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69" r:id="rId4"/>
  </p:sldMasterIdLst>
  <p:notesMasterIdLst>
    <p:notesMasterId r:id="rId119"/>
  </p:notesMasterIdLst>
  <p:sldIdLst>
    <p:sldId id="2147482529" r:id="rId5"/>
    <p:sldId id="2147478115" r:id="rId6"/>
    <p:sldId id="2147482354" r:id="rId7"/>
    <p:sldId id="2147482535" r:id="rId8"/>
    <p:sldId id="2147482536" r:id="rId9"/>
    <p:sldId id="2147482537" r:id="rId10"/>
    <p:sldId id="2147482538" r:id="rId11"/>
    <p:sldId id="2147482356" r:id="rId12"/>
    <p:sldId id="2147482414" r:id="rId13"/>
    <p:sldId id="2147482360" r:id="rId14"/>
    <p:sldId id="2147482422" r:id="rId15"/>
    <p:sldId id="2147482322" r:id="rId16"/>
    <p:sldId id="2147482288" r:id="rId17"/>
    <p:sldId id="2147482446" r:id="rId18"/>
    <p:sldId id="2147482515" r:id="rId19"/>
    <p:sldId id="2147482352" r:id="rId20"/>
    <p:sldId id="2147482370" r:id="rId21"/>
    <p:sldId id="2147482374" r:id="rId22"/>
    <p:sldId id="2147482514" r:id="rId23"/>
    <p:sldId id="2147482376" r:id="rId24"/>
    <p:sldId id="2147482424" r:id="rId25"/>
    <p:sldId id="2147482520" r:id="rId26"/>
    <p:sldId id="2147482516" r:id="rId27"/>
    <p:sldId id="2147482388" r:id="rId28"/>
    <p:sldId id="2147482389" r:id="rId29"/>
    <p:sldId id="2147482391" r:id="rId30"/>
    <p:sldId id="2147482517" r:id="rId31"/>
    <p:sldId id="2147482394" r:id="rId32"/>
    <p:sldId id="2147482425" r:id="rId33"/>
    <p:sldId id="2147482397" r:id="rId34"/>
    <p:sldId id="2147482400" r:id="rId35"/>
    <p:sldId id="2147482426" r:id="rId36"/>
    <p:sldId id="2147482428" r:id="rId37"/>
    <p:sldId id="2147482430" r:id="rId38"/>
    <p:sldId id="2147482362" r:id="rId39"/>
    <p:sldId id="2147482445" r:id="rId40"/>
    <p:sldId id="2147482432" r:id="rId41"/>
    <p:sldId id="2147482539" r:id="rId42"/>
    <p:sldId id="2147482407" r:id="rId43"/>
    <p:sldId id="2147482409" r:id="rId44"/>
    <p:sldId id="2147482341" r:id="rId45"/>
    <p:sldId id="2147482435" r:id="rId46"/>
    <p:sldId id="2147482297" r:id="rId47"/>
    <p:sldId id="2147482416" r:id="rId48"/>
    <p:sldId id="2147482417" r:id="rId49"/>
    <p:sldId id="2147482507" r:id="rId50"/>
    <p:sldId id="2147482436" r:id="rId51"/>
    <p:sldId id="2147482439" r:id="rId52"/>
    <p:sldId id="2147482440" r:id="rId53"/>
    <p:sldId id="2147482441" r:id="rId54"/>
    <p:sldId id="2147482442" r:id="rId55"/>
    <p:sldId id="2147482443" r:id="rId56"/>
    <p:sldId id="2147482444" r:id="rId57"/>
    <p:sldId id="2147482508" r:id="rId58"/>
    <p:sldId id="2147482447" r:id="rId59"/>
    <p:sldId id="2147482448" r:id="rId60"/>
    <p:sldId id="2147482449" r:id="rId61"/>
    <p:sldId id="2147482450" r:id="rId62"/>
    <p:sldId id="2147482451" r:id="rId63"/>
    <p:sldId id="2147482504" r:id="rId64"/>
    <p:sldId id="2147482453" r:id="rId65"/>
    <p:sldId id="2147482454" r:id="rId66"/>
    <p:sldId id="2147482509" r:id="rId67"/>
    <p:sldId id="2147482523" r:id="rId68"/>
    <p:sldId id="2147482524" r:id="rId69"/>
    <p:sldId id="2147482525" r:id="rId70"/>
    <p:sldId id="2147482456" r:id="rId71"/>
    <p:sldId id="2147482459" r:id="rId72"/>
    <p:sldId id="2147482522" r:id="rId73"/>
    <p:sldId id="2147482460" r:id="rId74"/>
    <p:sldId id="2147482461" r:id="rId75"/>
    <p:sldId id="2147482462" r:id="rId76"/>
    <p:sldId id="2147482463" r:id="rId77"/>
    <p:sldId id="2147482464" r:id="rId78"/>
    <p:sldId id="2147482465" r:id="rId79"/>
    <p:sldId id="2147482466" r:id="rId80"/>
    <p:sldId id="2147482467" r:id="rId81"/>
    <p:sldId id="2147482468" r:id="rId82"/>
    <p:sldId id="2147482469" r:id="rId83"/>
    <p:sldId id="2147482470" r:id="rId84"/>
    <p:sldId id="2147482471" r:id="rId85"/>
    <p:sldId id="2147482472" r:id="rId86"/>
    <p:sldId id="2147482473" r:id="rId87"/>
    <p:sldId id="2147482505" r:id="rId88"/>
    <p:sldId id="2147482475" r:id="rId89"/>
    <p:sldId id="2147482476" r:id="rId90"/>
    <p:sldId id="2147482477" r:id="rId91"/>
    <p:sldId id="2147482526" r:id="rId92"/>
    <p:sldId id="2147482518" r:id="rId93"/>
    <p:sldId id="2147482480" r:id="rId94"/>
    <p:sldId id="2147482481" r:id="rId95"/>
    <p:sldId id="2147482482" r:id="rId96"/>
    <p:sldId id="2147482483" r:id="rId97"/>
    <p:sldId id="2147482484" r:id="rId98"/>
    <p:sldId id="2147482485" r:id="rId99"/>
    <p:sldId id="2147482486" r:id="rId100"/>
    <p:sldId id="2147482519" r:id="rId101"/>
    <p:sldId id="2147482506" r:id="rId102"/>
    <p:sldId id="2147482489" r:id="rId103"/>
    <p:sldId id="2147482490" r:id="rId104"/>
    <p:sldId id="2147482491" r:id="rId105"/>
    <p:sldId id="2147482492" r:id="rId106"/>
    <p:sldId id="2147482493" r:id="rId107"/>
    <p:sldId id="2147482494" r:id="rId108"/>
    <p:sldId id="2147482495" r:id="rId109"/>
    <p:sldId id="2147482527" r:id="rId110"/>
    <p:sldId id="2147482510" r:id="rId111"/>
    <p:sldId id="2147482497" r:id="rId112"/>
    <p:sldId id="2147482498" r:id="rId113"/>
    <p:sldId id="2147482499" r:id="rId114"/>
    <p:sldId id="2147482500" r:id="rId115"/>
    <p:sldId id="2147482501" r:id="rId116"/>
    <p:sldId id="2147482502" r:id="rId117"/>
    <p:sldId id="2147482503" r:id="rId118"/>
  </p:sldIdLst>
  <p:sldSz cx="12192000" cy="6858000"/>
  <p:notesSz cx="7162800" cy="9448800"/>
  <p:custDataLst>
    <p:tags r:id="rId1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agenda" id="{87B80174-A2CE-44A5-BE8A-919A9900D7BA}">
          <p14:sldIdLst>
            <p14:sldId id="2147482529"/>
            <p14:sldId id="2147478115"/>
          </p14:sldIdLst>
        </p14:section>
        <p14:section name="Overview" id="{B93D0B5F-23A5-40E7-8E18-9CFF6CBD7357}">
          <p14:sldIdLst>
            <p14:sldId id="2147482354"/>
            <p14:sldId id="2147482535"/>
          </p14:sldIdLst>
        </p14:section>
        <p14:section name="Get to know partner" id="{1C513FA8-842D-45CA-A362-73B32108059F}">
          <p14:sldIdLst>
            <p14:sldId id="2147482536"/>
            <p14:sldId id="2147482537"/>
            <p14:sldId id="2147482538"/>
          </p14:sldIdLst>
        </p14:section>
        <p14:section name="Unlock productivity across your operations" id="{7DF04D37-06BF-464F-B265-FC56799D2FF4}">
          <p14:sldIdLst>
            <p14:sldId id="2147482356"/>
            <p14:sldId id="2147482414"/>
            <p14:sldId id="2147482360"/>
            <p14:sldId id="2147482422"/>
            <p14:sldId id="2147482322"/>
            <p14:sldId id="2147482288"/>
          </p14:sldIdLst>
        </p14:section>
        <p14:section name="Industry pillars and customer scenarios" id="{CCA18169-DD26-446D-9FEC-DCAB467BD82F}">
          <p14:sldIdLst>
            <p14:sldId id="2147482446"/>
            <p14:sldId id="2147482515"/>
            <p14:sldId id="2147482352"/>
            <p14:sldId id="2147482370"/>
            <p14:sldId id="2147482374"/>
            <p14:sldId id="2147482514"/>
            <p14:sldId id="2147482376"/>
            <p14:sldId id="2147482424"/>
            <p14:sldId id="2147482520"/>
            <p14:sldId id="2147482516"/>
            <p14:sldId id="2147482388"/>
            <p14:sldId id="2147482389"/>
            <p14:sldId id="2147482391"/>
            <p14:sldId id="2147482517"/>
            <p14:sldId id="2147482394"/>
            <p14:sldId id="2147482425"/>
            <p14:sldId id="2147482397"/>
          </p14:sldIdLst>
        </p14:section>
        <p14:section name="AI you can trust" id="{CEBA0319-1C71-45E9-AEC5-3170D1CEAFF8}">
          <p14:sldIdLst>
            <p14:sldId id="2147482400"/>
            <p14:sldId id="2147482426"/>
            <p14:sldId id="2147482428"/>
            <p14:sldId id="2147482430"/>
            <p14:sldId id="2147482362"/>
            <p14:sldId id="2147482445"/>
            <p14:sldId id="2147482432"/>
          </p14:sldIdLst>
        </p14:section>
        <p14:section name="Next steps" id="{1A5E8277-D170-478E-8849-17B833DED8FD}">
          <p14:sldIdLst>
            <p14:sldId id="2147482539"/>
            <p14:sldId id="2147482407"/>
          </p14:sldIdLst>
        </p14:section>
        <p14:section name="Appendix" id="{435F0166-5542-469A-91E0-F14BCE99923B}">
          <p14:sldIdLst>
            <p14:sldId id="2147482409"/>
            <p14:sldId id="2147482341"/>
            <p14:sldId id="2147482435"/>
            <p14:sldId id="2147482297"/>
            <p14:sldId id="2147482416"/>
            <p14:sldId id="2147482417"/>
            <p14:sldId id="2147482507"/>
            <p14:sldId id="2147482436"/>
            <p14:sldId id="2147482439"/>
            <p14:sldId id="2147482440"/>
            <p14:sldId id="2147482441"/>
            <p14:sldId id="2147482442"/>
            <p14:sldId id="2147482443"/>
            <p14:sldId id="2147482444"/>
            <p14:sldId id="2147482508"/>
            <p14:sldId id="2147482447"/>
            <p14:sldId id="2147482448"/>
            <p14:sldId id="2147482449"/>
            <p14:sldId id="2147482450"/>
            <p14:sldId id="2147482451"/>
            <p14:sldId id="2147482504"/>
            <p14:sldId id="2147482453"/>
            <p14:sldId id="2147482454"/>
            <p14:sldId id="2147482509"/>
            <p14:sldId id="2147482523"/>
            <p14:sldId id="2147482524"/>
            <p14:sldId id="2147482525"/>
            <p14:sldId id="2147482456"/>
            <p14:sldId id="2147482459"/>
            <p14:sldId id="2147482522"/>
            <p14:sldId id="2147482460"/>
            <p14:sldId id="2147482461"/>
            <p14:sldId id="2147482462"/>
            <p14:sldId id="2147482463"/>
            <p14:sldId id="2147482464"/>
            <p14:sldId id="2147482465"/>
            <p14:sldId id="2147482466"/>
            <p14:sldId id="2147482467"/>
            <p14:sldId id="2147482468"/>
            <p14:sldId id="2147482469"/>
            <p14:sldId id="2147482470"/>
            <p14:sldId id="2147482471"/>
            <p14:sldId id="2147482472"/>
            <p14:sldId id="2147482473"/>
            <p14:sldId id="2147482505"/>
            <p14:sldId id="2147482475"/>
            <p14:sldId id="2147482476"/>
            <p14:sldId id="2147482477"/>
            <p14:sldId id="2147482526"/>
            <p14:sldId id="2147482518"/>
            <p14:sldId id="2147482480"/>
            <p14:sldId id="2147482481"/>
            <p14:sldId id="2147482482"/>
            <p14:sldId id="2147482483"/>
            <p14:sldId id="2147482484"/>
            <p14:sldId id="2147482485"/>
            <p14:sldId id="2147482486"/>
            <p14:sldId id="2147482519"/>
            <p14:sldId id="2147482506"/>
            <p14:sldId id="2147482489"/>
            <p14:sldId id="2147482490"/>
            <p14:sldId id="2147482491"/>
            <p14:sldId id="2147482492"/>
            <p14:sldId id="2147482493"/>
            <p14:sldId id="2147482494"/>
            <p14:sldId id="2147482495"/>
            <p14:sldId id="2147482527"/>
            <p14:sldId id="2147482510"/>
            <p14:sldId id="2147482497"/>
            <p14:sldId id="2147482498"/>
            <p14:sldId id="2147482499"/>
            <p14:sldId id="2147482500"/>
            <p14:sldId id="2147482501"/>
            <p14:sldId id="2147482502"/>
            <p14:sldId id="2147482503"/>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22880F8D-07EF-D263-21EF-60555B623720}" name="Julie Lary" initials="JL" userId="S::ju.lary_reply.com#ext#@microsoft.onmicrosoft.com::331fa45a-2be2-402e-80b0-1aacb5dd35ee" providerId="AD"/>
  <p188:author id="{364723AA-AF1D-7B50-643E-BC8E7D56653E}" name="Dylan Tull" initials="DT" userId="S::d.tull@reply.com::5456b9bb-1744-4429-b65c-907684ca36ce" providerId="AD"/>
  <p188:author id="{641A8BC0-CA51-2F3F-5FBD-FDC7D4F78D49}" name="Julie Lary" initials="JL" userId="S::ju.lary@reply.com::2c3cf12e-229d-49cd-b1ed-79a39db79dd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3668"/>
    <a:srgbClr val="A101C2"/>
    <a:srgbClr val="FFE399"/>
    <a:srgbClr val="091F2C"/>
    <a:srgbClr val="D5E1F6"/>
    <a:srgbClr val="EDF0F8"/>
    <a:srgbClr val="C4E3F3"/>
    <a:srgbClr val="702573"/>
    <a:srgbClr val="D59ED7"/>
    <a:srgbClr val="FFF8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0577" autoAdjust="0"/>
    <p:restoredTop sz="73416" autoAdjust="0"/>
  </p:normalViewPr>
  <p:slideViewPr>
    <p:cSldViewPr snapToGrid="0">
      <p:cViewPr varScale="1">
        <p:scale>
          <a:sx n="65" d="100"/>
          <a:sy n="65" d="100"/>
        </p:scale>
        <p:origin x="936" y="72"/>
      </p:cViewPr>
      <p:guideLst>
        <p:guide pos="3840"/>
        <p:guide orient="horz" pos="2160"/>
      </p:guideLst>
    </p:cSldViewPr>
  </p:slideViewPr>
  <p:notesTextViewPr>
    <p:cViewPr>
      <p:scale>
        <a:sx n="1" d="1"/>
        <a:sy n="1" d="1"/>
      </p:scale>
      <p:origin x="0" y="0"/>
    </p:cViewPr>
  </p:notesTextViewPr>
  <p:notesViewPr>
    <p:cSldViewPr snapToGrid="0">
      <p:cViewPr varScale="1">
        <p:scale>
          <a:sx n="69" d="100"/>
          <a:sy n="69" d="100"/>
        </p:scale>
        <p:origin x="3378"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gs" Target="tags/tag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3880" cy="474081"/>
          </a:xfrm>
          <a:prstGeom prst="rect">
            <a:avLst/>
          </a:prstGeom>
        </p:spPr>
        <p:txBody>
          <a:bodyPr vert="horz" lIns="94913" tIns="47457" rIns="94913" bIns="47457" rtlCol="0"/>
          <a:lstStyle>
            <a:lvl1pPr algn="l">
              <a:defRPr sz="1300"/>
            </a:lvl1pPr>
          </a:lstStyle>
          <a:p>
            <a:endParaRPr lang="en-US"/>
          </a:p>
        </p:txBody>
      </p:sp>
      <p:sp>
        <p:nvSpPr>
          <p:cNvPr id="3" name="Date Placeholder 2"/>
          <p:cNvSpPr>
            <a:spLocks noGrp="1"/>
          </p:cNvSpPr>
          <p:nvPr>
            <p:ph type="dt" idx="1"/>
          </p:nvPr>
        </p:nvSpPr>
        <p:spPr>
          <a:xfrm>
            <a:off x="4057262" y="0"/>
            <a:ext cx="3103880" cy="474081"/>
          </a:xfrm>
          <a:prstGeom prst="rect">
            <a:avLst/>
          </a:prstGeom>
        </p:spPr>
        <p:txBody>
          <a:bodyPr vert="horz" lIns="94913" tIns="47457" rIns="94913" bIns="47457" rtlCol="0"/>
          <a:lstStyle>
            <a:lvl1pPr algn="r">
              <a:defRPr sz="1300"/>
            </a:lvl1pPr>
          </a:lstStyle>
          <a:p>
            <a:fld id="{22E53C3F-A6FF-4B52-AD85-4C34055D5AF5}" type="datetimeFigureOut">
              <a:rPr lang="en-US" smtClean="0"/>
              <a:t>2/19/2024</a:t>
            </a:fld>
            <a:endParaRPr lang="en-US"/>
          </a:p>
        </p:txBody>
      </p:sp>
      <p:sp>
        <p:nvSpPr>
          <p:cNvPr id="4" name="Slide Image Placeholder 3"/>
          <p:cNvSpPr>
            <a:spLocks noGrp="1" noRot="1" noChangeAspect="1"/>
          </p:cNvSpPr>
          <p:nvPr>
            <p:ph type="sldImg" idx="2"/>
          </p:nvPr>
        </p:nvSpPr>
        <p:spPr>
          <a:xfrm>
            <a:off x="746125" y="1181100"/>
            <a:ext cx="5670550" cy="3189288"/>
          </a:xfrm>
          <a:prstGeom prst="rect">
            <a:avLst/>
          </a:prstGeom>
          <a:noFill/>
          <a:ln w="12700">
            <a:solidFill>
              <a:prstClr val="black"/>
            </a:solidFill>
          </a:ln>
        </p:spPr>
        <p:txBody>
          <a:bodyPr vert="horz" lIns="94913" tIns="47457" rIns="94913" bIns="47457" rtlCol="0" anchor="ctr"/>
          <a:lstStyle/>
          <a:p>
            <a:endParaRPr lang="en-US"/>
          </a:p>
        </p:txBody>
      </p:sp>
      <p:sp>
        <p:nvSpPr>
          <p:cNvPr id="5" name="Notes Placeholder 4"/>
          <p:cNvSpPr>
            <a:spLocks noGrp="1"/>
          </p:cNvSpPr>
          <p:nvPr>
            <p:ph type="body" sz="quarter" idx="3"/>
          </p:nvPr>
        </p:nvSpPr>
        <p:spPr>
          <a:xfrm>
            <a:off x="716280" y="4547235"/>
            <a:ext cx="5730240" cy="3720466"/>
          </a:xfrm>
          <a:prstGeom prst="rect">
            <a:avLst/>
          </a:prstGeom>
        </p:spPr>
        <p:txBody>
          <a:bodyPr vert="horz" lIns="94913" tIns="47457" rIns="94913" bIns="474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74721"/>
            <a:ext cx="3103880" cy="474080"/>
          </a:xfrm>
          <a:prstGeom prst="rect">
            <a:avLst/>
          </a:prstGeom>
        </p:spPr>
        <p:txBody>
          <a:bodyPr vert="horz" lIns="94913" tIns="47457" rIns="94913" bIns="47457" rtlCol="0" anchor="b"/>
          <a:lstStyle>
            <a:lvl1pPr algn="l">
              <a:defRPr sz="1300"/>
            </a:lvl1pPr>
          </a:lstStyle>
          <a:p>
            <a:endParaRPr lang="en-US"/>
          </a:p>
        </p:txBody>
      </p:sp>
      <p:sp>
        <p:nvSpPr>
          <p:cNvPr id="7" name="Slide Number Placeholder 6"/>
          <p:cNvSpPr>
            <a:spLocks noGrp="1"/>
          </p:cNvSpPr>
          <p:nvPr>
            <p:ph type="sldNum" sz="quarter" idx="5"/>
          </p:nvPr>
        </p:nvSpPr>
        <p:spPr>
          <a:xfrm>
            <a:off x="4057262" y="8974721"/>
            <a:ext cx="3103880" cy="474080"/>
          </a:xfrm>
          <a:prstGeom prst="rect">
            <a:avLst/>
          </a:prstGeom>
        </p:spPr>
        <p:txBody>
          <a:bodyPr vert="horz" lIns="94913" tIns="47457" rIns="94913" bIns="47457" rtlCol="0" anchor="b"/>
          <a:lstStyle>
            <a:lvl1pPr algn="r">
              <a:defRPr sz="1300"/>
            </a:lvl1pPr>
          </a:lstStyle>
          <a:p>
            <a:fld id="{FA6CC9AB-C7F4-4106-BD7F-6816938D190E}" type="slidenum">
              <a:rPr lang="en-US" smtClean="0"/>
              <a:t>‹#›</a:t>
            </a:fld>
            <a:endParaRPr lang="en-US"/>
          </a:p>
        </p:txBody>
      </p:sp>
    </p:spTree>
    <p:extLst>
      <p:ext uri="{BB962C8B-B14F-4D97-AF65-F5344CB8AC3E}">
        <p14:creationId xmlns:p14="http://schemas.microsoft.com/office/powerpoint/2010/main" val="196949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customers.microsoft.com/en-us/story/1422286642546612405-marks-and-spencer-retailers-microsoft365"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customers.microsoft.com/en-us/story/1583937356323679552-loreal-consumer-goods-team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customers.microsoft.com/en-us/story/1389389013997547605-boots-opticians-retailers-teams"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customers.microsoft.com/en-us/story/1389389013997547605-boots-opticians-retailers-teams"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customers.microsoft.com/en-us/story/1389389013997547605-boots-opticians-retailers-teams"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customers.microsoft.com/en-us/story/1388984811914225517-metro-ag-retailers-teams"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customers.microsoft.com/en-us/story/1406720141896236093-hm-group-balances-power-platform-development-and-security"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ustomers.microsoft.com/en-us/story/1411448755996187154-walgreens-health-provider-azur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ustomers.microsoft.com/en-us/story/1422286642546612405-marks-and-spencer-retailers-microsoft36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ustomers.microsoft.com/en-US/story/1377111546583392270-gnc-retailers-dynamics-365"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ustomers.microsoft.com/en-us/story/1630697471948302660-ahold-delhaize-retailers-azure-en-belgiu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customers.microsoft.com/en-us/story/1620068383237408887-marksandspencer-azuresynapseanalytics-unitedkingdo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customers.microsoft.com/en-us/story/1411448755996187154-walgreens-health-provider-azur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ustomers.microsoft.com/en-us/story/1518703641748900727-coop-retailer"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customers.microsoft.com/en-us/story/1541638065841628581-ccc-group-retailers-azure-en-poland"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about.ads.microsoft.com/en-us/blog/post/february-2020/kroger-and-microsoft-promoteiq-team-up-to-deliver-future-of-commerce-marketin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bout.ads.microsoft.com/en-us/blog/post/february-2020/kroger-and-microsoft-promoteiq-team-up-to-deliver-future-of-commerce-marketing"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ustomers.microsoft.com/en-us/story/1589693036635058141-zabka-retail-microsoft-cloud-for-retai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customers.microsoft.com/en-us/story/1400152613077161543-gibson-brands-retailers-dynamics-365-en-united-state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customers.microsoft.com/en-us/story/1461910069083136544-colin-retailers-azure-en-turkey"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ustomers.microsoft.com/en-us/story/1452350320066612660-leatherman-consumer-goods-dynamics-365-customer-insights-marketin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customers.microsoft.com/en-us/story/1501304071775762777-carmax-retailer-azure-openai-servic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help.ads.microsoft.com/#apex/ads/en/ext60065"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about.ads.microsoft.com/en-us/insights/stories/myntra-expands-its-customer-base-with-microsoft-exclusive-audiences"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customers.microsoft.com/en-us/story/1641171450812923784-natuzzi-dynamics365-italy"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customers.microsoft.com/en-us/story/1620068383237408887-marksandspencer-azuresynapseanalytics-unitedkingdom"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customers.microsoft.com/en-us/story/1437658259913383146-khaadi-retailers-microsoft-365-en-pakistan"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customers.microsoft.com/en-us/story/1589321871213259446-northern-tool-equipment-retailer-microsoft-supply-chain-center"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defTabSz="950409">
              <a:lnSpc>
                <a:spcPct val="100000"/>
              </a:lnSpc>
              <a:spcAft>
                <a:spcPts val="0"/>
              </a:spcAft>
              <a:defRPr/>
            </a:pPr>
            <a:endParaRPr lang="en-US" sz="1100" b="1">
              <a:solidFill>
                <a:srgbClr val="FFFFFF"/>
              </a:solidFill>
              <a:latin typeface="+mn-lt"/>
              <a:cs typeface="Segoe UI" pitchFamily="34" charset="0"/>
            </a:endParaRPr>
          </a:p>
        </p:txBody>
      </p:sp>
      <p:sp>
        <p:nvSpPr>
          <p:cNvPr id="4" name="Slide Number Placeholder 3"/>
          <p:cNvSpPr>
            <a:spLocks noGrp="1"/>
          </p:cNvSpPr>
          <p:nvPr>
            <p:ph type="sldNum" sz="quarter" idx="5"/>
          </p:nvPr>
        </p:nvSpPr>
        <p:spPr/>
        <p:txBody>
          <a:bodyPr/>
          <a:lstStyle/>
          <a:p>
            <a:pPr marL="0" marR="0" lvl="0" indent="0" algn="l" defTabSz="967518" rtl="0" eaLnBrk="1" fontAlgn="auto" latinLnBrk="0" hangingPunct="1">
              <a:lnSpc>
                <a:spcPct val="100000"/>
              </a:lnSpc>
              <a:spcBef>
                <a:spcPts val="0"/>
              </a:spcBef>
              <a:spcAft>
                <a:spcPts val="0"/>
              </a:spcAft>
              <a:buClrTx/>
              <a:buSzTx/>
              <a:buFontTx/>
              <a:buNone/>
              <a:tabLst/>
              <a:defRPr/>
            </a:pPr>
            <a:fld id="{0370863A-D379-4E69-9947-53FE6D24661E}"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67518"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915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10</a:t>
            </a:fld>
            <a:endParaRPr lang="en-US"/>
          </a:p>
        </p:txBody>
      </p:sp>
    </p:spTree>
    <p:extLst>
      <p:ext uri="{BB962C8B-B14F-4D97-AF65-F5344CB8AC3E}">
        <p14:creationId xmlns:p14="http://schemas.microsoft.com/office/powerpoint/2010/main" val="7030113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none" strike="noStrike" dirty="0">
                <a:solidFill>
                  <a:schemeClr val="tx1"/>
                </a:solidFill>
                <a:effectLst/>
                <a:latin typeface="+mn-lt"/>
              </a:rPr>
              <a:t>Slide title: </a:t>
            </a:r>
            <a:r>
              <a:rPr lang="en-US" sz="1200" b="0" i="0" u="none" strike="noStrike" dirty="0">
                <a:solidFill>
                  <a:schemeClr val="tx1"/>
                </a:solidFill>
                <a:effectLst/>
                <a:latin typeface="+mn-lt"/>
              </a:rPr>
              <a:t>Real-time store communications and collaboration, in detail</a:t>
            </a:r>
            <a:r>
              <a:rPr lang="en-US" sz="1200" b="0" i="0" dirty="0">
                <a:solidFill>
                  <a:schemeClr val="tx1"/>
                </a:solidFill>
                <a:effectLst/>
                <a:latin typeface="+mn-lt"/>
              </a:rPr>
              <a:t>​</a:t>
            </a:r>
          </a:p>
          <a:p>
            <a:pPr algn="l" rtl="0" fontAlgn="base"/>
            <a:r>
              <a:rPr lang="en-US" sz="1200" b="0" i="0" dirty="0">
                <a:solidFill>
                  <a:schemeClr val="tx1"/>
                </a:solidFill>
                <a:effectLst/>
                <a:latin typeface="+mn-lt"/>
              </a:rPr>
              <a:t>​</a:t>
            </a:r>
          </a:p>
          <a:p>
            <a:pPr algn="l" rtl="0" fontAlgn="base"/>
            <a:r>
              <a:rPr lang="en-US" sz="1200" b="0" i="0" u="none" strike="noStrike" dirty="0">
                <a:solidFill>
                  <a:schemeClr val="tx1"/>
                </a:solidFill>
                <a:effectLst/>
                <a:latin typeface="+mn-lt"/>
              </a:rPr>
              <a:t>Real-time collaboration that supports secure and rich messaging and file sharing enables associates to more rapidly response to shoppers’ needs and increase the efficiency of store operations. Waiting for an answer or the inability to share a receipt, price tag, or issue within the store is minimized.</a:t>
            </a:r>
            <a:r>
              <a:rPr lang="en-US" sz="1200" b="0" i="0" dirty="0">
                <a:solidFill>
                  <a:schemeClr val="tx1"/>
                </a:solidFill>
                <a:effectLst/>
                <a:latin typeface="+mn-lt"/>
              </a:rPr>
              <a:t>​</a:t>
            </a:r>
          </a:p>
          <a:p>
            <a:pPr algn="l" rtl="0" fontAlgn="base"/>
            <a:r>
              <a:rPr lang="en-US" sz="1200" b="0" i="0" dirty="0">
                <a:solidFill>
                  <a:schemeClr val="tx1"/>
                </a:solidFill>
                <a:effectLst/>
                <a:latin typeface="+mn-lt"/>
              </a:rPr>
              <a:t>​</a:t>
            </a:r>
          </a:p>
          <a:p>
            <a:pPr algn="l" rtl="0" fontAlgn="base"/>
            <a:r>
              <a:rPr lang="en-US" sz="1200" b="1" i="0" u="none" strike="noStrike" dirty="0">
                <a:solidFill>
                  <a:schemeClr val="tx1"/>
                </a:solidFill>
                <a:effectLst/>
                <a:latin typeface="+mn-lt"/>
              </a:rPr>
              <a:t>Real-time collaboration</a:t>
            </a:r>
            <a:r>
              <a:rPr lang="en-US" sz="1200" b="0" i="0" dirty="0">
                <a:solidFill>
                  <a:schemeClr val="tx1"/>
                </a:solidFill>
                <a:effectLst/>
                <a:latin typeface="+mn-lt"/>
              </a:rPr>
              <a:t>​</a:t>
            </a:r>
          </a:p>
          <a:p>
            <a:pPr algn="l" rtl="0" fontAlgn="base">
              <a:buFont typeface="Arial" panose="020B0604020202020204" pitchFamily="34" charset="0"/>
              <a:buChar char="•"/>
            </a:pPr>
            <a:r>
              <a:rPr lang="en-US" sz="1200" b="0" i="0" u="none" strike="noStrike" dirty="0">
                <a:solidFill>
                  <a:schemeClr val="tx1"/>
                </a:solidFill>
                <a:effectLst/>
                <a:latin typeface="+mn-lt"/>
              </a:rPr>
              <a:t>Provide effective communication tools such as Walkie Talkie to facilitate real-time collaboration across the floor and speed up customer service.</a:t>
            </a:r>
            <a:r>
              <a:rPr lang="en-US" sz="1200" b="0" i="0" dirty="0">
                <a:solidFill>
                  <a:schemeClr val="tx1"/>
                </a:solidFill>
                <a:effectLst/>
                <a:latin typeface="+mn-lt"/>
              </a:rPr>
              <a:t>​</a:t>
            </a:r>
          </a:p>
          <a:p>
            <a:pPr algn="l" rtl="0" fontAlgn="base">
              <a:buFont typeface="Arial" panose="020B0604020202020204" pitchFamily="34" charset="0"/>
              <a:buChar char="•"/>
            </a:pPr>
            <a:r>
              <a:rPr lang="en-US" sz="1200" b="0" i="0" u="none" strike="noStrike" dirty="0">
                <a:solidFill>
                  <a:schemeClr val="tx1"/>
                </a:solidFill>
                <a:effectLst/>
                <a:latin typeface="+mn-lt"/>
              </a:rPr>
              <a:t>Equip workers with secure messaging and file sharing to access key information all in one app.</a:t>
            </a:r>
            <a:r>
              <a:rPr lang="en-US" sz="1200" b="0" i="0" dirty="0">
                <a:solidFill>
                  <a:schemeClr val="tx1"/>
                </a:solidFill>
                <a:effectLst/>
                <a:latin typeface="+mn-lt"/>
              </a:rPr>
              <a:t>​</a:t>
            </a:r>
          </a:p>
          <a:p>
            <a:pPr algn="l" rtl="0" fontAlgn="base">
              <a:buFont typeface="Arial" panose="020B0604020202020204" pitchFamily="34" charset="0"/>
              <a:buChar char="•"/>
            </a:pPr>
            <a:r>
              <a:rPr lang="en-US" sz="1200" b="0" i="0" u="none" strike="noStrike" dirty="0">
                <a:solidFill>
                  <a:schemeClr val="tx1"/>
                </a:solidFill>
                <a:effectLst/>
                <a:latin typeface="+mn-lt"/>
              </a:rPr>
              <a:t>Leverage Microsoft Teams to create  channels to connect your workforce, coordinate planning and tasks, and streamline communications.</a:t>
            </a:r>
            <a:r>
              <a:rPr lang="en-US" sz="1200" b="0" i="0" dirty="0">
                <a:solidFill>
                  <a:schemeClr val="tx1"/>
                </a:solidFill>
                <a:effectLst/>
                <a:latin typeface="+mn-lt"/>
              </a:rPr>
              <a:t>​</a:t>
            </a:r>
          </a:p>
          <a:p>
            <a:pPr algn="l" rtl="0" fontAlgn="base"/>
            <a:r>
              <a:rPr lang="en-US" sz="1200" b="0" i="0" dirty="0">
                <a:solidFill>
                  <a:schemeClr val="tx1"/>
                </a:solidFill>
                <a:effectLst/>
                <a:latin typeface="+mn-lt"/>
              </a:rPr>
              <a:t>​</a:t>
            </a:r>
          </a:p>
          <a:p>
            <a:pPr algn="l" rtl="0" fontAlgn="base"/>
            <a:r>
              <a:rPr lang="en-US" sz="1200" b="1" i="0" u="none" strike="noStrike" dirty="0">
                <a:solidFill>
                  <a:schemeClr val="tx1"/>
                </a:solidFill>
                <a:effectLst/>
                <a:latin typeface="+mn-lt"/>
              </a:rPr>
              <a:t>Secure and rich messaging and file sharing</a:t>
            </a:r>
            <a:r>
              <a:rPr lang="en-US" sz="1200" b="0" i="0" dirty="0">
                <a:solidFill>
                  <a:schemeClr val="tx1"/>
                </a:solidFill>
                <a:effectLst/>
                <a:latin typeface="+mn-lt"/>
              </a:rPr>
              <a:t>​</a:t>
            </a:r>
          </a:p>
          <a:p>
            <a:pPr algn="l"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Take advantage of priority notifications, tagging capabilities, read receipts, and share images, files, and praise all over Teams chat.​</a:t>
            </a:r>
          </a:p>
          <a:p>
            <a:pPr algn="l"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Leverage shared or </a:t>
            </a:r>
            <a:r>
              <a:rPr lang="en-US" sz="1200" b="0" i="0" u="none" strike="noStrike" dirty="0">
                <a:solidFill>
                  <a:schemeClr val="tx1"/>
                </a:solidFill>
                <a:effectLst/>
                <a:latin typeface="+mn-lt"/>
              </a:rPr>
              <a:t>personal devices securely and equip workers with your choice of purpose-built device.</a:t>
            </a:r>
            <a:r>
              <a:rPr lang="en-US" sz="1200" b="0" i="0" dirty="0">
                <a:solidFill>
                  <a:schemeClr val="tx1"/>
                </a:solidFill>
                <a:effectLst/>
                <a:latin typeface="+mn-lt"/>
              </a:rPr>
              <a:t>​</a:t>
            </a:r>
          </a:p>
          <a:p>
            <a:pPr algn="l" rtl="0" fontAlgn="base"/>
            <a:r>
              <a:rPr lang="en-US" sz="1200" b="0" i="0" dirty="0">
                <a:solidFill>
                  <a:schemeClr val="tx1"/>
                </a:solidFill>
                <a:effectLst/>
                <a:latin typeface="+mn-lt"/>
              </a:rPr>
              <a:t>​</a:t>
            </a:r>
          </a:p>
          <a:p>
            <a:pPr algn="l" rtl="0" fontAlgn="base"/>
            <a:r>
              <a:rPr lang="en-US" sz="1200" b="1" i="0" u="none" strike="noStrike" dirty="0">
                <a:solidFill>
                  <a:schemeClr val="tx1"/>
                </a:solidFill>
                <a:effectLst/>
                <a:latin typeface="+mn-lt"/>
              </a:rPr>
              <a:t>&lt;click&gt;</a:t>
            </a:r>
            <a:r>
              <a:rPr lang="en-US" sz="1200" b="0" i="0" dirty="0">
                <a:solidFill>
                  <a:schemeClr val="tx1"/>
                </a:solidFill>
                <a:effectLst/>
                <a:latin typeface="+mn-lt"/>
              </a:rPr>
              <a:t>​</a:t>
            </a:r>
          </a:p>
          <a:p>
            <a:pPr algn="l" rtl="0" fontAlgn="base"/>
            <a:r>
              <a:rPr lang="en-US" sz="1200" b="0" i="0" dirty="0">
                <a:solidFill>
                  <a:schemeClr val="tx1"/>
                </a:solidFill>
                <a:effectLst/>
                <a:latin typeface="+mn-lt"/>
              </a:rPr>
              <a:t>​</a:t>
            </a:r>
          </a:p>
          <a:p>
            <a:pPr algn="l" rtl="0" fontAlgn="base"/>
            <a:r>
              <a:rPr lang="en-US" sz="1200" b="0" i="0" dirty="0">
                <a:solidFill>
                  <a:schemeClr val="tx1"/>
                </a:solidFill>
                <a:effectLst/>
                <a:latin typeface="+mn-lt"/>
              </a:rPr>
              <a:t>​</a:t>
            </a:r>
          </a:p>
        </p:txBody>
      </p:sp>
      <p:sp>
        <p:nvSpPr>
          <p:cNvPr id="4" name="Slide Number Placeholder 3"/>
          <p:cNvSpPr>
            <a:spLocks noGrp="1"/>
          </p:cNvSpPr>
          <p:nvPr>
            <p:ph type="sldNum" sz="quarter" idx="5"/>
          </p:nvPr>
        </p:nvSpPr>
        <p:spPr/>
        <p:txBody>
          <a:bodyPr/>
          <a:lstStyle/>
          <a:p>
            <a:fld id="{FA6CC9AB-C7F4-4106-BD7F-6816938D190E}" type="slidenum">
              <a:rPr lang="en-US" smtClean="0"/>
              <a:t>100</a:t>
            </a:fld>
            <a:endParaRPr lang="en-US"/>
          </a:p>
        </p:txBody>
      </p:sp>
    </p:spTree>
    <p:extLst>
      <p:ext uri="{BB962C8B-B14F-4D97-AF65-F5344CB8AC3E}">
        <p14:creationId xmlns:p14="http://schemas.microsoft.com/office/powerpoint/2010/main" val="6412559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Story-Marks &amp; Spencer combines 137 years of experience with Microsoft 365 digital tools to usher in the future of retail</a:t>
            </a:r>
            <a:r>
              <a:rPr lang="en-US" b="0" i="0" u="none" strike="noStrike" dirty="0">
                <a:solidFill>
                  <a:srgbClr val="000000"/>
                </a:solidFill>
                <a:effectLst/>
                <a:latin typeface="Calibri" panose="020F0502020204030204" pitchFamily="34" charset="0"/>
              </a:rPr>
              <a:t> (https://customers.microsoft.com/en-us/story/1422286642546612405-marks-and-spencer-retailers-microsoft365)</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101</a:t>
            </a:fld>
            <a:endParaRPr lang="en-US"/>
          </a:p>
        </p:txBody>
      </p:sp>
    </p:spTree>
    <p:extLst>
      <p:ext uri="{BB962C8B-B14F-4D97-AF65-F5344CB8AC3E}">
        <p14:creationId xmlns:p14="http://schemas.microsoft.com/office/powerpoint/2010/main" val="2212826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Story-L’Oréal delights customers by empowering beauty advisors with Microsoft Teams</a:t>
            </a:r>
            <a:r>
              <a:rPr lang="en-US" b="0" i="0" u="none" strike="noStrike" dirty="0">
                <a:solidFill>
                  <a:srgbClr val="000000"/>
                </a:solidFill>
                <a:effectLst/>
                <a:latin typeface="Calibri" panose="020F0502020204030204" pitchFamily="34" charset="0"/>
              </a:rPr>
              <a:t> (https://customers.microsoft.com/en-us/story/1583937356323679552-loreal-consumer-goods-teams) </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102</a:t>
            </a:fld>
            <a:endParaRPr lang="en-US"/>
          </a:p>
        </p:txBody>
      </p:sp>
    </p:spTree>
    <p:extLst>
      <p:ext uri="{BB962C8B-B14F-4D97-AF65-F5344CB8AC3E}">
        <p14:creationId xmlns:p14="http://schemas.microsoft.com/office/powerpoint/2010/main" val="2429009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Story-Boots Opticians uses Microsoft Teams to keep frontline workforce seeing 20/20 for improved customer care</a:t>
            </a:r>
            <a:r>
              <a:rPr lang="en-US" b="0" i="0" u="none" strike="noStrike" dirty="0">
                <a:solidFill>
                  <a:srgbClr val="000000"/>
                </a:solidFill>
                <a:effectLst/>
                <a:latin typeface="Calibri" panose="020F0502020204030204" pitchFamily="34" charset="0"/>
              </a:rPr>
              <a:t> (https://customers.microsoft.com/en-us/story/1389389013997547605-boots-opticians-retailers-teams)</a:t>
            </a:r>
            <a:r>
              <a:rPr lang="en-US" b="0" i="0" dirty="0">
                <a:solidFill>
                  <a:srgbClr val="000000"/>
                </a:solidFill>
                <a:effectLst/>
                <a:latin typeface="Calibri" panose="020F0502020204030204" pitchFamily="34" charset="0"/>
              </a:rPr>
              <a:t>​</a:t>
            </a:r>
            <a:br>
              <a:rPr lang="en-US" b="0" i="0" dirty="0">
                <a:solidFill>
                  <a:srgbClr val="000000"/>
                </a:solidFill>
                <a:effectLst/>
                <a:latin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103</a:t>
            </a:fld>
            <a:endParaRPr lang="en-US"/>
          </a:p>
        </p:txBody>
      </p:sp>
    </p:spTree>
    <p:extLst>
      <p:ext uri="{BB962C8B-B14F-4D97-AF65-F5344CB8AC3E}">
        <p14:creationId xmlns:p14="http://schemas.microsoft.com/office/powerpoint/2010/main" val="22304335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Empower the team with greater flexibility, efficiency, and service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104</a:t>
            </a:fld>
            <a:endParaRPr lang="en-US"/>
          </a:p>
        </p:txBody>
      </p:sp>
    </p:spTree>
    <p:extLst>
      <p:ext uri="{BB962C8B-B14F-4D97-AF65-F5344CB8AC3E}">
        <p14:creationId xmlns:p14="http://schemas.microsoft.com/office/powerpoint/2010/main" val="20206429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Retail workforce management</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Retail workforce management helps you digitize managerial tasks like store scheduling.</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With retail workforce management, manage shifts seamlessly, easily connect to your existing workforce, simplify task dissemination, and help your team complete tasks more easily.</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With retail workforce management, offer </a:t>
            </a:r>
            <a:r>
              <a:rPr lang="en-US" sz="1200" b="1" i="0" dirty="0">
                <a:solidFill>
                  <a:srgbClr val="44546A"/>
                </a:solidFill>
                <a:effectLst/>
                <a:latin typeface="+mn-lt"/>
              </a:rPr>
              <a:t>seamless scheduling:</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Manage shifts seamlessly – enable managers to easily create and manage their team's schedule and let employees set their availability and easily adjust schedules to fluctuating business needs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Track time &amp; attendance with easy clock in and out with geo detection and digital time tracking sheets.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Enable Shifts connectors with workforce management systems for real-time visibility into labor scheduling, time and attendance, and store operation scheduling in a single interface—ensuring a seamless and accurate scheduling experience</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Also, experience </a:t>
            </a:r>
            <a:r>
              <a:rPr lang="en-US" sz="1200" b="1" i="0" dirty="0">
                <a:solidFill>
                  <a:srgbClr val="44546A"/>
                </a:solidFill>
                <a:effectLst/>
                <a:latin typeface="+mn-lt"/>
              </a:rPr>
              <a:t>task management made easy:</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Enable corporate employees like corporate communications nor retail operations team easily create, distribute and track task assignments to targeted location. </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Equip managers to manage tasks regionally and assign them to the right individuals in the store</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Provide frontline workers from executing tasks locally with clear, detailed directions from HQ/Operations. </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105</a:t>
            </a:fld>
            <a:endParaRPr lang="en-US"/>
          </a:p>
        </p:txBody>
      </p:sp>
    </p:spTree>
    <p:extLst>
      <p:ext uri="{BB962C8B-B14F-4D97-AF65-F5344CB8AC3E}">
        <p14:creationId xmlns:p14="http://schemas.microsoft.com/office/powerpoint/2010/main" val="1710823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36E4B-0D24-83EE-2D59-6512A6214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62318-33E3-FAB1-D1C4-B58768321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3FBD-4FD8-79F7-5B13-BBED90963761}"/>
              </a:ext>
            </a:extLst>
          </p:cNvPr>
          <p:cNvSpPr>
            <a:spLocks noGrp="1"/>
          </p:cNvSpPr>
          <p:nvPr>
            <p:ph type="body" idx="1"/>
          </p:nvPr>
        </p:nvSpPr>
        <p:spPr/>
        <p:txBody>
          <a:bodyPr/>
          <a:lstStyle/>
          <a:p>
            <a:pPr defTabSz="914225">
              <a:spcAft>
                <a:spcPts val="1200"/>
              </a:spcAft>
              <a:defRPr/>
            </a:pPr>
            <a:r>
              <a:rPr lang="en-GB" sz="900">
                <a:solidFill>
                  <a:srgbClr val="111111"/>
                </a:solidFill>
              </a:rPr>
              <a:t>Key capabilities include</a:t>
            </a:r>
          </a:p>
          <a:p>
            <a:pPr marL="0" indent="0" defTabSz="914225">
              <a:spcAft>
                <a:spcPts val="1200"/>
              </a:spcAft>
              <a:buFont typeface="Arial" panose="020B0604020202020204" pitchFamily="34" charset="0"/>
              <a:buNone/>
              <a:defRPr/>
            </a:pPr>
            <a:r>
              <a:rPr lang="en-GB" sz="900">
                <a:solidFill>
                  <a:srgbClr val="111111"/>
                </a:solidFill>
              </a:rPr>
              <a:t>Enabling </a:t>
            </a:r>
            <a:r>
              <a:rPr lang="en-US" sz="900">
                <a:solidFill>
                  <a:srgbClr val="111111"/>
                </a:solidFill>
              </a:rPr>
              <a:t>District Managers and Store Managers to manage their store operations through:</a:t>
            </a:r>
          </a:p>
          <a:p>
            <a:pPr marL="498732" lvl="1" indent="-285750" defTabSz="914225">
              <a:spcAft>
                <a:spcPts val="600"/>
              </a:spcAft>
              <a:buFont typeface="Arial" panose="020B0604020202020204" pitchFamily="34" charset="0"/>
              <a:buChar char="•"/>
              <a:defRPr/>
            </a:pPr>
            <a:r>
              <a:rPr lang="en-US" sz="900">
                <a:solidFill>
                  <a:srgbClr val="111111"/>
                </a:solidFill>
              </a:rPr>
              <a:t>Business-aware activity templates</a:t>
            </a:r>
          </a:p>
          <a:p>
            <a:pPr marL="498732" lvl="1" indent="-285750" defTabSz="914225">
              <a:spcAft>
                <a:spcPts val="600"/>
              </a:spcAft>
              <a:buFont typeface="Arial" panose="020B0604020202020204" pitchFamily="34" charset="0"/>
              <a:buChar char="•"/>
              <a:defRPr/>
            </a:pPr>
            <a:r>
              <a:rPr lang="en-US" sz="900">
                <a:solidFill>
                  <a:srgbClr val="111111"/>
                </a:solidFill>
              </a:rPr>
              <a:t>Re-occurring activity planning with organizational hierarchy</a:t>
            </a:r>
          </a:p>
          <a:p>
            <a:pPr marL="498732" lvl="1" indent="-285750" defTabSz="914225">
              <a:spcAft>
                <a:spcPts val="600"/>
              </a:spcAft>
              <a:buFont typeface="Arial" panose="020B0604020202020204" pitchFamily="34" charset="0"/>
              <a:buChar char="•"/>
              <a:defRPr/>
            </a:pPr>
            <a:r>
              <a:rPr lang="en-US" sz="900">
                <a:solidFill>
                  <a:srgbClr val="111111"/>
                </a:solidFill>
              </a:rPr>
              <a:t>Productivity analytics</a:t>
            </a:r>
          </a:p>
          <a:p>
            <a:pPr marL="498732" lvl="1" indent="-285750" defTabSz="914225">
              <a:spcAft>
                <a:spcPts val="600"/>
              </a:spcAft>
              <a:buFont typeface="Arial" panose="020B0604020202020204" pitchFamily="34" charset="0"/>
              <a:buChar char="•"/>
              <a:defRPr/>
            </a:pPr>
            <a:r>
              <a:rPr lang="en-US" sz="900">
                <a:solidFill>
                  <a:srgbClr val="111111"/>
                </a:solidFill>
              </a:rPr>
              <a:t>Shareable dashboards</a:t>
            </a:r>
            <a:endParaRPr lang="en-GB" sz="900" b="0" i="0">
              <a:solidFill>
                <a:srgbClr val="111111"/>
              </a:solidFill>
              <a:effectLst/>
            </a:endParaRPr>
          </a:p>
          <a:p>
            <a:pPr marL="0" indent="0" defTabSz="914225">
              <a:spcAft>
                <a:spcPts val="1200"/>
              </a:spcAft>
              <a:buFont typeface="Arial" panose="020B0604020202020204" pitchFamily="34" charset="0"/>
              <a:buNone/>
              <a:defRPr/>
            </a:pPr>
            <a:r>
              <a:rPr lang="en-GB" sz="900" b="0" i="0">
                <a:solidFill>
                  <a:srgbClr val="111111"/>
                </a:solidFill>
                <a:effectLst/>
              </a:rPr>
              <a:t>Providing store </a:t>
            </a:r>
            <a:r>
              <a:rPr lang="en-GB" sz="900">
                <a:solidFill>
                  <a:srgbClr val="111111"/>
                </a:solidFill>
              </a:rPr>
              <a:t>associates </a:t>
            </a:r>
            <a:r>
              <a:rPr lang="en-US" sz="900">
                <a:solidFill>
                  <a:srgbClr val="111111"/>
                </a:solidFill>
              </a:rPr>
              <a:t>the self-service tool that they need to remain productive during their shift to manage activities such as:</a:t>
            </a:r>
          </a:p>
          <a:p>
            <a:pPr marL="498732" lvl="1" indent="-285750" defTabSz="914225">
              <a:spcAft>
                <a:spcPts val="1200"/>
              </a:spcAft>
              <a:buFont typeface="Arial" panose="020B0604020202020204" pitchFamily="34" charset="0"/>
              <a:buChar char="•"/>
              <a:defRPr/>
            </a:pPr>
            <a:r>
              <a:rPr lang="en-US" sz="900" kern="1200">
                <a:solidFill>
                  <a:schemeClr val="tx1"/>
                </a:solidFill>
              </a:rPr>
              <a:t>Store Walks and Safety audits</a:t>
            </a:r>
            <a:endParaRPr lang="en-IN" sz="900" kern="1200">
              <a:solidFill>
                <a:schemeClr val="tx1"/>
              </a:solidFill>
              <a:ea typeface="+mn-ea"/>
              <a:cs typeface="+mn-cs"/>
            </a:endParaRPr>
          </a:p>
          <a:p>
            <a:pPr marL="498732" lvl="1" indent="-285750" defTabSz="914225">
              <a:spcAft>
                <a:spcPts val="1200"/>
              </a:spcAft>
              <a:buFont typeface="Arial" panose="020B0604020202020204" pitchFamily="34" charset="0"/>
              <a:buChar char="•"/>
              <a:defRPr/>
            </a:pPr>
            <a:r>
              <a:rPr lang="en-US" sz="900" kern="1200">
                <a:solidFill>
                  <a:schemeClr val="tx1"/>
                </a:solidFill>
              </a:rPr>
              <a:t>Shift Change Checks</a:t>
            </a:r>
          </a:p>
          <a:p>
            <a:pPr marL="498732" lvl="1" indent="-285750" defTabSz="914225">
              <a:spcAft>
                <a:spcPts val="1200"/>
              </a:spcAft>
              <a:buFont typeface="Arial" panose="020B0604020202020204" pitchFamily="34" charset="0"/>
              <a:buChar char="•"/>
              <a:defRPr/>
            </a:pPr>
            <a:r>
              <a:rPr lang="en-US" sz="900" kern="1200">
                <a:solidFill>
                  <a:schemeClr val="tx1"/>
                </a:solidFill>
              </a:rPr>
              <a:t>Planogram execution enabled through AI</a:t>
            </a:r>
          </a:p>
          <a:p>
            <a:pPr marL="498732" lvl="1" indent="-285750" defTabSz="914225">
              <a:spcAft>
                <a:spcPts val="1200"/>
              </a:spcAft>
              <a:buFont typeface="Arial" panose="020B0604020202020204" pitchFamily="34" charset="0"/>
              <a:buChar char="•"/>
              <a:defRPr/>
            </a:pPr>
            <a:r>
              <a:rPr lang="en-US" sz="900"/>
              <a:t>V</a:t>
            </a:r>
            <a:r>
              <a:rPr lang="en-US" sz="900" kern="1200">
                <a:solidFill>
                  <a:schemeClr val="tx1"/>
                </a:solidFill>
              </a:rPr>
              <a:t>isual Merchandising </a:t>
            </a:r>
            <a:endParaRPr lang="en-IN" sz="900" kern="1200">
              <a:solidFill>
                <a:schemeClr val="tx1"/>
              </a:solidFill>
              <a:ea typeface="+mn-ea"/>
              <a:cs typeface="+mn-cs"/>
            </a:endParaRPr>
          </a:p>
          <a:p>
            <a:pPr marL="498732" lvl="1" indent="-285750" defTabSz="914225">
              <a:spcAft>
                <a:spcPts val="1200"/>
              </a:spcAft>
              <a:buFont typeface="Arial" panose="020B0604020202020204" pitchFamily="34" charset="0"/>
              <a:buChar char="•"/>
              <a:defRPr/>
            </a:pPr>
            <a:r>
              <a:rPr lang="en-US" sz="900" kern="1200">
                <a:solidFill>
                  <a:schemeClr val="tx1"/>
                </a:solidFill>
              </a:rPr>
              <a:t>Product and asset quality Checks </a:t>
            </a:r>
            <a:endParaRPr lang="en-IN" sz="900" kern="1200">
              <a:solidFill>
                <a:schemeClr val="tx1"/>
              </a:solidFill>
              <a:ea typeface="+mn-ea"/>
              <a:cs typeface="+mn-cs"/>
            </a:endParaRPr>
          </a:p>
          <a:p>
            <a:pPr marL="498732" lvl="1" indent="-285750" defTabSz="914225">
              <a:spcAft>
                <a:spcPts val="1200"/>
              </a:spcAft>
              <a:buFont typeface="Arial" panose="020B0604020202020204" pitchFamily="34" charset="0"/>
              <a:buChar char="•"/>
              <a:defRPr/>
            </a:pPr>
            <a:r>
              <a:rPr lang="en-US" sz="900" kern="1200">
                <a:solidFill>
                  <a:schemeClr val="tx1"/>
                </a:solidFill>
              </a:rPr>
              <a:t>Stock audits</a:t>
            </a:r>
          </a:p>
          <a:p>
            <a:pPr marL="498732" lvl="1" indent="-285750" defTabSz="914225">
              <a:spcAft>
                <a:spcPts val="1200"/>
              </a:spcAft>
              <a:buFont typeface="Arial" panose="020B0604020202020204" pitchFamily="34" charset="0"/>
              <a:buChar char="•"/>
              <a:defRPr/>
            </a:pPr>
            <a:r>
              <a:rPr lang="en-US" sz="900" kern="1200">
                <a:solidFill>
                  <a:schemeClr val="tx1"/>
                </a:solidFill>
              </a:rPr>
              <a:t>Request support or assets to be productive</a:t>
            </a:r>
            <a:endParaRPr lang="en-IN" sz="900" kern="1200">
              <a:solidFill>
                <a:schemeClr val="tx1"/>
              </a:solidFill>
              <a:ea typeface="+mn-ea"/>
              <a:cs typeface="+mn-cs"/>
            </a:endParaRPr>
          </a:p>
          <a:p>
            <a:pPr marL="498732" lvl="1" indent="-285750" defTabSz="914225">
              <a:spcAft>
                <a:spcPts val="1200"/>
              </a:spcAft>
              <a:buFont typeface="Arial" panose="020B0604020202020204" pitchFamily="34" charset="0"/>
              <a:buChar char="•"/>
              <a:defRPr/>
            </a:pPr>
            <a:r>
              <a:rPr lang="en-US" sz="900" kern="1200">
                <a:solidFill>
                  <a:schemeClr val="tx1"/>
                </a:solidFill>
              </a:rPr>
              <a:t>Submit incidents for follow-up actions</a:t>
            </a:r>
          </a:p>
          <a:p>
            <a:pPr marL="498732" lvl="1" indent="-285750" defTabSz="914225">
              <a:spcAft>
                <a:spcPts val="1200"/>
              </a:spcAft>
              <a:buFont typeface="Arial" panose="020B0604020202020204" pitchFamily="34" charset="0"/>
              <a:buChar char="•"/>
              <a:defRPr/>
            </a:pPr>
            <a:r>
              <a:rPr lang="en-US" sz="900"/>
              <a:t>View customer’s “baseball card” profile</a:t>
            </a:r>
          </a:p>
          <a:p>
            <a:pPr marL="498732" lvl="1" indent="-285750" defTabSz="914225">
              <a:spcAft>
                <a:spcPts val="1200"/>
              </a:spcAft>
              <a:buFont typeface="Arial" panose="020B0604020202020204" pitchFamily="34" charset="0"/>
              <a:buChar char="•"/>
              <a:defRPr/>
            </a:pPr>
            <a:r>
              <a:rPr lang="en-US" sz="900" kern="1200">
                <a:solidFill>
                  <a:schemeClr val="tx1"/>
                </a:solidFill>
              </a:rPr>
              <a:t>Set up in-person or virtual appointments</a:t>
            </a:r>
            <a:endParaRPr lang="en-US" sz="900"/>
          </a:p>
          <a:p>
            <a:pPr defTabSz="950409">
              <a:lnSpc>
                <a:spcPct val="100000"/>
              </a:lnSpc>
              <a:spcAft>
                <a:spcPts val="0"/>
              </a:spcAft>
              <a:defRPr/>
            </a:pPr>
            <a:endParaRPr lang="en-US" sz="1100" b="1">
              <a:solidFill>
                <a:schemeClr val="bg1"/>
              </a:solidFill>
              <a:latin typeface="+mn-lt"/>
            </a:endParaRPr>
          </a:p>
          <a:p>
            <a:endParaRPr lang="en-US"/>
          </a:p>
        </p:txBody>
      </p:sp>
      <p:sp>
        <p:nvSpPr>
          <p:cNvPr id="4" name="Slide Number Placeholder 3">
            <a:extLst>
              <a:ext uri="{FF2B5EF4-FFF2-40B4-BE49-F238E27FC236}">
                <a16:creationId xmlns:a16="http://schemas.microsoft.com/office/drawing/2014/main" id="{0A6D5B66-4289-2F18-3992-F5C6444464AD}"/>
              </a:ext>
            </a:extLst>
          </p:cNvPr>
          <p:cNvSpPr>
            <a:spLocks noGrp="1"/>
          </p:cNvSpPr>
          <p:nvPr>
            <p:ph type="sldNum" sz="quarter" idx="5"/>
          </p:nvPr>
        </p:nvSpPr>
        <p:spPr/>
        <p:txBody>
          <a:bodyPr/>
          <a:lstStyle/>
          <a:p>
            <a:fld id="{FA6CC9AB-C7F4-4106-BD7F-6816938D190E}" type="slidenum">
              <a:rPr lang="en-US" smtClean="0"/>
              <a:t>106</a:t>
            </a:fld>
            <a:endParaRPr lang="en-US"/>
          </a:p>
        </p:txBody>
      </p:sp>
    </p:spTree>
    <p:extLst>
      <p:ext uri="{BB962C8B-B14F-4D97-AF65-F5344CB8AC3E}">
        <p14:creationId xmlns:p14="http://schemas.microsoft.com/office/powerpoint/2010/main" val="11475100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With the copilot template for store operations on Azure OpenAI Service, associates can use natural language to quickly and easily access the information they need in the flow of work, increasing their productivity and efficiency.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Store employees can quickly get answers to their questions on store operating procedures, or even HR policies and benefits. In addition, the copilot template for store operations can save time for associates and management through natural language prompt-enabled task creation and assignment.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FFFFFF"/>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107</a:t>
            </a:fld>
            <a:endParaRPr lang="en-US"/>
          </a:p>
        </p:txBody>
      </p:sp>
    </p:spTree>
    <p:extLst>
      <p:ext uri="{BB962C8B-B14F-4D97-AF65-F5344CB8AC3E}">
        <p14:creationId xmlns:p14="http://schemas.microsoft.com/office/powerpoint/2010/main" val="21639127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Story-Boots Opticians uses Microsoft Teams to keep frontline workforce seeing 20/20 for improved customer care</a:t>
            </a:r>
            <a:r>
              <a:rPr lang="en-US" b="0" i="0" u="none" strike="noStrike" dirty="0">
                <a:solidFill>
                  <a:srgbClr val="000000"/>
                </a:solidFill>
                <a:effectLst/>
                <a:latin typeface="Calibri" panose="020F0502020204030204" pitchFamily="34" charset="0"/>
              </a:rPr>
              <a:t> (https://customers.microsoft.com/en-us/story/1389389013997547605-boots-opticians-retailers-teams)</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108</a:t>
            </a:fld>
            <a:endParaRPr lang="en-US"/>
          </a:p>
        </p:txBody>
      </p:sp>
    </p:spTree>
    <p:extLst>
      <p:ext uri="{BB962C8B-B14F-4D97-AF65-F5344CB8AC3E}">
        <p14:creationId xmlns:p14="http://schemas.microsoft.com/office/powerpoint/2010/main" val="42156561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sng" strike="noStrike" dirty="0">
                <a:solidFill>
                  <a:srgbClr val="D59ED7"/>
                </a:solidFill>
                <a:effectLst/>
                <a:latin typeface="Calibri" panose="020F0502020204030204" pitchFamily="34" charset="0"/>
                <a:hlinkClick r:id="rId3"/>
              </a:rPr>
              <a:t>Microsoft Customer Story-Boots Opticians uses Microsoft Teams to keep frontline workforce seeing 20/20 for improved customer care</a:t>
            </a:r>
            <a:r>
              <a:rPr lang="en-US" b="0" i="0" u="none" strike="noStrike" dirty="0">
                <a:solidFill>
                  <a:srgbClr val="000000"/>
                </a:solidFill>
                <a:effectLst/>
                <a:latin typeface="Calibri" panose="020F0502020204030204" pitchFamily="34" charset="0"/>
              </a:rPr>
              <a:t> (https://customers.microsoft.com/en-us/story/1389389013997547605-boots-opticians-retailers-teams)</a:t>
            </a:r>
            <a:r>
              <a:rPr lang="en-US" b="0" i="0" dirty="0">
                <a:solidFill>
                  <a:srgbClr val="000000"/>
                </a:solidFill>
                <a:effectLst/>
                <a:latin typeface="Calibri" panose="020F0502020204030204" pitchFamily="34" charset="0"/>
              </a:rPr>
              <a:t>​</a:t>
            </a: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Let’s take a look at the story of Boots Opticians, who used Microsoft Teams to keep their frontline workforce seeing 20/20 for improved customer care. </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109</a:t>
            </a:fld>
            <a:endParaRPr lang="en-US"/>
          </a:p>
        </p:txBody>
      </p:sp>
    </p:spTree>
    <p:extLst>
      <p:ext uri="{BB962C8B-B14F-4D97-AF65-F5344CB8AC3E}">
        <p14:creationId xmlns:p14="http://schemas.microsoft.com/office/powerpoint/2010/main" val="150844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C9AB-C7F4-4106-BD7F-6816938D190E}" type="slidenum">
              <a:rPr lang="en-US" smtClean="0"/>
              <a:t>11</a:t>
            </a:fld>
            <a:endParaRPr lang="en-US"/>
          </a:p>
        </p:txBody>
      </p:sp>
    </p:spTree>
    <p:extLst>
      <p:ext uri="{BB962C8B-B14F-4D97-AF65-F5344CB8AC3E}">
        <p14:creationId xmlns:p14="http://schemas.microsoft.com/office/powerpoint/2010/main" val="33337504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Expand what your stores and people can do through automation.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110</a:t>
            </a:fld>
            <a:endParaRPr lang="en-US"/>
          </a:p>
        </p:txBody>
      </p:sp>
    </p:spTree>
    <p:extLst>
      <p:ext uri="{BB962C8B-B14F-4D97-AF65-F5344CB8AC3E}">
        <p14:creationId xmlns:p14="http://schemas.microsoft.com/office/powerpoint/2010/main" val="1079962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a:solidFill>
                  <a:srgbClr val="44546A"/>
                </a:solidFill>
                <a:effectLst/>
                <a:latin typeface="WordVisi_MSFontService"/>
              </a:rPr>
              <a:t>Slide title: </a:t>
            </a:r>
            <a:r>
              <a:rPr lang="en-US" sz="1200" b="0" i="0">
                <a:solidFill>
                  <a:srgbClr val="44546A"/>
                </a:solidFill>
                <a:effectLst/>
                <a:latin typeface="WordVisi_MSFontService"/>
              </a:rPr>
              <a:t>Process automation and career development (Pt. 1)</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a:solidFill>
                  <a:srgbClr val="44546A"/>
                </a:solidFill>
                <a:effectLst/>
                <a:latin typeface="WordVisi_MSFontService"/>
              </a:rPr>
              <a:t>Process automation and career development helps you expand what your stores and people can do through automation.</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a:solidFill>
                  <a:srgbClr val="44546A"/>
                </a:solidFill>
                <a:effectLst/>
                <a:latin typeface="WordVisi_MSFontService"/>
              </a:rPr>
              <a:t>With process automation and career development, utilize a customizable and extensible platform, quickly implement new retail use cases, leverage automation so employees can focus more on customers, and facilitate employee growth and development.</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a:solidFill>
                  <a:srgbClr val="44546A"/>
                </a:solidFill>
                <a:effectLst/>
                <a:latin typeface="WordVisi_MSFontService"/>
              </a:rPr>
              <a:t>This capability can help you </a:t>
            </a:r>
            <a:r>
              <a:rPr lang="en-US" sz="1200" b="1" i="0">
                <a:solidFill>
                  <a:srgbClr val="44546A"/>
                </a:solidFill>
                <a:effectLst/>
                <a:latin typeface="WordVisi_MSFontService"/>
              </a:rPr>
              <a:t>leverage automation with apps:</a:t>
            </a:r>
            <a:endParaRPr lang="en-US" sz="1200" b="0" i="0">
              <a:solidFill>
                <a:srgbClr val="44546A"/>
              </a:solidFill>
              <a:effectLst/>
              <a:latin typeface="WordVisi_MSFontService"/>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lang="en-US" sz="1200" kern="0">
                <a:solidFill>
                  <a:srgbClr val="000000"/>
                </a:solidFill>
                <a:latin typeface="Segoe UI"/>
              </a:rPr>
              <a:t>Utilize Power Apps templates to start building and launching apps right away in Microsoft Teams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Segoe UI"/>
                <a:ea typeface="+mn-ea"/>
                <a:cs typeface="+mn-cs"/>
              </a:rPr>
              <a:t>Learn to build custom, low-code solutions with Microsoft Power Automate, allowing apps, bots, automated workflows, and data to handle repetitive tasks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Segoe UI"/>
                <a:ea typeface="+mn-ea"/>
                <a:cs typeface="+mn-cs"/>
              </a:rPr>
              <a:t>Gain access to over 700 apps in the app store and integrate workflow apps and process automation apps into your everyday Microsoft Teams workspace workflow</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a:solidFill>
                  <a:srgbClr val="44546A"/>
                </a:solidFill>
                <a:effectLst/>
                <a:latin typeface="WordVisi_MSFontService"/>
              </a:rPr>
              <a:t>Further, you can </a:t>
            </a:r>
            <a:r>
              <a:rPr lang="en-US" sz="1200" b="1" i="0">
                <a:solidFill>
                  <a:srgbClr val="44546A"/>
                </a:solidFill>
                <a:effectLst/>
                <a:latin typeface="WordVisi_MSFontService"/>
              </a:rPr>
              <a:t>equip people and processes to offer better experiences:</a:t>
            </a:r>
            <a:endParaRPr lang="en-US" sz="1200" b="0" i="0">
              <a:solidFill>
                <a:srgbClr val="44546A"/>
              </a:solidFill>
              <a:effectLst/>
              <a:latin typeface="WordVisi_MSFontService"/>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Segoe UI"/>
                <a:ea typeface="+mn-ea"/>
                <a:cs typeface="+mn-cs"/>
              </a:rPr>
              <a:t>Enable virtual fittings and appointments that create a seamless experience for customers and workers alike with virtual visits.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Segoe UI"/>
                <a:ea typeface="+mn-ea"/>
                <a:cs typeface="+mn-cs"/>
              </a:rPr>
              <a:t>Enable Approvals to make customer discounts to run more smoothly </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a:solidFill>
                  <a:srgbClr val="44546A"/>
                </a:solidFill>
                <a:effectLst/>
                <a:latin typeface="WordVisi_MSFontService"/>
              </a:rPr>
              <a:t>&lt;click&gt;</a:t>
            </a: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a:solidFill>
                <a:srgbClr val="44546A"/>
              </a:solidFill>
              <a:effectLst/>
              <a:latin typeface="WordVisi_MSFontService"/>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111</a:t>
            </a:fld>
            <a:endParaRPr lang="en-US"/>
          </a:p>
        </p:txBody>
      </p:sp>
    </p:spTree>
    <p:extLst>
      <p:ext uri="{BB962C8B-B14F-4D97-AF65-F5344CB8AC3E}">
        <p14:creationId xmlns:p14="http://schemas.microsoft.com/office/powerpoint/2010/main" val="39072935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Process automation and career development (Pt. 2)</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Finally, you can </a:t>
            </a:r>
            <a:r>
              <a:rPr lang="en-US" sz="1200" b="1" i="0" dirty="0">
                <a:solidFill>
                  <a:srgbClr val="44546A"/>
                </a:solidFill>
                <a:effectLst/>
                <a:latin typeface="+mn-lt"/>
              </a:rPr>
              <a:t>facilitate employee growth and development:</a:t>
            </a:r>
            <a:endParaRPr lang="en-US" sz="1200" b="0" i="0" dirty="0">
              <a:solidFill>
                <a:srgbClr val="44546A"/>
              </a:solidFill>
              <a:effectLst/>
              <a:latin typeface="+mn-lt"/>
            </a:endParaRPr>
          </a:p>
          <a:p>
            <a:pPr marL="200025" marR="0" lvl="1" indent="-131763" algn="l" defTabSz="914192" rtl="0" eaLnBrk="1" fontAlgn="auto" latinLnBrk="0" hangingPunct="1">
              <a:lnSpc>
                <a:spcPct val="100000"/>
              </a:lnSpc>
              <a:spcBef>
                <a:spcPts val="0"/>
              </a:spcBef>
              <a:spcAft>
                <a:spcPts val="600"/>
              </a:spcAft>
              <a:buClrTx/>
              <a:buSzPct val="9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Connect everyone in your organization on a single platform with individually tailored feeds, personalized dashboards, and powerful targeting through Viva Connections</a:t>
            </a:r>
          </a:p>
          <a:p>
            <a:pPr marL="200025" marR="0" lvl="1" indent="-131763" algn="l" defTabSz="914192" rtl="0" eaLnBrk="1" fontAlgn="auto" latinLnBrk="0" hangingPunct="1">
              <a:lnSpc>
                <a:spcPct val="100000"/>
              </a:lnSpc>
              <a:spcBef>
                <a:spcPts val="0"/>
              </a:spcBef>
              <a:spcAft>
                <a:spcPts val="600"/>
              </a:spcAft>
              <a:buClrTx/>
              <a:buSzPct val="9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Keep your entire workforce up to date and quickly onboard new employees on newest training, policies, and general learnings with the learning management system and content providers inside Viva Learning in Teams</a:t>
            </a:r>
          </a:p>
          <a:p>
            <a:pPr marL="200025" marR="0" lvl="1" indent="-131763" algn="l" defTabSz="914192" rtl="0" eaLnBrk="1" fontAlgn="auto" latinLnBrk="0" hangingPunct="1">
              <a:lnSpc>
                <a:spcPct val="100000"/>
              </a:lnSpc>
              <a:spcBef>
                <a:spcPts val="0"/>
              </a:spcBef>
              <a:spcAft>
                <a:spcPts val="600"/>
              </a:spcAft>
              <a:buClrTx/>
              <a:buSzPct val="9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Focus on employee wellbeing and employee insights with Viva Insights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112</a:t>
            </a:fld>
            <a:endParaRPr lang="en-US"/>
          </a:p>
        </p:txBody>
      </p:sp>
    </p:spTree>
    <p:extLst>
      <p:ext uri="{BB962C8B-B14F-4D97-AF65-F5344CB8AC3E}">
        <p14:creationId xmlns:p14="http://schemas.microsoft.com/office/powerpoint/2010/main" val="20609022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Story-METRO AG embraces a digital future with a connected workforce to better serve customers</a:t>
            </a:r>
            <a:r>
              <a:rPr lang="en-US" b="0" i="0" u="none" strike="noStrike" dirty="0">
                <a:solidFill>
                  <a:srgbClr val="000000"/>
                </a:solidFill>
                <a:effectLst/>
                <a:latin typeface="Calibri" panose="020F0502020204030204" pitchFamily="34" charset="0"/>
              </a:rPr>
              <a:t> (https://customers.microsoft.com/en-us/story/1388984811914225517-metro-ag-retailers-teams)</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113</a:t>
            </a:fld>
            <a:endParaRPr lang="en-US"/>
          </a:p>
        </p:txBody>
      </p:sp>
    </p:spTree>
    <p:extLst>
      <p:ext uri="{BB962C8B-B14F-4D97-AF65-F5344CB8AC3E}">
        <p14:creationId xmlns:p14="http://schemas.microsoft.com/office/powerpoint/2010/main" val="31979012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Story-H&amp;M Group strikes an effective balance of Power Platform development and security</a:t>
            </a:r>
            <a:r>
              <a:rPr lang="en-US" b="0" i="0" u="none" strike="noStrike" dirty="0">
                <a:solidFill>
                  <a:srgbClr val="000000"/>
                </a:solidFill>
                <a:effectLst/>
                <a:latin typeface="Calibri" panose="020F0502020204030204" pitchFamily="34" charset="0"/>
              </a:rPr>
              <a:t> (https://customers.microsoft.com/en-us/story/1406720141896236093-hm-group-balances-power-platform-development-and-security)</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114</a:t>
            </a:fld>
            <a:endParaRPr lang="en-US"/>
          </a:p>
        </p:txBody>
      </p:sp>
    </p:spTree>
    <p:extLst>
      <p:ext uri="{BB962C8B-B14F-4D97-AF65-F5344CB8AC3E}">
        <p14:creationId xmlns:p14="http://schemas.microsoft.com/office/powerpoint/2010/main" val="2006702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third industrial revolution shifted digitized traditional processes, evolving to create new ways of organizing and accessing information, creating digital solutions to business problems, and engaging audiences in digital spaces. </a:t>
            </a:r>
          </a:p>
          <a:p>
            <a:endParaRPr lang="en-US" sz="1100" dirty="0"/>
          </a:p>
          <a:p>
            <a:r>
              <a:rPr lang="en-US" sz="1100" dirty="0"/>
              <a:t>The 4</a:t>
            </a:r>
            <a:r>
              <a:rPr lang="en-US" sz="1100" baseline="30000" dirty="0"/>
              <a:t>th</a:t>
            </a:r>
            <a:r>
              <a:rPr lang="en-US" sz="1100" dirty="0"/>
              <a:t> industrial revolution opens doors to transform how people focus time in the workday. Technologies like AI and machine learning, the ability to automate personal workflows and processes, and low code don’t replace human innovation, but amplify human expertise and ability. </a:t>
            </a:r>
          </a:p>
        </p:txBody>
      </p:sp>
      <p:sp>
        <p:nvSpPr>
          <p:cNvPr id="4" name="Slide Number Placeholder 3"/>
          <p:cNvSpPr>
            <a:spLocks noGrp="1"/>
          </p:cNvSpPr>
          <p:nvPr>
            <p:ph type="sldNum" sz="quarter" idx="5"/>
          </p:nvPr>
        </p:nvSpPr>
        <p:spPr/>
        <p:txBody>
          <a:bodyPr/>
          <a:lstStyle/>
          <a:p>
            <a:fld id="{FA6CC9AB-C7F4-4106-BD7F-6816938D190E}" type="slidenum">
              <a:rPr lang="en-US" smtClean="0"/>
              <a:t>12</a:t>
            </a:fld>
            <a:endParaRPr lang="en-US"/>
          </a:p>
        </p:txBody>
      </p:sp>
    </p:spTree>
    <p:extLst>
      <p:ext uri="{BB962C8B-B14F-4D97-AF65-F5344CB8AC3E}">
        <p14:creationId xmlns:p14="http://schemas.microsoft.com/office/powerpoint/2010/main" val="658710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100" dirty="0">
                <a:effectLst/>
                <a:latin typeface="+mn-lt"/>
                <a:ea typeface="Times New Roman" panose="02020603050405020304" pitchFamily="18" charset="0"/>
              </a:rPr>
              <a:t>AI is fundamentally changing how we as individuals relate to and benefit from technology. Our own natural language is now the key to unlocking value—we think of it as having a copilot to navigate any task.</a:t>
            </a:r>
          </a:p>
          <a:p>
            <a:r>
              <a:rPr lang="en-US" sz="1100" dirty="0">
                <a:effectLst/>
                <a:latin typeface="+mn-lt"/>
                <a:ea typeface="Calibri" panose="020F0502020204030204" pitchFamily="34" charset="0"/>
              </a:rPr>
              <a:t>A copilot is an AI-driven partner guided by an individual to amplify creativity and accelerate results. As tasks get more complex, a copilot can deliver even greater value. But an individual is always in control—it’s a copilot, not an autopilot. Individuals determine, guide, and approve the output.</a:t>
            </a:r>
            <a:endParaRPr lang="en-US" sz="1100" dirty="0">
              <a:effectLst/>
              <a:latin typeface="+mn-lt"/>
            </a:endParaRPr>
          </a:p>
          <a:p>
            <a:endParaRPr lang="en-US" sz="1100" dirty="0">
              <a:effectLst/>
              <a:latin typeface="+mn-lt"/>
            </a:endParaRPr>
          </a:p>
          <a:p>
            <a:pPr>
              <a:defRPr/>
            </a:pPr>
            <a:r>
              <a:rPr lang="en-US" sz="1100" dirty="0">
                <a:latin typeface="+mn-lt"/>
                <a:ea typeface="MS Mincho"/>
                <a:cs typeface="Segoe UI"/>
              </a:rPr>
              <a:t>We’ve integrated Copilots into Microsoft 365, Dynamics 365, Power BI, Power Platform, Power Automate, </a:t>
            </a:r>
            <a:r>
              <a:rPr lang="en-US" sz="1100" dirty="0" err="1">
                <a:latin typeface="+mn-lt"/>
                <a:ea typeface="MS Mincho"/>
                <a:cs typeface="Segoe UI"/>
              </a:rPr>
              <a:t>Github</a:t>
            </a:r>
            <a:r>
              <a:rPr lang="en-US" sz="1100" dirty="0">
                <a:latin typeface="+mn-lt"/>
                <a:ea typeface="MS Mincho"/>
                <a:cs typeface="Segoe UI"/>
              </a:rPr>
              <a:t>, and more to deliver entirely new ways of working for every role, every function, and every line of business. Everyone will benefit from AI-enhanced business processes. Copilots work alongside you in the apps you use every day to turn ALL your data into knowledge.</a:t>
            </a:r>
          </a:p>
          <a:p>
            <a:pPr>
              <a:defRPr/>
            </a:pPr>
            <a:endParaRPr lang="en-US" sz="1100" dirty="0">
              <a:latin typeface="+mn-lt"/>
              <a:ea typeface="MS Mincho"/>
              <a:cs typeface="Segoe UI"/>
            </a:endParaRPr>
          </a:p>
          <a:p>
            <a:pPr>
              <a:defRPr/>
            </a:pPr>
            <a:r>
              <a:rPr lang="en-US" sz="1100" dirty="0">
                <a:latin typeface="+mn-lt"/>
                <a:ea typeface="MS Mincho"/>
                <a:cs typeface="Segoe UI"/>
              </a:rPr>
              <a:t>For example, Copilot with Microsoft 365 combines the power of large language models (LLMs) with your data in the Microsoft Graph—your calendar, emails, chats, documents, meetings, and more—and the Microsoft 365 apps to turn your words into the most powerful productivity tool on the planet.</a:t>
            </a:r>
          </a:p>
          <a:p>
            <a:pPr>
              <a:defRPr/>
            </a:pPr>
            <a:endParaRPr lang="en-US" sz="1100" dirty="0">
              <a:latin typeface="+mn-lt"/>
              <a:ea typeface="MS Mincho"/>
              <a:cs typeface="Segoe UI"/>
            </a:endParaRPr>
          </a:p>
          <a:p>
            <a:pPr algn="l" rtl="0" fontAlgn="base"/>
            <a:r>
              <a:rPr lang="en-US" sz="1100" b="1" dirty="0">
                <a:effectLst/>
                <a:latin typeface="+mn-lt"/>
                <a:ea typeface="Calibri" panose="020F0502020204030204" pitchFamily="34" charset="0"/>
                <a:cs typeface="Times New Roman" panose="02020603050405020304" pitchFamily="18" charset="0"/>
              </a:rPr>
              <a:t>Transition: </a:t>
            </a:r>
            <a:r>
              <a:rPr lang="en-US" sz="1100" b="0" i="0" dirty="0">
                <a:effectLst/>
                <a:latin typeface="+mn-lt"/>
                <a:cs typeface="Segoe UI"/>
              </a:rPr>
              <a:t>Let’s take a look at what Microsoft 365 Copilot can do.  </a:t>
            </a:r>
            <a:endParaRPr lang="en-US" sz="1100" b="0" dirty="0">
              <a:effectLst/>
              <a:latin typeface="+mn-lt"/>
              <a:ea typeface="Calibri" panose="020F0502020204030204" pitchFamily="34" charset="0"/>
              <a:cs typeface="Times New Roman" panose="02020603050405020304" pitchFamily="18" charset="0"/>
            </a:endParaRPr>
          </a:p>
          <a:p>
            <a:pPr fontAlgn="base"/>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lang="en-US" sz="1100" b="1" dirty="0">
                <a:effectLst/>
                <a:latin typeface="+mn-lt"/>
                <a:ea typeface="Calibri" panose="020F0502020204030204" pitchFamily="34" charset="0"/>
              </a:rPr>
              <a:t>&lt;click&gt;</a:t>
            </a:r>
          </a:p>
          <a:p>
            <a:pPr marL="0" indent="0">
              <a:buFont typeface="Arial" panose="020B0604020202020204" pitchFamily="34" charset="0"/>
              <a:buNone/>
            </a:pPr>
            <a:endParaRPr lang="en-US" sz="1100" dirty="0">
              <a:effectLst/>
              <a:latin typeface="+mn-lt"/>
              <a:ea typeface="Times New Roman" panose="02020603050405020304" pitchFamily="18" charset="0"/>
              <a:cs typeface="Times New Roman" panose="02020603050405020304" pitchFamily="18" charset="0"/>
            </a:endParaRPr>
          </a:p>
          <a:p>
            <a:endParaRPr lang="en-US" sz="1100" dirty="0">
              <a:latin typeface="+mn-lt"/>
            </a:endParaRPr>
          </a:p>
          <a:p>
            <a:endParaRPr lang="en-US" sz="11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13</a:t>
            </a:fld>
            <a:endParaRPr lang="en-US"/>
          </a:p>
        </p:txBody>
      </p:sp>
    </p:spTree>
    <p:extLst>
      <p:ext uri="{BB962C8B-B14F-4D97-AF65-F5344CB8AC3E}">
        <p14:creationId xmlns:p14="http://schemas.microsoft.com/office/powerpoint/2010/main" val="366582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C9AB-C7F4-4106-BD7F-6816938D190E}" type="slidenum">
              <a:rPr lang="en-US" smtClean="0"/>
              <a:t>14</a:t>
            </a:fld>
            <a:endParaRPr lang="en-US"/>
          </a:p>
        </p:txBody>
      </p:sp>
    </p:spTree>
    <p:extLst>
      <p:ext uri="{BB962C8B-B14F-4D97-AF65-F5344CB8AC3E}">
        <p14:creationId xmlns:p14="http://schemas.microsoft.com/office/powerpoint/2010/main" val="365647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C9AB-C7F4-4106-BD7F-6816938D190E}" type="slidenum">
              <a:rPr lang="en-US" smtClean="0"/>
              <a:t>15</a:t>
            </a:fld>
            <a:endParaRPr lang="en-US"/>
          </a:p>
        </p:txBody>
      </p:sp>
    </p:spTree>
    <p:extLst>
      <p:ext uri="{BB962C8B-B14F-4D97-AF65-F5344CB8AC3E}">
        <p14:creationId xmlns:p14="http://schemas.microsoft.com/office/powerpoint/2010/main" val="395338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Most retailers only leverage a fraction of the data that’s available</a:t>
            </a:r>
            <a:br>
              <a:rPr lang="en-US" sz="1100" dirty="0"/>
            </a:br>
            <a:r>
              <a:rPr lang="en-US" sz="1100" dirty="0"/>
              <a:t> - creating siloed, incomplete data with complex architecture</a:t>
            </a:r>
            <a:br>
              <a:rPr lang="en-US" sz="1100" dirty="0"/>
            </a:br>
            <a:r>
              <a:rPr lang="en-US" sz="1100" dirty="0"/>
              <a:t> - making data less accessible to all users in a secure way</a:t>
            </a:r>
          </a:p>
          <a:p>
            <a:endParaRPr lang="en-US" sz="1100" dirty="0"/>
          </a:p>
        </p:txBody>
      </p:sp>
      <p:sp>
        <p:nvSpPr>
          <p:cNvPr id="4" name="Slide Number Placeholder 3"/>
          <p:cNvSpPr>
            <a:spLocks noGrp="1"/>
          </p:cNvSpPr>
          <p:nvPr>
            <p:ph type="sldNum" sz="quarter" idx="5"/>
          </p:nvPr>
        </p:nvSpPr>
        <p:spPr/>
        <p:txBody>
          <a:bodyPr/>
          <a:lstStyle/>
          <a:p>
            <a:fld id="{FA6CC9AB-C7F4-4106-BD7F-6816938D190E}" type="slidenum">
              <a:rPr lang="en-US" smtClean="0"/>
              <a:t>16</a:t>
            </a:fld>
            <a:endParaRPr lang="en-US"/>
          </a:p>
        </p:txBody>
      </p:sp>
    </p:spTree>
    <p:extLst>
      <p:ext uri="{BB962C8B-B14F-4D97-AF65-F5344CB8AC3E}">
        <p14:creationId xmlns:p14="http://schemas.microsoft.com/office/powerpoint/2010/main" val="3418736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Slide title: Unlock your data</a:t>
            </a:r>
            <a:endParaRPr lang="en-US" sz="1100" b="1" kern="100" dirty="0">
              <a:solidFill>
                <a:schemeClr val="tx1"/>
              </a:solidFill>
              <a:effectLst/>
              <a:latin typeface="+mn-lt"/>
              <a:ea typeface="Calibri" panose="020F0502020204030204" pitchFamily="34" charset="0"/>
              <a:cs typeface="Segoe UI" panose="020B0502040204020203" pitchFamily="34" charset="0"/>
            </a:endParaRPr>
          </a:p>
          <a:p>
            <a:pPr marL="0" marR="0" lvl="0" indent="0" algn="l" defTabSz="914400" rtl="0" eaLnBrk="1" fontAlgn="auto" latinLnBrk="0" hangingPunct="1">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As you just saw, with Microsoft 365 Copilot, everyone can maximize the value of your data and benefit from incredible productivity gains.</a:t>
            </a:r>
            <a:endParaRPr lang="en-US" sz="1100" b="0" i="0" u="none" strike="noStrike" kern="1200" cap="none" spc="0" normalizeH="0" baseline="0" noProof="0" dirty="0">
              <a:ln>
                <a:noFill/>
              </a:ln>
              <a:solidFill>
                <a:schemeClr val="tx1"/>
              </a:solidFill>
              <a:effectLst/>
              <a:uLnTx/>
              <a:uFillTx/>
              <a:latin typeface="+mn-lt"/>
              <a:cs typeface="Segoe UI" panose="020B0502040204020203" pitchFamily="34" charset="0"/>
            </a:endParaRPr>
          </a:p>
          <a:p>
            <a:pPr marL="0" marR="0" lvl="0" indent="0" algn="l" defTabSz="914400" rtl="0" eaLnBrk="1" fontAlgn="auto" latinLnBrk="0" hangingPunct="1">
              <a:buClrTx/>
              <a:buSzTx/>
              <a:buFontTx/>
              <a:buNone/>
              <a:tabLst/>
              <a:defRPr/>
            </a:pPr>
            <a:endParaRPr lang="en-US" sz="1100" b="1" kern="100" dirty="0">
              <a:solidFill>
                <a:schemeClr val="tx1"/>
              </a:solidFill>
              <a:effectLst/>
              <a:latin typeface="+mn-lt"/>
              <a:ea typeface="Calibri" panose="020F0502020204030204" pitchFamily="34" charset="0"/>
              <a:cs typeface="Segoe UI" panose="020B0502040204020203" pitchFamily="34" charset="0"/>
            </a:endParaRPr>
          </a:p>
          <a:p>
            <a:pPr marL="0" marR="0" lvl="0" indent="0" algn="l" defTabSz="914367" rtl="0" eaLnBrk="1" fontAlgn="auto" latinLnBrk="0" hangingPunct="1">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Data-driven productivity</a:t>
            </a:r>
            <a:endParaRPr lang="en-US" sz="1100" b="1" i="0" u="none" strike="noStrike" kern="1200" cap="none" spc="0" normalizeH="0" baseline="0" noProof="0" dirty="0">
              <a:ln>
                <a:noFill/>
              </a:ln>
              <a:solidFill>
                <a:schemeClr val="tx1"/>
              </a:solidFill>
              <a:effectLst/>
              <a:uLnTx/>
              <a:uFillTx/>
              <a:latin typeface="+mn-lt"/>
              <a:cs typeface="Segoe UI" panose="020B0502040204020203" pitchFamily="34" charset="0"/>
            </a:endParaRP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Most people tap into less than 10% of what Microsoft 365 products are capable of. </a:t>
            </a:r>
            <a:endParaRPr lang="en-US" sz="1100" b="0" i="0" u="none" strike="noStrike" kern="1200" cap="none" spc="0" normalizeH="0" baseline="0" noProof="0" dirty="0">
              <a:ln>
                <a:noFill/>
              </a:ln>
              <a:solidFill>
                <a:schemeClr val="tx1"/>
              </a:solidFill>
              <a:effectLst/>
              <a:uLnTx/>
              <a:uFillTx/>
              <a:latin typeface="+mn-lt"/>
              <a:cs typeface="Segoe UI" panose="020B0502040204020203" pitchFamily="34" charset="0"/>
            </a:endParaRP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With Copilot, the applications can learn how </a:t>
            </a:r>
            <a:r>
              <a:rPr kumimoji="0" lang="en-US" sz="1100" b="0" i="1"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you</a:t>
            </a:r>
            <a:r>
              <a:rPr kumimoji="0" lang="en-US" sz="1100" b="0"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 work, rather than the other way around, to unlock the richness of these apps through natural language across Word, Excel, PowerPoint, Outlook, Teams, and more.</a:t>
            </a:r>
            <a:endParaRPr lang="en-US" sz="1100" b="0" i="0" u="none" strike="noStrike" kern="1200" cap="none" spc="0" normalizeH="0" baseline="0" noProof="0" dirty="0">
              <a:ln>
                <a:noFill/>
              </a:ln>
              <a:solidFill>
                <a:schemeClr val="tx1"/>
              </a:solidFill>
              <a:effectLst/>
              <a:uLnTx/>
              <a:uFillTx/>
              <a:latin typeface="+mn-lt"/>
              <a:cs typeface="Segoe UI" panose="020B0502040204020203" pitchFamily="34" charset="0"/>
            </a:endParaRPr>
          </a:p>
          <a:p>
            <a:pPr marL="171450" marR="0" lvl="0" indent="-171450" algn="l" defTabSz="914367" rtl="0" eaLnBrk="1" fontAlgn="auto" latinLnBrk="0" hangingPunct="1">
              <a:buClrTx/>
              <a:buSzTx/>
              <a:buFont typeface="Arial" panose="020B0604020202020204" pitchFamily="34" charset="0"/>
              <a:buChar char="•"/>
              <a:tabLst/>
              <a:defRPr/>
            </a:pPr>
            <a:r>
              <a:rPr lang="en-US" sz="1100" b="0" i="0" dirty="0">
                <a:solidFill>
                  <a:schemeClr val="tx1"/>
                </a:solidFill>
                <a:effectLst/>
                <a:latin typeface="+mn-lt"/>
                <a:cs typeface="Segoe UI" panose="020B0502040204020203" pitchFamily="34" charset="0"/>
              </a:rPr>
              <a:t>And with Copilot, you’re always in control.</a:t>
            </a:r>
            <a:r>
              <a:rPr lang="en-US" sz="1100" dirty="0">
                <a:solidFill>
                  <a:schemeClr val="tx1"/>
                </a:solidFill>
                <a:latin typeface="+mn-lt"/>
                <a:cs typeface="Segoe UI" panose="020B0502040204020203" pitchFamily="34" charset="0"/>
              </a:rPr>
              <a:t> </a:t>
            </a:r>
            <a:r>
              <a:rPr lang="en-US" sz="1100" b="0" i="0" dirty="0">
                <a:solidFill>
                  <a:schemeClr val="tx1"/>
                </a:solidFill>
                <a:effectLst/>
                <a:latin typeface="+mn-lt"/>
                <a:cs typeface="Segoe UI" panose="020B0502040204020203" pitchFamily="34" charset="0"/>
              </a:rPr>
              <a:t>You decide what to keep, modify, or discard.</a:t>
            </a:r>
            <a:r>
              <a:rPr lang="en-US" sz="1100" dirty="0">
                <a:solidFill>
                  <a:schemeClr val="tx1"/>
                </a:solidFill>
                <a:latin typeface="+mn-lt"/>
                <a:cs typeface="Segoe UI" panose="020B0502040204020203" pitchFamily="34" charset="0"/>
              </a:rPr>
              <a:t> </a:t>
            </a:r>
            <a:endParaRPr lang="en-US" sz="1100" b="0" i="0" dirty="0">
              <a:solidFill>
                <a:schemeClr val="tx1"/>
              </a:solidFill>
              <a:effectLst/>
              <a:latin typeface="+mn-lt"/>
              <a:cs typeface="Segoe UI" panose="020B0502040204020203" pitchFamily="34" charset="0"/>
            </a:endParaRPr>
          </a:p>
          <a:p>
            <a:pPr marL="0" marR="0" lvl="0" indent="0" algn="l" defTabSz="914400" rtl="0" eaLnBrk="1" fontAlgn="auto" latinLnBrk="0" hangingPunct="1">
              <a:buClrTx/>
              <a:buSzTx/>
              <a:buFontTx/>
              <a:buNone/>
              <a:tabLst/>
              <a:defRPr/>
            </a:pPr>
            <a:endParaRPr lang="en-US" sz="1100" b="1" kern="100" dirty="0">
              <a:solidFill>
                <a:schemeClr val="tx1"/>
              </a:solidFill>
              <a:effectLst/>
              <a:latin typeface="+mn-lt"/>
              <a:ea typeface="Calibri" panose="020F0502020204030204" pitchFamily="34" charset="0"/>
              <a:cs typeface="Segoe UI" panose="020B0502040204020203" pitchFamily="34" charset="0"/>
            </a:endParaRPr>
          </a:p>
          <a:p>
            <a:pPr marL="0" marR="0" lvl="0" indent="0" algn="l" defTabSz="914367" rtl="0" eaLnBrk="1" fontAlgn="auto" latinLnBrk="0" hangingPunct="1">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Shopper engagement</a:t>
            </a:r>
            <a:endParaRPr lang="en-US" sz="1100" b="1" i="0" u="none" strike="noStrike" kern="1200" cap="none" spc="0" normalizeH="0" baseline="0" noProof="0" dirty="0">
              <a:ln>
                <a:noFill/>
              </a:ln>
              <a:solidFill>
                <a:schemeClr val="tx1"/>
              </a:solidFill>
              <a:effectLst/>
              <a:uLnTx/>
              <a:uFillTx/>
              <a:latin typeface="+mn-lt"/>
              <a:cs typeface="Segoe UI" panose="020B0502040204020203" pitchFamily="34" charset="0"/>
            </a:endParaRP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ChatGPT, OpenAI’s AI-powered chatbot technology, is one of the fastest growing applications in history.</a:t>
            </a:r>
            <a:endParaRPr lang="en-US" sz="1100" b="0" i="0" u="none" strike="noStrike" kern="1200" cap="none" spc="0" normalizeH="0" baseline="0" noProof="0" dirty="0">
              <a:ln>
                <a:noFill/>
              </a:ln>
              <a:solidFill>
                <a:schemeClr val="tx1"/>
              </a:solidFill>
              <a:effectLst/>
              <a:uLnTx/>
              <a:uFillTx/>
              <a:latin typeface="+mn-lt"/>
              <a:cs typeface="Segoe UI" panose="020B0502040204020203" pitchFamily="34" charset="0"/>
            </a:endParaRP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Available in Azure OpenAI Service, ChatGPT is a powerful tool that can connect customers to your real-time inventory to find products they need and discover related products and services that you deliver.</a:t>
            </a:r>
            <a:endParaRPr lang="en-US" sz="1100" b="0" i="0" u="none" strike="noStrike" kern="1200" cap="none" spc="0" normalizeH="0" baseline="0" noProof="0" dirty="0">
              <a:ln>
                <a:noFill/>
              </a:ln>
              <a:solidFill>
                <a:schemeClr val="tx1"/>
              </a:solidFill>
              <a:effectLst/>
              <a:uLnTx/>
              <a:uFillTx/>
              <a:latin typeface="+mn-lt"/>
              <a:cs typeface="Segoe UI" panose="020B0502040204020203" pitchFamily="34" charset="0"/>
            </a:endParaRPr>
          </a:p>
          <a:p>
            <a:pPr marL="0" marR="0" lvl="0" indent="0" algn="l" defTabSz="914400" rtl="0" eaLnBrk="1" fontAlgn="auto" latinLnBrk="0" hangingPunct="1">
              <a:buClrTx/>
              <a:buSzTx/>
              <a:buFontTx/>
              <a:buNone/>
              <a:tabLst/>
              <a:defRPr/>
            </a:pPr>
            <a:endParaRPr lang="en-US" sz="1100" b="1" kern="100" dirty="0">
              <a:solidFill>
                <a:schemeClr val="tx1"/>
              </a:solidFill>
              <a:effectLst/>
              <a:latin typeface="+mn-lt"/>
              <a:ea typeface="Calibri" panose="020F0502020204030204" pitchFamily="34" charset="0"/>
              <a:cs typeface="Segoe UI" panose="020B0502040204020203" pitchFamily="34" charset="0"/>
            </a:endParaRPr>
          </a:p>
          <a:p>
            <a:pPr marL="0" marR="0" lvl="0" indent="0" algn="l" defTabSz="914400" rtl="0" eaLnBrk="1" fontAlgn="auto" latinLnBrk="0" hangingPunct="1">
              <a:buClrTx/>
              <a:buSzTx/>
              <a:buFontTx/>
              <a:buNone/>
              <a:tabLst/>
              <a:defRPr/>
            </a:pPr>
            <a:r>
              <a:rPr lang="en-US" sz="1100" b="1" kern="100" dirty="0">
                <a:solidFill>
                  <a:schemeClr val="tx1"/>
                </a:solidFill>
                <a:effectLst/>
                <a:latin typeface="+mn-lt"/>
                <a:ea typeface="Calibri" panose="020F0502020204030204" pitchFamily="34" charset="0"/>
                <a:cs typeface="Segoe UI" panose="020B0502040204020203" pitchFamily="34" charset="0"/>
              </a:rPr>
              <a:t>Conversational analytics</a:t>
            </a:r>
            <a:r>
              <a:rPr lang="en-US" sz="1100" kern="100" dirty="0">
                <a:solidFill>
                  <a:schemeClr val="tx1"/>
                </a:solidFill>
                <a:effectLst/>
                <a:latin typeface="+mn-lt"/>
                <a:ea typeface="Calibri" panose="020F0502020204030204" pitchFamily="34" charset="0"/>
                <a:cs typeface="Segoe UI" panose="020B0502040204020203" pitchFamily="34" charset="0"/>
              </a:rPr>
              <a:t>: </a:t>
            </a:r>
          </a:p>
          <a:p>
            <a:pPr marL="285750" indent="-285750">
              <a:buFont typeface="Arial" panose="020B0604020202020204" pitchFamily="34" charset="0"/>
              <a:buChar char="•"/>
              <a:defRPr/>
            </a:pPr>
            <a:r>
              <a:rPr lang="en-US" sz="1100" dirty="0">
                <a:solidFill>
                  <a:schemeClr val="tx1"/>
                </a:solidFill>
                <a:latin typeface="+mn-lt"/>
                <a:cs typeface="Segoe UI" panose="020B0502040204020203" pitchFamily="34" charset="0"/>
              </a:rPr>
              <a:t>Microsoft Copilot </a:t>
            </a:r>
            <a:r>
              <a:rPr lang="en-US" sz="1100" b="0" i="0" dirty="0">
                <a:solidFill>
                  <a:schemeClr val="tx1"/>
                </a:solidFill>
                <a:effectLst/>
                <a:latin typeface="+mn-lt"/>
                <a:cs typeface="Segoe UI" panose="020B0502040204020203" pitchFamily="34" charset="0"/>
              </a:rPr>
              <a:t>in Power BI lets you uncover the full potential of your data using next-generation AI tools.</a:t>
            </a:r>
            <a:r>
              <a:rPr lang="en-US" sz="1100" dirty="0">
                <a:solidFill>
                  <a:schemeClr val="tx1"/>
                </a:solidFill>
                <a:latin typeface="+mn-lt"/>
                <a:cs typeface="Segoe UI" panose="020B0502040204020203" pitchFamily="34" charset="0"/>
              </a:rPr>
              <a:t> </a:t>
            </a:r>
            <a:endParaRPr lang="en-US" sz="1100" b="0" i="0" dirty="0">
              <a:solidFill>
                <a:schemeClr val="tx1"/>
              </a:solidFill>
              <a:effectLst/>
              <a:latin typeface="+mn-lt"/>
              <a:cs typeface="Segoe UI" panose="020B0502040204020203" pitchFamily="34" charset="0"/>
            </a:endParaRPr>
          </a:p>
          <a:p>
            <a:pPr marL="285750" indent="-285750">
              <a:buFont typeface="Arial" panose="020B0604020202020204" pitchFamily="34" charset="0"/>
              <a:buChar char="•"/>
              <a:defRPr/>
            </a:pPr>
            <a:r>
              <a:rPr lang="en-US" sz="1100" kern="100" dirty="0">
                <a:solidFill>
                  <a:schemeClr val="tx1"/>
                </a:solidFill>
                <a:effectLst/>
                <a:latin typeface="+mn-lt"/>
                <a:ea typeface="Calibri" panose="020F0502020204030204" pitchFamily="34" charset="0"/>
                <a:cs typeface="Segoe UI" panose="020B0502040204020203" pitchFamily="34" charset="0"/>
              </a:rPr>
              <a:t>Use </a:t>
            </a:r>
            <a:r>
              <a:rPr lang="en-US" sz="1100" kern="100" dirty="0">
                <a:solidFill>
                  <a:schemeClr val="tx1"/>
                </a:solidFill>
                <a:latin typeface="+mn-lt"/>
                <a:ea typeface="Calibri" panose="020F0502020204030204" pitchFamily="34" charset="0"/>
                <a:cs typeface="Segoe UI" panose="020B0502040204020203" pitchFamily="34" charset="0"/>
              </a:rPr>
              <a:t>Microsoft Copilot in Power BI for </a:t>
            </a:r>
            <a:r>
              <a:rPr lang="en-US" sz="1100" kern="100" dirty="0">
                <a:solidFill>
                  <a:schemeClr val="tx1"/>
                </a:solidFill>
                <a:effectLst/>
                <a:latin typeface="+mn-lt"/>
                <a:ea typeface="Calibri" panose="020F0502020204030204" pitchFamily="34" charset="0"/>
                <a:cs typeface="Segoe UI" panose="020B0502040204020203" pitchFamily="34" charset="0"/>
              </a:rPr>
              <a:t>data and analytics (ask questions of data) to quickly gain insights from their unstructured data.</a:t>
            </a:r>
            <a:r>
              <a:rPr lang="en-US" sz="1100" kern="100" dirty="0">
                <a:solidFill>
                  <a:schemeClr val="tx1"/>
                </a:solidFill>
                <a:latin typeface="+mn-lt"/>
                <a:ea typeface="Calibri" panose="020F0502020204030204" pitchFamily="34" charset="0"/>
                <a:cs typeface="Segoe UI" panose="020B0502040204020203" pitchFamily="34" charset="0"/>
              </a:rPr>
              <a:t> </a:t>
            </a:r>
            <a:endParaRPr lang="en-US" sz="1100" kern="100" dirty="0">
              <a:solidFill>
                <a:schemeClr val="tx1"/>
              </a:solidFill>
              <a:effectLst/>
              <a:latin typeface="+mn-lt"/>
              <a:ea typeface="Calibri" panose="020F0502020204030204" pitchFamily="34" charset="0"/>
              <a:cs typeface="Segoe UI" panose="020B0502040204020203" pitchFamily="34" charset="0"/>
            </a:endParaRPr>
          </a:p>
          <a:p>
            <a:pPr marL="285750" marR="0" lvl="0" indent="-285750" algn="l" defTabSz="914400" rtl="0" eaLnBrk="1" fontAlgn="auto" latinLnBrk="0" hangingPunct="1">
              <a:buClrTx/>
              <a:buSzTx/>
              <a:buFont typeface="Arial" panose="020B0604020202020204" pitchFamily="34" charset="0"/>
              <a:buChar char="•"/>
              <a:tabLst/>
              <a:defRPr/>
            </a:pPr>
            <a:r>
              <a:rPr lang="en-US" sz="1100" b="0" i="0" dirty="0">
                <a:solidFill>
                  <a:schemeClr val="tx1"/>
                </a:solidFill>
                <a:effectLst/>
                <a:latin typeface="+mn-lt"/>
                <a:cs typeface="Segoe UI" panose="020B0502040204020203" pitchFamily="34" charset="0"/>
              </a:rPr>
              <a:t>Describe the insights you need or ask a question about your data and Copilot analyzes and pulls the right data into a report—easily turning data into actionable insights.</a:t>
            </a:r>
          </a:p>
          <a:p>
            <a:pPr marL="285750" marR="0" indent="-285750">
              <a:buFont typeface="Arial" panose="020B0604020202020204" pitchFamily="34" charset="0"/>
              <a:buChar char="•"/>
            </a:pPr>
            <a:r>
              <a:rPr lang="en-US" sz="1100" kern="100" dirty="0">
                <a:solidFill>
                  <a:schemeClr val="tx1"/>
                </a:solidFill>
                <a:effectLst/>
                <a:latin typeface="+mn-lt"/>
                <a:ea typeface="Calibri" panose="020F0502020204030204" pitchFamily="34" charset="0"/>
                <a:cs typeface="Segoe UI" panose="020B0502040204020203" pitchFamily="34" charset="0"/>
              </a:rPr>
              <a:t>Store managers and associates can use natural language to query shopper and operational data to quickly understand trends previously requiring excel or SQL to calculate.</a:t>
            </a:r>
            <a:br>
              <a:rPr lang="en-US" sz="1100" kern="100" dirty="0">
                <a:solidFill>
                  <a:schemeClr val="tx1"/>
                </a:solidFill>
                <a:effectLst/>
                <a:latin typeface="+mn-lt"/>
                <a:ea typeface="Calibri" panose="020F0502020204030204" pitchFamily="34" charset="0"/>
                <a:cs typeface="Segoe UI" panose="020B0502040204020203" pitchFamily="34" charset="0"/>
              </a:rPr>
            </a:br>
            <a:endParaRPr lang="en-US" sz="1100" kern="100" dirty="0">
              <a:solidFill>
                <a:schemeClr val="tx1"/>
              </a:solidFill>
              <a:effectLst/>
              <a:latin typeface="+mn-lt"/>
              <a:ea typeface="Calibri" panose="020F0502020204030204" pitchFamily="34" charset="0"/>
              <a:cs typeface="Segoe UI" panose="020B0502040204020203" pitchFamily="34" charset="0"/>
            </a:endParaRPr>
          </a:p>
          <a:p>
            <a:pPr marL="0" marR="0" indent="0">
              <a:buFont typeface="Arial" panose="020B0604020202020204" pitchFamily="34" charset="0"/>
              <a:buNone/>
            </a:pPr>
            <a:r>
              <a:rPr lang="en-US" sz="1100" b="1" kern="100" dirty="0">
                <a:solidFill>
                  <a:schemeClr val="tx1"/>
                </a:solidFill>
                <a:effectLst/>
                <a:latin typeface="+mn-lt"/>
                <a:ea typeface="Calibri" panose="020F0502020204030204" pitchFamily="34" charset="0"/>
                <a:cs typeface="Segoe UI" panose="020B0502040204020203" pitchFamily="34" charset="0"/>
              </a:rPr>
              <a:t>Predictive analytics and forecasting:</a:t>
            </a:r>
          </a:p>
          <a:p>
            <a:pPr marL="285750" marR="0" indent="-285750">
              <a:buFont typeface="Arial" panose="020B0604020202020204" pitchFamily="34" charset="0"/>
              <a:buChar char="•"/>
            </a:pPr>
            <a:r>
              <a:rPr lang="en-US" sz="1100" kern="100" dirty="0">
                <a:solidFill>
                  <a:schemeClr val="tx1"/>
                </a:solidFill>
                <a:effectLst/>
                <a:latin typeface="+mn-lt"/>
                <a:ea typeface="Calibri" panose="020F0502020204030204" pitchFamily="34" charset="0"/>
                <a:cs typeface="Segoe UI" panose="020B0502040204020203" pitchFamily="34" charset="0"/>
              </a:rPr>
              <a:t>Generative AI models excel in predictive analytics and forecasting. </a:t>
            </a:r>
          </a:p>
          <a:p>
            <a:pPr marL="285750" marR="0" indent="-285750">
              <a:buFont typeface="Arial" panose="020B0604020202020204" pitchFamily="34" charset="0"/>
              <a:buChar char="•"/>
            </a:pPr>
            <a:r>
              <a:rPr lang="en-US" sz="1100" kern="100" dirty="0">
                <a:solidFill>
                  <a:schemeClr val="tx1"/>
                </a:solidFill>
                <a:effectLst/>
                <a:latin typeface="+mn-lt"/>
                <a:ea typeface="Calibri" panose="020F0502020204030204" pitchFamily="34" charset="0"/>
                <a:cs typeface="Segoe UI" panose="020B0502040204020203" pitchFamily="34" charset="0"/>
              </a:rPr>
              <a:t>By analyzing historical data and identifying patterns, businesses can leverage generative algorithms to make accurate predictions and informed decisions, optimizing supply chain management, inventory forecasting, and demand planning.</a:t>
            </a:r>
          </a:p>
          <a:p>
            <a:pPr marL="285750" marR="0" indent="-285750">
              <a:buFont typeface="Arial" panose="020B0604020202020204" pitchFamily="34" charset="0"/>
              <a:buChar char="•"/>
            </a:pPr>
            <a:r>
              <a:rPr lang="en-US" sz="1100" b="0" kern="100" dirty="0">
                <a:solidFill>
                  <a:schemeClr val="tx1"/>
                </a:solidFill>
                <a:effectLst/>
                <a:latin typeface="+mn-lt"/>
                <a:ea typeface="Calibri" panose="020F0502020204030204" pitchFamily="34" charset="0"/>
                <a:cs typeface="Segoe UI" panose="020B0502040204020203" pitchFamily="34" charset="0"/>
              </a:rPr>
              <a:t>Copilot for Dynamics 365 is the world’s first AI copilot in both CRM and ERP, providing interactive, AI-powered assistance across business functions – from sales, service, and marketing to supply chain. </a:t>
            </a:r>
          </a:p>
          <a:p>
            <a:pPr marL="285750" marR="0" indent="-285750">
              <a:buFont typeface="Arial" panose="020B0604020202020204" pitchFamily="34" charset="0"/>
              <a:buChar char="•"/>
            </a:pPr>
            <a:r>
              <a:rPr lang="en-US" sz="1100" dirty="0">
                <a:solidFill>
                  <a:schemeClr val="tx1"/>
                </a:solidFill>
                <a:latin typeface="+mn-lt"/>
                <a:ea typeface="MS Mincho"/>
                <a:cs typeface="Segoe UI" panose="020B0502040204020203" pitchFamily="34" charset="0"/>
              </a:rPr>
              <a:t>It works within Dynamics 365 alongside business professionals to help them get insights and next best action recommendations—just by describing what’s needed using natural language.</a:t>
            </a:r>
            <a:endParaRPr kumimoji="0" lang="en-US" sz="1100" b="1" i="0" u="none" strike="noStrike" kern="1200" cap="none" spc="0" normalizeH="0" baseline="0" noProof="0" dirty="0">
              <a:ln>
                <a:noFill/>
              </a:ln>
              <a:solidFill>
                <a:schemeClr val="tx1"/>
              </a:solidFill>
              <a:effectLst/>
              <a:uLnTx/>
              <a:uFillTx/>
              <a:latin typeface="+mn-lt"/>
              <a:ea typeface="+mn-ea"/>
              <a:cs typeface="Segoe UI" panose="020B0502040204020203" pitchFamily="34" charset="0"/>
            </a:endParaRP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solidFill>
                <a:schemeClr val="tx1"/>
              </a:solidFill>
              <a:effectLst/>
              <a:uLnTx/>
              <a:uFillTx/>
              <a:latin typeface="+mn-lt"/>
              <a:ea typeface="+mn-ea"/>
              <a:cs typeface="Segoe UI" panose="020B0502040204020203" pitchFamily="34" charset="0"/>
            </a:endParaRPr>
          </a:p>
          <a:p>
            <a:pPr algn="l" rtl="0" fontAlgn="base"/>
            <a:r>
              <a:rPr lang="en-US" sz="1100" b="1" dirty="0">
                <a:solidFill>
                  <a:schemeClr val="tx1"/>
                </a:solidFill>
                <a:effectLst/>
                <a:latin typeface="+mn-lt"/>
                <a:ea typeface="Calibri" panose="020F0502020204030204" pitchFamily="34" charset="0"/>
                <a:cs typeface="Segoe UI" panose="020B0502040204020203" pitchFamily="34" charset="0"/>
              </a:rPr>
              <a:t>Transition: </a:t>
            </a:r>
            <a:r>
              <a:rPr lang="en-US" sz="1100" b="0" dirty="0">
                <a:solidFill>
                  <a:schemeClr val="tx1"/>
                </a:solidFill>
                <a:effectLst/>
                <a:latin typeface="+mn-lt"/>
                <a:ea typeface="Calibri" panose="020F0502020204030204" pitchFamily="34" charset="0"/>
                <a:cs typeface="Segoe UI" panose="020B0502040204020203" pitchFamily="34" charset="0"/>
              </a:rPr>
              <a:t>Let’s see how Carrefour, a multinational supermarket retailer, leverages Azure OpenAI Service to unlock its data to benefit its customers.</a:t>
            </a:r>
          </a:p>
          <a:p>
            <a:pPr fontAlgn="base"/>
            <a:endParaRPr kumimoji="0" lang="en-US" sz="1100" b="1" i="0" u="none" strike="noStrike" kern="1200" cap="none" spc="0" normalizeH="0" baseline="0" noProof="0" dirty="0">
              <a:ln>
                <a:noFill/>
              </a:ln>
              <a:solidFill>
                <a:schemeClr val="tx1"/>
              </a:solidFill>
              <a:effectLst/>
              <a:uLnTx/>
              <a:uFillTx/>
              <a:latin typeface="+mn-lt"/>
              <a:ea typeface="+mn-ea"/>
              <a:cs typeface="Segoe UI" panose="020B0502040204020203" pitchFamily="34" charset="0"/>
            </a:endParaRPr>
          </a:p>
          <a:p>
            <a:pPr marL="0" marR="0" lvl="0" indent="0" algn="l" defTabSz="914367" rtl="0" eaLnBrk="1" fontAlgn="auto" latinLnBrk="0" hangingPunct="1">
              <a:buClrTx/>
              <a:buSzTx/>
              <a:buFontTx/>
              <a:buNone/>
              <a:tabLst/>
              <a:defRPr/>
            </a:pPr>
            <a:r>
              <a:rPr lang="en-US" sz="1100" b="1" dirty="0">
                <a:solidFill>
                  <a:schemeClr val="tx1"/>
                </a:solidFill>
                <a:effectLst/>
                <a:latin typeface="+mn-lt"/>
                <a:ea typeface="Calibri" panose="020F0502020204030204" pitchFamily="34" charset="0"/>
                <a:cs typeface="Segoe UI" panose="020B0502040204020203" pitchFamily="34" charset="0"/>
              </a:rPr>
              <a:t>&lt;click&gt;</a:t>
            </a:r>
          </a:p>
          <a:p>
            <a:endParaRPr lang="en-US" sz="1100" dirty="0">
              <a:solidFill>
                <a:schemeClr val="tx1"/>
              </a:solidFill>
              <a:latin typeface="+mn-lt"/>
              <a:cs typeface="Segoe UI" panose="020B0502040204020203" pitchFamily="34" charset="0"/>
            </a:endParaRPr>
          </a:p>
          <a:p>
            <a:endParaRPr lang="en-US" sz="11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17</a:t>
            </a:fld>
            <a:endParaRPr lang="en-US"/>
          </a:p>
        </p:txBody>
      </p:sp>
    </p:spTree>
    <p:extLst>
      <p:ext uri="{BB962C8B-B14F-4D97-AF65-F5344CB8AC3E}">
        <p14:creationId xmlns:p14="http://schemas.microsoft.com/office/powerpoint/2010/main" val="361974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sng" strike="noStrike" dirty="0">
                <a:solidFill>
                  <a:srgbClr val="D59ED7"/>
                </a:solidFill>
                <a:effectLst/>
                <a:latin typeface="Calibri" panose="020F0502020204030204" pitchFamily="34" charset="0"/>
                <a:hlinkClick r:id="rId3"/>
              </a:rPr>
              <a:t>Microsoft Customer Story-Walgreens empowers pharmacists with an intelligent prescription data platform on Azure</a:t>
            </a:r>
            <a:r>
              <a:rPr lang="en-US" sz="1100" b="0" i="0" u="none" strike="noStrike" dirty="0">
                <a:solidFill>
                  <a:srgbClr val="000000"/>
                </a:solidFill>
                <a:effectLst/>
                <a:latin typeface="Calibri" panose="020F0502020204030204" pitchFamily="34" charset="0"/>
              </a:rPr>
              <a:t> (https://customers.microsoft.com/en-us/story/1411448755996187154-walgreens-health-provider-azure)</a:t>
            </a:r>
            <a:endParaRPr lang="en-US" sz="1100" dirty="0"/>
          </a:p>
        </p:txBody>
      </p:sp>
      <p:sp>
        <p:nvSpPr>
          <p:cNvPr id="4" name="Slide Number Placeholder 3"/>
          <p:cNvSpPr>
            <a:spLocks noGrp="1"/>
          </p:cNvSpPr>
          <p:nvPr>
            <p:ph type="sldNum" sz="quarter" idx="5"/>
          </p:nvPr>
        </p:nvSpPr>
        <p:spPr/>
        <p:txBody>
          <a:bodyPr/>
          <a:lstStyle/>
          <a:p>
            <a:fld id="{FA6CC9AB-C7F4-4106-BD7F-6816938D190E}" type="slidenum">
              <a:rPr lang="en-US" smtClean="0"/>
              <a:t>18</a:t>
            </a:fld>
            <a:endParaRPr lang="en-US"/>
          </a:p>
        </p:txBody>
      </p:sp>
    </p:spTree>
    <p:extLst>
      <p:ext uri="{BB962C8B-B14F-4D97-AF65-F5344CB8AC3E}">
        <p14:creationId xmlns:p14="http://schemas.microsoft.com/office/powerpoint/2010/main" val="1380961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C9AB-C7F4-4106-BD7F-6816938D190E}" type="slidenum">
              <a:rPr lang="en-US" smtClean="0"/>
              <a:t>19</a:t>
            </a:fld>
            <a:endParaRPr lang="en-US"/>
          </a:p>
        </p:txBody>
      </p:sp>
    </p:spTree>
    <p:extLst>
      <p:ext uri="{BB962C8B-B14F-4D97-AF65-F5344CB8AC3E}">
        <p14:creationId xmlns:p14="http://schemas.microsoft.com/office/powerpoint/2010/main" val="2607781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583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report goes on to say that Retail Digital Leaders deliver over 2.5x the total shareholder return of their peers.</a:t>
            </a:r>
          </a:p>
          <a:p>
            <a:endParaRPr lang="en-US" sz="1100"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sz="1100" dirty="0"/>
              <a:t>And they’re doing it by investing in a range of AI and analytics use cases, from customer-facing to back-end operations.</a:t>
            </a:r>
          </a:p>
          <a:p>
            <a:endParaRPr lang="en-US" sz="1100" dirty="0"/>
          </a:p>
          <a:p>
            <a:r>
              <a:rPr lang="en-US" sz="1100" dirty="0"/>
              <a:t>Source:</a:t>
            </a:r>
          </a:p>
          <a:p>
            <a:r>
              <a:rPr lang="en-US" sz="1100" dirty="0"/>
              <a:t>https://www.mckinsey.com/industries/retail/our-insights/retail-reset-a-new-playbook-for-retail-leaders </a:t>
            </a:r>
          </a:p>
        </p:txBody>
      </p:sp>
      <p:sp>
        <p:nvSpPr>
          <p:cNvPr id="4" name="Slide Number Placeholder 3"/>
          <p:cNvSpPr>
            <a:spLocks noGrp="1"/>
          </p:cNvSpPr>
          <p:nvPr>
            <p:ph type="sldNum" sz="quarter" idx="5"/>
          </p:nvPr>
        </p:nvSpPr>
        <p:spPr/>
        <p:txBody>
          <a:bodyPr/>
          <a:lstStyle/>
          <a:p>
            <a:fld id="{FA6CC9AB-C7F4-4106-BD7F-6816938D190E}" type="slidenum">
              <a:rPr lang="en-US" smtClean="0"/>
              <a:t>20</a:t>
            </a:fld>
            <a:endParaRPr lang="en-US"/>
          </a:p>
        </p:txBody>
      </p:sp>
    </p:spTree>
    <p:extLst>
      <p:ext uri="{BB962C8B-B14F-4D97-AF65-F5344CB8AC3E}">
        <p14:creationId xmlns:p14="http://schemas.microsoft.com/office/powerpoint/2010/main" val="144897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buClrTx/>
              <a:buSzTx/>
              <a:buFontTx/>
              <a:buNone/>
              <a:tabLst/>
              <a:defRPr/>
            </a:pPr>
            <a:r>
              <a:rPr lang="en-US" sz="1100" b="1" dirty="0">
                <a:effectLst/>
                <a:latin typeface="Calibri" panose="020F0502020204030204" pitchFamily="34" charset="0"/>
                <a:ea typeface="Calibri" panose="020F0502020204030204" pitchFamily="34" charset="0"/>
                <a:cs typeface="Calibri" panose="020F0502020204030204" pitchFamily="34" charset="0"/>
              </a:rPr>
              <a:t>Slide title:</a:t>
            </a:r>
            <a:r>
              <a:rPr lang="en-US" sz="1100" b="0" dirty="0">
                <a:effectLst/>
                <a:latin typeface="Calibri" panose="020F0502020204030204" pitchFamily="34" charset="0"/>
                <a:ea typeface="Calibri" panose="020F0502020204030204" pitchFamily="34" charset="0"/>
                <a:cs typeface="Calibri" panose="020F0502020204030204" pitchFamily="34" charset="0"/>
              </a:rPr>
              <a:t> Elevate the shopper experience.</a:t>
            </a:r>
          </a:p>
          <a:p>
            <a:pPr marL="0" marR="0" lvl="0" indent="0" algn="l" defTabSz="914400" rtl="0" eaLnBrk="1" fontAlgn="auto" latinLnBrk="0" hangingPunct="1">
              <a:spcBef>
                <a:spcPts val="0"/>
              </a:spcBef>
              <a:buClrTx/>
              <a:buSzTx/>
              <a:buFontTx/>
              <a:buNone/>
              <a:tabLst/>
              <a:defRP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0"/>
              </a:spcBef>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Beyond just personalizing the shopper experience, elevating the shopper experience relies on smarter, more connected stores, unified commerce across diverse channels, smart advertising solutions, and seamless customer service.</a:t>
            </a:r>
          </a:p>
          <a:p>
            <a:pPr marL="0" marR="0" lvl="0" indent="0" algn="l" defTabSz="914400" rtl="0" eaLnBrk="1" fontAlgn="auto" latinLnBrk="0" hangingPunct="1">
              <a:spcBef>
                <a:spcPts val="0"/>
              </a:spcBef>
              <a:buClrTx/>
              <a:buSzTx/>
              <a:buFontTx/>
              <a:buNone/>
              <a:tabLst/>
              <a:defRP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0"/>
              </a:spcBef>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Intelligent stores with Microsoft Cloud for Retail application template for smart store analytics in Power Apps helps you maximize sales by optimizing in-store customer and product signals.</a:t>
            </a:r>
            <a:r>
              <a:rPr lang="en-US" sz="1100" dirty="0">
                <a:effectLst/>
                <a:latin typeface="Calibri" panose="020F0502020204030204" pitchFamily="34" charset="0"/>
                <a:ea typeface="Calibri" panose="020F0502020204030204" pitchFamily="34" charset="0"/>
                <a:cs typeface="Times New Roman" panose="02020603050405020304" pitchFamily="18" charset="0"/>
              </a:rPr>
              <a:t> Intelligent stores helps you:</a:t>
            </a:r>
          </a:p>
          <a:p>
            <a:pPr marL="0" marR="0" lvl="0" indent="0" algn="l" defTabSz="914400" rtl="0" eaLnBrk="1" fontAlgn="auto" latinLnBrk="0" hangingPunct="1">
              <a:spcBef>
                <a:spcPts val="0"/>
              </a:spcBef>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Improve multichannel operations</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by unifying your data to unlock smart insights into emerging customer trends and patterns.</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Optimize the shopping experience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by improving in-store experiences with observational data to optimize staffing placement and product displays. </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Boost in-store operations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by analyzing shopper behavior and traffic patterns in stores to ensure streamlined, satisfying in-store experiences.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0"/>
              </a:spcBef>
              <a:buClrTx/>
              <a:buSzTx/>
              <a:buFontTx/>
              <a:buNone/>
              <a:tabLst/>
              <a:defRP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0"/>
              </a:spcBef>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Meanwhile, Unified commerce with Dynamics 365 Commerce creates a seamless shopping experience to increase engagement and drive conversions across channels, enabling you to</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Lead complex customer journeys</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that connect digital, in-store, and back-office operations while making it easy to expand operations as your business grows.</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Increase engagement and conversion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through enhanced, personalized customer experiences that make it easier for shoppers to discover relevant search results</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Unify the storefront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by connecting physical and digital stores through a single view of inventory, data, and transactions.</a:t>
            </a:r>
          </a:p>
          <a:p>
            <a:pPr marL="0" marR="0" lvl="0" indent="0" algn="l" defTabSz="914400" rtl="0" eaLnBrk="1" fontAlgn="auto" latinLnBrk="0" hangingPunct="1">
              <a:spcBef>
                <a:spcPts val="0"/>
              </a:spcBef>
              <a:buClrTx/>
              <a:buSzTx/>
              <a:buFontTx/>
              <a:buNone/>
              <a:tabLst/>
              <a:defRP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0"/>
              </a:spcBef>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Digital Advertising Solutions help drive growth through Microsoft Advertising, enabling you to</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Maximize campaign performance</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by optimizing your campaigns across channels from awareness through performance-focused solutions</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Boost acquisition and retention</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to find new customers, increase loyalty, optimize return on ad spend, and drive incremental sales.</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Engage customers on their terms</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and build stronger customer relationships by engaging customers directly on their channels of choice.</a:t>
            </a:r>
          </a:p>
          <a:p>
            <a:pPr marL="0" marR="0" lvl="0" indent="0" algn="l" defTabSz="914400" rtl="0" eaLnBrk="1" fontAlgn="auto" latinLnBrk="0" hangingPunct="1">
              <a:spcBef>
                <a:spcPts val="0"/>
              </a:spcBef>
              <a:buClrTx/>
              <a:buSzTx/>
              <a:buFontTx/>
              <a:buNone/>
              <a:tabLst/>
              <a:defRP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0"/>
              </a:spcBef>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And finally, by combining the power of Dynamics 365 Commerce, Power Virtual Agents, and Dynamics 365 Customer Service, you can</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Adapt in real time</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to eliminate problems before they arise using actionable, data-driven insights into inventory and customer trends to predict customer demand</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Maximize customer satisfaction</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by tailoring customer engagement and ensuring timely, relevant support when issues do arise.</a:t>
            </a:r>
          </a:p>
          <a:p>
            <a:pPr marL="285750" marR="0" lvl="0" indent="-285750" algn="l" defTabSz="914400" rtl="0" eaLnBrk="1" fontAlgn="auto" latinLnBrk="0" hangingPunct="1">
              <a:spcBef>
                <a:spcPts val="0"/>
              </a:spcBef>
              <a:buClrTx/>
              <a:buSzTx/>
              <a:buFont typeface="Arial" panose="020B0604020202020204" pitchFamily="34" charset="0"/>
              <a:buChar char="•"/>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Leverage intelligent, automated tools</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to free up live agents to manage complex problems and resolve common issues through chatbots.</a:t>
            </a:r>
          </a:p>
          <a:p>
            <a:pPr marL="285750" marR="0" lvl="0" indent="-285750" algn="l" defTabSz="914400" rtl="0" eaLnBrk="1" fontAlgn="auto" latinLnBrk="0" hangingPunct="1">
              <a:spcBef>
                <a:spcPts val="0"/>
              </a:spcBef>
              <a:buClrTx/>
              <a:buSzTx/>
              <a:buFont typeface="Arial" panose="020B0604020202020204" pitchFamily="34" charset="0"/>
              <a:buChar char="•"/>
              <a:tabLst/>
              <a:defRP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buClrTx/>
              <a:buSzTx/>
              <a:buFont typeface="Arial" panose="020B0604020202020204" pitchFamily="34" charset="0"/>
              <a:buNone/>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Transition: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Now, let’s look at how real retailers have elevated their shopping experiences.</a:t>
            </a:r>
          </a:p>
          <a:p>
            <a:pPr marL="0" marR="0" lvl="0" indent="0" algn="l" defTabSz="914400" rtl="0" eaLnBrk="1" fontAlgn="auto" latinLnBrk="0" hangingPunct="1">
              <a:spcBef>
                <a:spcPts val="0"/>
              </a:spcBef>
              <a:buClrTx/>
              <a:buSzTx/>
              <a:buFont typeface="Arial" panose="020B0604020202020204" pitchFamily="34" charset="0"/>
              <a:buNone/>
              <a:tabLst/>
              <a:defRP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FA6CC9AB-C7F4-4106-BD7F-6816938D190E}" type="slidenum">
              <a:rPr lang="en-US" smtClean="0"/>
              <a:t>21</a:t>
            </a:fld>
            <a:endParaRPr lang="en-US"/>
          </a:p>
        </p:txBody>
      </p:sp>
    </p:spTree>
    <p:extLst>
      <p:ext uri="{BB962C8B-B14F-4D97-AF65-F5344CB8AC3E}">
        <p14:creationId xmlns:p14="http://schemas.microsoft.com/office/powerpoint/2010/main" val="2165479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202D8-C8F6-5DA4-25BD-2D084FF96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B386-02BE-F7C7-56F6-C31101763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34EC4-03AB-94C0-9631-AB8F06F850F9}"/>
              </a:ext>
            </a:extLst>
          </p:cNvPr>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0" i="0" dirty="0">
                <a:solidFill>
                  <a:srgbClr val="2F2F2F"/>
                </a:solidFill>
                <a:effectLst/>
                <a:latin typeface="+mn-lt"/>
              </a:rPr>
              <a:t>Walmart unveils new generative AI-powered capabilities for shoppers and associates</a:t>
            </a:r>
          </a:p>
          <a:p>
            <a:endParaRPr lang="en-US" sz="1100" dirty="0">
              <a:latin typeface="+mn-lt"/>
            </a:endParaRPr>
          </a:p>
          <a:p>
            <a:pPr algn="l"/>
            <a:r>
              <a:rPr lang="en-US" sz="1100" b="0" i="0" dirty="0">
                <a:solidFill>
                  <a:srgbClr val="2F2F2F"/>
                </a:solidFill>
                <a:effectLst/>
                <a:latin typeface="+mn-lt"/>
              </a:rPr>
              <a:t>Walmart built an all-new generative AI-powered search function across iOS, Android and its own website. The new capability is specifically designed to understand the context of a customer’s query and generate personalized responses. Soon, customers will have a more interactive and conversational experience, get answers to specific questions, and receive personalized product suggestions.</a:t>
            </a:r>
          </a:p>
          <a:p>
            <a:pPr algn="l"/>
            <a:endParaRPr lang="en-US" sz="1100" b="0" i="0" dirty="0">
              <a:solidFill>
                <a:srgbClr val="2F2F2F"/>
              </a:solidFill>
              <a:effectLst/>
              <a:latin typeface="+mn-lt"/>
            </a:endParaRPr>
          </a:p>
          <a:p>
            <a:pPr algn="l"/>
            <a:r>
              <a:rPr lang="en-US" sz="1100" b="0" i="0" dirty="0">
                <a:solidFill>
                  <a:srgbClr val="2F2F2F"/>
                </a:solidFill>
                <a:effectLst/>
                <a:latin typeface="+mn-lt"/>
              </a:rPr>
              <a:t>For example, a parent planning a birthday party for a child that loves unicorns. Instead of multiple searches for unicorn-themed balloons, napkins, streamers, etc., the parent can simply ask the question “Help me plan a unicorn-themed party for my daughter.”</a:t>
            </a:r>
          </a:p>
          <a:p>
            <a:pPr algn="l"/>
            <a:endParaRPr lang="en-US" sz="1100" b="0" i="0" dirty="0">
              <a:solidFill>
                <a:srgbClr val="2F2F2F"/>
              </a:solidFill>
              <a:effectLst/>
              <a:latin typeface="+mn-lt"/>
            </a:endParaRPr>
          </a:p>
          <a:p>
            <a:pPr algn="l"/>
            <a:r>
              <a:rPr lang="en-US" sz="1100" b="0" i="0" dirty="0">
                <a:solidFill>
                  <a:srgbClr val="2F2F2F"/>
                </a:solidFill>
                <a:effectLst/>
                <a:latin typeface="+mn-lt"/>
              </a:rPr>
              <a:t>One of the reasons why Walmart and other leading retailers are choosing Azure OpenAI Service is the ability to access the most advanced AI models in the world while backed by the enterprise-grade capabilities found in Microsoft Azure including security, compliance and regional availability. Generative AI in retail is particularly exciting as it can help usher in a new way of shopping; shifting from “scroll searching” to “goal searching,” which makes the digital shopping experience more seamless and intuitive.</a:t>
            </a:r>
          </a:p>
          <a:p>
            <a:endParaRPr lang="en-US" sz="1100" dirty="0">
              <a:latin typeface="+mn-lt"/>
            </a:endParaRPr>
          </a:p>
        </p:txBody>
      </p:sp>
      <p:sp>
        <p:nvSpPr>
          <p:cNvPr id="4" name="Slide Number Placeholder 3">
            <a:extLst>
              <a:ext uri="{FF2B5EF4-FFF2-40B4-BE49-F238E27FC236}">
                <a16:creationId xmlns:a16="http://schemas.microsoft.com/office/drawing/2014/main" id="{BEE038E4-69D6-5865-157B-53C398278B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59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C9AB-C7F4-4106-BD7F-6816938D190E}" type="slidenum">
              <a:rPr lang="en-US" smtClean="0"/>
              <a:t>23</a:t>
            </a:fld>
            <a:endParaRPr lang="en-US"/>
          </a:p>
        </p:txBody>
      </p:sp>
    </p:spTree>
    <p:extLst>
      <p:ext uri="{BB962C8B-B14F-4D97-AF65-F5344CB8AC3E}">
        <p14:creationId xmlns:p14="http://schemas.microsoft.com/office/powerpoint/2010/main" val="2816407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125" y="4547234"/>
            <a:ext cx="5730240" cy="3720466"/>
          </a:xfrm>
        </p:spPr>
        <p:txBody>
          <a:bodyPr/>
          <a:lstStyle/>
          <a:p>
            <a:r>
              <a:rPr lang="en-US" sz="1100" dirty="0"/>
              <a:t>https://www2.deloitte.com/il/en/pages/strategy-operations/articles/the-Power-of-generative-ai.html </a:t>
            </a:r>
          </a:p>
        </p:txBody>
      </p:sp>
      <p:sp>
        <p:nvSpPr>
          <p:cNvPr id="4" name="Slide Number Placeholder 3"/>
          <p:cNvSpPr>
            <a:spLocks noGrp="1"/>
          </p:cNvSpPr>
          <p:nvPr>
            <p:ph type="sldNum" sz="quarter" idx="5"/>
          </p:nvPr>
        </p:nvSpPr>
        <p:spPr/>
        <p:txBody>
          <a:bodyPr/>
          <a:lstStyle/>
          <a:p>
            <a:fld id="{FA6CC9AB-C7F4-4106-BD7F-6816938D190E}" type="slidenum">
              <a:rPr lang="en-US" smtClean="0"/>
              <a:t>24</a:t>
            </a:fld>
            <a:endParaRPr lang="en-US"/>
          </a:p>
        </p:txBody>
      </p:sp>
    </p:spTree>
    <p:extLst>
      <p:ext uri="{BB962C8B-B14F-4D97-AF65-F5344CB8AC3E}">
        <p14:creationId xmlns:p14="http://schemas.microsoft.com/office/powerpoint/2010/main" val="845022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dirty="0"/>
              <a:t>Title: </a:t>
            </a:r>
            <a:r>
              <a:rPr lang="en-US" sz="1100" dirty="0"/>
              <a:t>Build a real-time, sustainable supply chain</a:t>
            </a:r>
          </a:p>
          <a:p>
            <a:endParaRPr lang="en-US" sz="1100" dirty="0"/>
          </a:p>
          <a:p>
            <a:r>
              <a:rPr lang="en-US" sz="1100" dirty="0"/>
              <a:t>Demand planning and optimization and flexible fulfilment are key priorities for today’s retailers.</a:t>
            </a:r>
          </a:p>
          <a:p>
            <a:endParaRPr lang="en-US" sz="1100" dirty="0"/>
          </a:p>
          <a:p>
            <a:r>
              <a:rPr lang="en-US" sz="1100" dirty="0"/>
              <a:t>Using AI, retailers can more accurately predict demand, enabling optimized inventory.</a:t>
            </a:r>
          </a:p>
          <a:p>
            <a:pPr marL="171450" indent="-171450">
              <a:buFont typeface="Arial" panose="020B0604020202020204" pitchFamily="34" charset="0"/>
              <a:buChar char="•"/>
            </a:pPr>
            <a:r>
              <a:rPr lang="en-US" sz="1100" dirty="0"/>
              <a:t>AI looks at data from sales, marketing, external news, and events to understand and address a dynamic, shifting market</a:t>
            </a:r>
          </a:p>
          <a:p>
            <a:pPr marL="171450" indent="-171450">
              <a:buFont typeface="Arial" panose="020B0604020202020204" pitchFamily="34" charset="0"/>
              <a:buChar char="•"/>
            </a:pPr>
            <a:r>
              <a:rPr lang="en-US" sz="1100" dirty="0"/>
              <a:t>With real-time, cross-channel inventory visibility, retailers can </a:t>
            </a:r>
            <a:r>
              <a:rPr lang="en-US" sz="1100" dirty="0">
                <a:solidFill>
                  <a:srgbClr val="000000"/>
                </a:solidFill>
                <a:cs typeface="Segoe UI" panose="020B0502040204020203" pitchFamily="34" charset="0"/>
              </a:rPr>
              <a:t>optimize their inventories and build agile distribution and manufacturing processes </a:t>
            </a:r>
          </a:p>
          <a:p>
            <a:pPr marL="171450" marR="0" lvl="0" indent="-171450" algn="l" defTabSz="914400" rtl="0" eaLnBrk="1" fontAlgn="auto" latinLnBrk="0" hangingPunct="1">
              <a:buClrTx/>
              <a:buSzTx/>
              <a:buFont typeface="Arial" panose="020B0604020202020204" pitchFamily="34" charset="0"/>
              <a:buChar char="•"/>
              <a:tabLst/>
              <a:defRPr/>
            </a:pPr>
            <a:r>
              <a:rPr lang="en-US" sz="1100" dirty="0">
                <a:solidFill>
                  <a:srgbClr val="000000"/>
                </a:solidFill>
                <a:cs typeface="Segoe UI" panose="020B0502040204020203" pitchFamily="34" charset="0"/>
              </a:rPr>
              <a:t>Retailers can also </a:t>
            </a:r>
            <a:r>
              <a:rPr kumimoji="0" lang="en-US" sz="1100" b="0" i="0" u="none" strike="noStrike" kern="1200" cap="none" spc="0" normalizeH="0" baseline="0" noProof="0" dirty="0">
                <a:ln>
                  <a:noFill/>
                </a:ln>
                <a:solidFill>
                  <a:srgbClr val="000000"/>
                </a:solidFill>
                <a:effectLst/>
                <a:uLnTx/>
                <a:uFillTx/>
                <a:ea typeface="+mn-ea"/>
                <a:cs typeface="Segoe UI" panose="020B0502040204020203" pitchFamily="34" charset="0"/>
              </a:rPr>
              <a:t>automate replenishment with real-time planning based on order priorities, forecasts, and stock levels</a:t>
            </a:r>
          </a:p>
          <a:p>
            <a:pPr marL="171450" indent="-171450">
              <a:buFont typeface="Arial" panose="020B0604020202020204" pitchFamily="34" charset="0"/>
              <a:buChar char="•"/>
            </a:pPr>
            <a:r>
              <a:rPr lang="en-US" sz="1100" dirty="0"/>
              <a:t>And with accurate demand forecasting, retailers can ensure inventory doesn’t exceed demand to reduce waste and unnecessary emissions from the supply chain</a:t>
            </a:r>
          </a:p>
          <a:p>
            <a:pPr marL="171450" indent="-171450">
              <a:buFont typeface="Arial" panose="020B0604020202020204" pitchFamily="34" charset="0"/>
              <a:buChar char="•"/>
            </a:pPr>
            <a:endParaRPr lang="en-US" sz="1100" dirty="0"/>
          </a:p>
          <a:p>
            <a:pPr marL="0" indent="0">
              <a:buFont typeface="Arial" panose="020B0604020202020204" pitchFamily="34" charset="0"/>
              <a:buNone/>
            </a:pPr>
            <a:r>
              <a:rPr lang="en-US" sz="1100" dirty="0"/>
              <a:t>Customers have come to expect seamless order fulfilment through their preferred channels. By optimizing order management, retailers can provide customers with options across channels</a:t>
            </a:r>
          </a:p>
          <a:p>
            <a:pPr marL="171450" indent="-171450">
              <a:buFont typeface="Arial" panose="020B0604020202020204" pitchFamily="34" charset="0"/>
              <a:buChar char="•"/>
            </a:pPr>
            <a:r>
              <a:rPr lang="en-US" sz="1100" dirty="0"/>
              <a:t>Curbside pickup and buy-online-pickup-in-store can be streamlined through simplified payment processing and customer notification, increasing customer satisfaction</a:t>
            </a:r>
          </a:p>
          <a:p>
            <a:pPr marL="171450" indent="-171450">
              <a:buFont typeface="Arial" panose="020B0604020202020204" pitchFamily="34" charset="0"/>
              <a:buChar char="•"/>
            </a:pPr>
            <a:r>
              <a:rPr lang="en-US" sz="1100" dirty="0"/>
              <a:t>With access to real-time inventory and order status, customers are empowered with the visibility they expect, from </a:t>
            </a:r>
            <a:r>
              <a:rPr kumimoji="0" lang="en-US" sz="1100" b="0" i="0" u="none" strike="noStrike" kern="1200" cap="none" spc="0" normalizeH="0" baseline="0" noProof="0" dirty="0">
                <a:ln>
                  <a:noFill/>
                </a:ln>
                <a:solidFill>
                  <a:srgbClr val="000000"/>
                </a:solidFill>
                <a:effectLst/>
                <a:uLnTx/>
                <a:uFillTx/>
                <a:ea typeface="+mn-ea"/>
                <a:cs typeface="Segoe UI" panose="020B0502040204020203" pitchFamily="34" charset="0"/>
              </a:rPr>
              <a:t>pressing purchase to getting their items to the front door</a:t>
            </a:r>
          </a:p>
          <a:p>
            <a:pPr marL="171450" indent="-171450">
              <a:buFont typeface="Arial" panose="020B0604020202020204" pitchFamily="34" charset="0"/>
              <a:buChar char="•"/>
            </a:pPr>
            <a:r>
              <a:rPr kumimoji="0" lang="en-US" sz="1100" b="0" i="0" u="none" strike="noStrike" kern="1200" cap="none" spc="0" normalizeH="0" baseline="0" noProof="0" dirty="0">
                <a:ln>
                  <a:noFill/>
                </a:ln>
                <a:solidFill>
                  <a:srgbClr val="000000"/>
                </a:solidFill>
                <a:effectLst/>
                <a:uLnTx/>
                <a:uFillTx/>
                <a:ea typeface="+mn-ea"/>
                <a:cs typeface="Segoe UI" panose="020B0502040204020203" pitchFamily="34" charset="0"/>
              </a:rPr>
              <a:t>Finally, with customizable, integrated dashboards, retailers can gain greater control over the entire order lifecycle</a:t>
            </a:r>
          </a:p>
          <a:p>
            <a:pPr marL="0" indent="0">
              <a:buFont typeface="Arial" panose="020B0604020202020204" pitchFamily="34" charset="0"/>
              <a:buNone/>
            </a:pPr>
            <a:endParaRPr kumimoji="0" lang="en-US" sz="1100" b="0" i="0" u="none" strike="noStrike" kern="1200" cap="none" spc="0" normalizeH="0" baseline="0" noProof="0" dirty="0">
              <a:ln>
                <a:noFill/>
              </a:ln>
              <a:solidFill>
                <a:srgbClr val="000000"/>
              </a:solidFill>
              <a:effectLst/>
              <a:uLnTx/>
              <a:uFillTx/>
              <a:ea typeface="+mn-ea"/>
              <a:cs typeface="Segoe UI" panose="020B0502040204020203" pitchFamily="34" charset="0"/>
            </a:endParaRPr>
          </a:p>
          <a:p>
            <a:pPr marL="0" indent="0">
              <a:buFont typeface="Arial" panose="020B0604020202020204" pitchFamily="34" charset="0"/>
              <a:buNone/>
            </a:pPr>
            <a:r>
              <a:rPr lang="en-US" sz="1100" dirty="0"/>
              <a:t>These capabilities are increasingly important to your success and Microsoft is here to help you unlock them.</a:t>
            </a:r>
          </a:p>
          <a:p>
            <a:pPr marL="0" indent="0">
              <a:buFont typeface="Arial" panose="020B0604020202020204" pitchFamily="34" charset="0"/>
              <a:buNone/>
            </a:pPr>
            <a:endParaRPr lang="en-US" sz="1100" dirty="0"/>
          </a:p>
          <a:p>
            <a:pPr marL="0" indent="0">
              <a:buFont typeface="Arial" panose="020B0604020202020204" pitchFamily="34" charset="0"/>
              <a:buNone/>
            </a:pPr>
            <a:r>
              <a:rPr lang="en-US" sz="1100" b="1" dirty="0"/>
              <a:t>Transition:</a:t>
            </a:r>
            <a:r>
              <a:rPr lang="en-US" sz="1100" dirty="0"/>
              <a:t> Let’s look at some retailers who have leveraged Microsoft’s supply chain capabilities to get ahead.</a:t>
            </a:r>
          </a:p>
        </p:txBody>
      </p:sp>
      <p:sp>
        <p:nvSpPr>
          <p:cNvPr id="4" name="Slide Number Placeholder 3"/>
          <p:cNvSpPr>
            <a:spLocks noGrp="1"/>
          </p:cNvSpPr>
          <p:nvPr>
            <p:ph type="sldNum" sz="quarter" idx="5"/>
          </p:nvPr>
        </p:nvSpPr>
        <p:spPr/>
        <p:txBody>
          <a:bodyPr/>
          <a:lstStyle/>
          <a:p>
            <a:fld id="{FA6CC9AB-C7F4-4106-BD7F-6816938D190E}" type="slidenum">
              <a:rPr lang="en-US" smtClean="0"/>
              <a:t>25</a:t>
            </a:fld>
            <a:endParaRPr lang="en-US"/>
          </a:p>
        </p:txBody>
      </p:sp>
    </p:spTree>
    <p:extLst>
      <p:ext uri="{BB962C8B-B14F-4D97-AF65-F5344CB8AC3E}">
        <p14:creationId xmlns:p14="http://schemas.microsoft.com/office/powerpoint/2010/main" val="167643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019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C9AB-C7F4-4106-BD7F-6816938D190E}" type="slidenum">
              <a:rPr lang="en-US" smtClean="0"/>
              <a:t>27</a:t>
            </a:fld>
            <a:endParaRPr lang="en-US"/>
          </a:p>
        </p:txBody>
      </p:sp>
    </p:spTree>
    <p:extLst>
      <p:ext uri="{BB962C8B-B14F-4D97-AF65-F5344CB8AC3E}">
        <p14:creationId xmlns:p14="http://schemas.microsoft.com/office/powerpoint/2010/main" val="1184234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40" rtl="0" eaLnBrk="1" fontAlgn="auto" latinLnBrk="0" hangingPunct="1">
              <a:spcBef>
                <a:spcPts val="0"/>
              </a:spcBef>
              <a:buClrTx/>
              <a:buSzTx/>
              <a:buFontTx/>
              <a:buNone/>
              <a:tabLst/>
              <a:defRPr/>
            </a:pPr>
            <a:r>
              <a:rPr lang="en-US" sz="1100" dirty="0"/>
              <a:t>A recent McKinsey report defined that “T</a:t>
            </a:r>
            <a:r>
              <a:rPr lang="en-US" sz="1100" b="0" i="0" dirty="0">
                <a:effectLst/>
              </a:rPr>
              <a:t>he annual </a:t>
            </a:r>
            <a:r>
              <a:rPr lang="en-US" sz="1100" b="0" i="0" u="none" strike="noStrike" dirty="0">
                <a:effectLst/>
              </a:rPr>
              <a:t>productivity impact of generative AI</a:t>
            </a:r>
            <a:r>
              <a:rPr lang="en-US" sz="1100" b="0" i="0" dirty="0">
                <a:effectLst/>
              </a:rPr>
              <a:t> on the </a:t>
            </a:r>
            <a:r>
              <a:rPr lang="en-US" sz="1100" dirty="0"/>
              <a:t>[</a:t>
            </a:r>
            <a:r>
              <a:rPr lang="en-US" sz="1100" b="0" i="0" dirty="0">
                <a:effectLst/>
              </a:rPr>
              <a:t>consumer and retail] sector is projected to be $400 billion to $660 billion, among the highest of all industries. This expectation only raises the already-high stakes of staying ahead of the technology curve for consumer and retail players.”</a:t>
            </a:r>
          </a:p>
          <a:p>
            <a:pPr marL="0" marR="0" lvl="0" indent="0" algn="l" defTabSz="931740" rtl="0" eaLnBrk="1" fontAlgn="auto" latinLnBrk="0" hangingPunct="1">
              <a:spcBef>
                <a:spcPts val="0"/>
              </a:spcBef>
              <a:buClrTx/>
              <a:buSzTx/>
              <a:buFontTx/>
              <a:buNone/>
              <a:tabLst/>
              <a:defRPr/>
            </a:pPr>
            <a:endParaRPr kumimoji="0" lang="en-US" sz="1100" b="0" i="0" u="none" strike="noStrike" kern="1200" cap="none" spc="0" normalizeH="0" baseline="0" noProof="0" dirty="0">
              <a:ln>
                <a:noFill/>
              </a:ln>
              <a:effectLst/>
              <a:uLnTx/>
              <a:uFillTx/>
              <a:ea typeface="+mn-ea"/>
              <a:cs typeface="+mn-cs"/>
            </a:endParaRPr>
          </a:p>
          <a:p>
            <a:pPr marL="0" marR="0" lvl="0" indent="0" algn="l" defTabSz="931740" rtl="0" eaLnBrk="1" fontAlgn="auto" latinLnBrk="0" hangingPunct="1">
              <a:spcBef>
                <a:spcPts val="0"/>
              </a:spcBef>
              <a:buClrTx/>
              <a:buSzTx/>
              <a:buFontTx/>
              <a:buNone/>
              <a:tabLst/>
              <a:defRPr/>
            </a:pPr>
            <a:r>
              <a:rPr kumimoji="0" lang="en-US" sz="1100" b="0" i="0" u="none" strike="noStrike" kern="1200" cap="none" spc="0" normalizeH="0" baseline="0" noProof="0" dirty="0">
                <a:ln>
                  <a:noFill/>
                </a:ln>
                <a:effectLst/>
                <a:uLnTx/>
                <a:uFillTx/>
                <a:ea typeface="+mn-ea"/>
                <a:cs typeface="+mn-cs"/>
              </a:rPr>
              <a:t>Source: </a:t>
            </a:r>
          </a:p>
          <a:p>
            <a:pPr marL="0" marR="0" lvl="0" indent="0" algn="l" defTabSz="931740" rtl="0" eaLnBrk="1" fontAlgn="auto" latinLnBrk="0" hangingPunct="1">
              <a:spcBef>
                <a:spcPts val="0"/>
              </a:spcBef>
              <a:buClrTx/>
              <a:buSzTx/>
              <a:buFontTx/>
              <a:buNone/>
              <a:tabLst/>
              <a:defRPr/>
            </a:pPr>
            <a:r>
              <a:rPr lang="en-US" sz="1100" dirty="0"/>
              <a:t>McKinsey &amp; Company, “Turning consumer and retail companies into software-driven innovators,” Sept 6, 2023.</a:t>
            </a:r>
            <a:endParaRPr kumimoji="0" lang="en-US" sz="1100" b="0" i="0" u="none" strike="noStrike" kern="1200" cap="none" spc="0" normalizeH="0" baseline="0" noProof="0" dirty="0">
              <a:ln>
                <a:noFill/>
              </a:ln>
              <a:effectLst/>
              <a:uLnTx/>
              <a:uFillTx/>
              <a:ea typeface="+mn-ea"/>
              <a:cs typeface="+mn-cs"/>
            </a:endParaRPr>
          </a:p>
          <a:p>
            <a:pPr marL="0" marR="0" lvl="0" indent="0" algn="l" defTabSz="931740" rtl="0" eaLnBrk="1" fontAlgn="auto" latinLnBrk="0" hangingPunct="1">
              <a:spcBef>
                <a:spcPts val="0"/>
              </a:spcBef>
              <a:buClrTx/>
              <a:buSzTx/>
              <a:buFontTx/>
              <a:buNone/>
              <a:tabLst/>
              <a:defRPr/>
            </a:pPr>
            <a:r>
              <a:rPr kumimoji="0" lang="en-US" sz="1100" b="0" i="0" u="none" strike="noStrike" kern="1200" cap="none" spc="0" normalizeH="0" baseline="0" noProof="0" dirty="0">
                <a:ln>
                  <a:noFill/>
                </a:ln>
                <a:effectLst/>
                <a:uLnTx/>
                <a:uFillTx/>
                <a:ea typeface="+mn-ea"/>
                <a:cs typeface="+mn-cs"/>
              </a:rPr>
              <a:t>https://www.mckinsey.com/industries/technology-media-and-telecommunications/our-insights/turning-consumer-and-retail-companies-into-software-driven-innovators </a:t>
            </a:r>
          </a:p>
          <a:p>
            <a:endParaRPr lang="en-US" sz="1100" dirty="0"/>
          </a:p>
        </p:txBody>
      </p:sp>
      <p:sp>
        <p:nvSpPr>
          <p:cNvPr id="4" name="Slide Number Placeholder 3"/>
          <p:cNvSpPr>
            <a:spLocks noGrp="1"/>
          </p:cNvSpPr>
          <p:nvPr>
            <p:ph type="sldNum" sz="quarter" idx="5"/>
          </p:nvPr>
        </p:nvSpPr>
        <p:spPr/>
        <p:txBody>
          <a:bodyPr/>
          <a:lstStyle/>
          <a:p>
            <a:fld id="{FA6CC9AB-C7F4-4106-BD7F-6816938D190E}" type="slidenum">
              <a:rPr lang="en-US" smtClean="0"/>
              <a:t>28</a:t>
            </a:fld>
            <a:endParaRPr lang="en-US"/>
          </a:p>
        </p:txBody>
      </p:sp>
    </p:spTree>
    <p:extLst>
      <p:ext uri="{BB962C8B-B14F-4D97-AF65-F5344CB8AC3E}">
        <p14:creationId xmlns:p14="http://schemas.microsoft.com/office/powerpoint/2010/main" val="2196143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C9AB-C7F4-4106-BD7F-6816938D190E}" type="slidenum">
              <a:rPr lang="en-US" smtClean="0"/>
              <a:t>29</a:t>
            </a:fld>
            <a:endParaRPr lang="en-US"/>
          </a:p>
        </p:txBody>
      </p:sp>
    </p:spTree>
    <p:extLst>
      <p:ext uri="{BB962C8B-B14F-4D97-AF65-F5344CB8AC3E}">
        <p14:creationId xmlns:p14="http://schemas.microsoft.com/office/powerpoint/2010/main" val="110228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Welcome and thank you for joining me today in this overview of the Microsoft Cloud for Retail.</a:t>
            </a:r>
          </a:p>
          <a:p>
            <a:endParaRPr lang="en-US" sz="1100" b="0" dirty="0"/>
          </a:p>
          <a:p>
            <a:r>
              <a:rPr lang="en-US" sz="1100" b="0" dirty="0"/>
              <a:t>In many conversations with our retail customers, we know the pressure on retailers hasn’t decreased over the past three years. In fact, it’s been increasing. It’s a steady drumbeat to achieve more, be it more ways to discover, shop for, and receive goods, more pressure on the global supply chain, or more ways to get in touch with customer service representatives. </a:t>
            </a:r>
          </a:p>
          <a:p>
            <a:endParaRPr lang="en-US" sz="1100" b="0" dirty="0"/>
          </a:p>
          <a:p>
            <a:r>
              <a:rPr lang="en-US" sz="1100" b="0" dirty="0"/>
              <a:t>The pressure to achieve more may be more acute in retail than it is in any other industry. </a:t>
            </a:r>
          </a:p>
          <a:p>
            <a:endParaRPr lang="en-US" sz="1100" b="0" dirty="0"/>
          </a:p>
          <a:p>
            <a:r>
              <a:rPr lang="en-US" sz="1100" b="1" dirty="0"/>
              <a:t>&lt;click&gt;</a:t>
            </a:r>
          </a:p>
          <a:p>
            <a:endParaRPr lang="en-US" sz="1100" b="1"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EC919F5-67B0-417F-960F-BB9F0564C85F}" type="datetime8">
              <a:rPr lang="en-US" smtClean="0"/>
              <a:t>2/19/2024 3:15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049186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sng" strike="noStrike" dirty="0">
                <a:solidFill>
                  <a:srgbClr val="D59ED7"/>
                </a:solidFill>
                <a:effectLst/>
                <a:latin typeface="Calibri" panose="020F0502020204030204" pitchFamily="34" charset="0"/>
                <a:hlinkClick r:id="rId3"/>
              </a:rPr>
              <a:t>Microsoft Customer Story-Marks &amp; Spencer combines 137 years of experience with Microsoft 365 digital tools to usher in the future of retail</a:t>
            </a:r>
            <a:r>
              <a:rPr lang="en-US" sz="1100" b="0" i="0" u="none" strike="noStrike" dirty="0">
                <a:solidFill>
                  <a:srgbClr val="000000"/>
                </a:solidFill>
                <a:effectLst/>
                <a:latin typeface="Calibri" panose="020F0502020204030204" pitchFamily="34" charset="0"/>
              </a:rPr>
              <a:t> (https://customers.microsoft.com/en-us/story/1422286642546612405-marks-and-spencer-retailers-microsoft365)</a:t>
            </a:r>
            <a:endParaRPr lang="en-US" sz="1100" dirty="0"/>
          </a:p>
        </p:txBody>
      </p:sp>
      <p:sp>
        <p:nvSpPr>
          <p:cNvPr id="4" name="Slide Number Placeholder 3"/>
          <p:cNvSpPr>
            <a:spLocks noGrp="1"/>
          </p:cNvSpPr>
          <p:nvPr>
            <p:ph type="sldNum" sz="quarter" idx="5"/>
          </p:nvPr>
        </p:nvSpPr>
        <p:spPr/>
        <p:txBody>
          <a:bodyPr/>
          <a:lstStyle/>
          <a:p>
            <a:fld id="{FA6CC9AB-C7F4-4106-BD7F-6816938D190E}" type="slidenum">
              <a:rPr lang="en-US" smtClean="0"/>
              <a:t>30</a:t>
            </a:fld>
            <a:endParaRPr lang="en-US"/>
          </a:p>
        </p:txBody>
      </p:sp>
    </p:spTree>
    <p:extLst>
      <p:ext uri="{BB962C8B-B14F-4D97-AF65-F5344CB8AC3E}">
        <p14:creationId xmlns:p14="http://schemas.microsoft.com/office/powerpoint/2010/main" val="3768196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And Microsoft runs on trust. We are committed to security, privacy, and compliance across everything we do, and our approach to AI is no different.  </a:t>
            </a:r>
          </a:p>
          <a:p>
            <a:pPr algn="l" rtl="0" fontAlgn="base"/>
            <a:endParaRPr lang="en-US" sz="1100" b="0" i="0" dirty="0">
              <a:solidFill>
                <a:srgbClr val="000000"/>
              </a:solidFill>
              <a:effectLst/>
              <a:latin typeface="+mn-lt"/>
            </a:endParaRPr>
          </a:p>
          <a:p>
            <a:pPr marL="0" marR="0"/>
            <a:r>
              <a:rPr lang="en-US" sz="1100" dirty="0">
                <a:effectLst/>
                <a:latin typeface="+mn-lt"/>
                <a:ea typeface="Calibri" panose="020F0502020204030204" pitchFamily="34" charset="0"/>
                <a:cs typeface="Times New Roman" panose="02020603050405020304" pitchFamily="18" charset="0"/>
              </a:rPr>
              <a:t>Trust has been a fundamental promise we have built into the Microsoft Cloud since the very beginning.  </a:t>
            </a:r>
          </a:p>
          <a:p>
            <a:pPr marL="0" marR="0"/>
            <a:r>
              <a:rPr lang="en-US" sz="1100" dirty="0">
                <a:effectLst/>
                <a:latin typeface="+mn-lt"/>
                <a:ea typeface="Calibri" panose="020F0502020204030204" pitchFamily="34" charset="0"/>
                <a:cs typeface="Times New Roman" panose="02020603050405020304" pitchFamily="18" charset="0"/>
              </a:rPr>
              <a:t> </a:t>
            </a:r>
          </a:p>
          <a:p>
            <a:pPr marL="0" marR="0"/>
            <a:r>
              <a:rPr lang="en-US" sz="1100" dirty="0">
                <a:effectLst/>
                <a:latin typeface="+mn-lt"/>
                <a:ea typeface="Calibri" panose="020F0502020204030204" pitchFamily="34" charset="0"/>
                <a:cs typeface="Times New Roman" panose="02020603050405020304" pitchFamily="18" charset="0"/>
              </a:rPr>
              <a:t>Data is the fuel that powers AI technology – and you need to trust what your technology partners are doing with your data. </a:t>
            </a:r>
          </a:p>
          <a:p>
            <a:pPr marL="0" marR="0"/>
            <a:endParaRPr lang="en-US" sz="1100" b="0" i="0" dirty="0">
              <a:solidFill>
                <a:srgbClr val="000000"/>
              </a:solidFill>
              <a:effectLst/>
              <a:latin typeface="+mn-lt"/>
              <a:ea typeface="+mn-ea"/>
              <a:cs typeface="+mn-cs"/>
            </a:endParaRPr>
          </a:p>
          <a:p>
            <a:pPr marL="0" marR="0"/>
            <a:r>
              <a:rPr lang="en-US" sz="1100" b="0" i="0" dirty="0">
                <a:solidFill>
                  <a:srgbClr val="000000"/>
                </a:solidFill>
                <a:effectLst/>
                <a:latin typeface="+mn-lt"/>
                <a:ea typeface="+mn-ea"/>
                <a:cs typeface="+mn-cs"/>
              </a:rPr>
              <a:t>F</a:t>
            </a:r>
            <a:r>
              <a:rPr lang="en-US" sz="1100" dirty="0">
                <a:effectLst/>
                <a:latin typeface="+mn-lt"/>
                <a:ea typeface="Calibri" panose="020F0502020204030204" pitchFamily="34" charset="0"/>
                <a:cs typeface="Times New Roman" panose="02020603050405020304" pitchFamily="18" charset="0"/>
              </a:rPr>
              <a:t>irst, your data is </a:t>
            </a:r>
            <a:r>
              <a:rPr lang="en-US" sz="1100" b="0" dirty="0">
                <a:effectLst/>
                <a:latin typeface="+mn-lt"/>
                <a:ea typeface="Calibri" panose="020F0502020204030204" pitchFamily="34" charset="0"/>
                <a:cs typeface="Times New Roman" panose="02020603050405020304" pitchFamily="18" charset="0"/>
              </a:rPr>
              <a:t>your</a:t>
            </a:r>
            <a:r>
              <a:rPr lang="en-US" sz="1100" dirty="0">
                <a:effectLst/>
                <a:latin typeface="+mn-lt"/>
                <a:ea typeface="Calibri" panose="020F0502020204030204" pitchFamily="34" charset="0"/>
                <a:cs typeface="Times New Roman" panose="02020603050405020304" pitchFamily="18" charset="0"/>
              </a:rPr>
              <a:t> data.  It is not our data. It is your data.  That means it is yours to own and control. Your data to chose how you want to leverage and monetize.</a:t>
            </a:r>
          </a:p>
          <a:p>
            <a:pPr algn="l" rtl="0" fontAlgn="base"/>
            <a:r>
              <a:rPr lang="en-US" sz="1100" b="0" i="0" dirty="0">
                <a:solidFill>
                  <a:srgbClr val="000000"/>
                </a:solidFill>
                <a:effectLst/>
                <a:latin typeface="+mn-lt"/>
              </a:rPr>
              <a:t> </a:t>
            </a:r>
          </a:p>
          <a:p>
            <a:pPr algn="l" rtl="0" fontAlgn="base"/>
            <a:r>
              <a:rPr lang="en-US" sz="1100" b="0" i="0" dirty="0">
                <a:solidFill>
                  <a:srgbClr val="000000"/>
                </a:solidFill>
                <a:effectLst/>
                <a:latin typeface="+mn-lt"/>
              </a:rPr>
              <a:t>Your data is not used to train or enrich the foundational AI models used by others without your permission, so you don’t have to worry about anyone other than your organization benefiting from AI that is trained on your data. </a:t>
            </a:r>
          </a:p>
          <a:p>
            <a:pPr algn="l" rtl="0" fontAlgn="base"/>
            <a:r>
              <a:rPr lang="en-US" sz="1100" b="0" i="0" dirty="0">
                <a:solidFill>
                  <a:srgbClr val="000000"/>
                </a:solidFill>
                <a:effectLst/>
                <a:latin typeface="+mn-lt"/>
              </a:rPr>
              <a:t> </a:t>
            </a:r>
          </a:p>
          <a:p>
            <a:pPr algn="l" rtl="0" fontAlgn="base"/>
            <a:r>
              <a:rPr lang="en-US" sz="1100" b="0" i="0" dirty="0">
                <a:solidFill>
                  <a:srgbClr val="000000"/>
                </a:solidFill>
                <a:effectLst/>
                <a:latin typeface="+mn-lt"/>
              </a:rPr>
              <a:t>And your data and AI models are protected at every step by the most comprehensive enterprise compliance and security controls in the industry. </a:t>
            </a:r>
          </a:p>
          <a:p>
            <a:endParaRPr lang="en-GB" sz="1100" dirty="0">
              <a:latin typeface="+mn-lt"/>
              <a:cs typeface="Segoe UI" panose="020B0502040204020203" pitchFamily="34" charset="0"/>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31</a:t>
            </a:fld>
            <a:endParaRPr lang="en-US"/>
          </a:p>
        </p:txBody>
      </p:sp>
    </p:spTree>
    <p:extLst>
      <p:ext uri="{BB962C8B-B14F-4D97-AF65-F5344CB8AC3E}">
        <p14:creationId xmlns:p14="http://schemas.microsoft.com/office/powerpoint/2010/main" val="1235653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Trust is critically important when it comes to realizing the full potential of AI technology. </a:t>
            </a:r>
          </a:p>
          <a:p>
            <a:endParaRPr lang="en-US" sz="1100" dirty="0"/>
          </a:p>
          <a:p>
            <a:r>
              <a:rPr lang="en-US" sz="1100" dirty="0"/>
              <a:t>To cite a recent McKinsey research survey – consumer faith in responsible AI, as well as cybersecurity and data privacy, hinges on what we as companies do today. </a:t>
            </a:r>
          </a:p>
          <a:p>
            <a:endParaRPr lang="en-US" sz="1100" dirty="0"/>
          </a:p>
          <a:p>
            <a:pPr marL="0" marR="0" lvl="0" indent="0" algn="l" defTabSz="914400" rtl="0" eaLnBrk="1" fontAlgn="auto" latinLnBrk="0" hangingPunct="1">
              <a:buClrTx/>
              <a:buSzTx/>
              <a:buFontTx/>
              <a:buNone/>
              <a:tabLst/>
              <a:defRPr/>
            </a:pPr>
            <a:r>
              <a:rPr lang="en-US" sz="1100" dirty="0"/>
              <a:t>The research indicates that </a:t>
            </a:r>
            <a:r>
              <a:rPr lang="en-US" sz="1100" i="0" dirty="0"/>
              <a:t>respondents say its important for companies to provide transparency around their digital-trust and AI policies. 72% say that knowing a company’s AI policies is important before making a purchase. </a:t>
            </a:r>
          </a:p>
          <a:p>
            <a:pPr marL="0" marR="0" lvl="0" indent="0" algn="l" defTabSz="914400" rtl="0" eaLnBrk="1" fontAlgn="auto" latinLnBrk="0" hangingPunct="1">
              <a:buClrTx/>
              <a:buSzTx/>
              <a:buFontTx/>
              <a:buNone/>
              <a:tabLst/>
              <a:defRPr/>
            </a:pPr>
            <a:endParaRPr lang="en-US" sz="1100" i="0" dirty="0"/>
          </a:p>
          <a:p>
            <a:pPr marL="0" marR="0" lvl="0" indent="0" algn="l" defTabSz="914400" rtl="0" eaLnBrk="1" fontAlgn="auto" latinLnBrk="0" hangingPunct="1">
              <a:buClrTx/>
              <a:buSzTx/>
              <a:buFontTx/>
              <a:buNone/>
              <a:tabLst/>
              <a:defRPr/>
            </a:pPr>
            <a:r>
              <a:rPr lang="en-US" sz="1100" i="0" dirty="0"/>
              <a:t>And companies established as digital-trust leaders are 1.6 times more likely than the global average of seeing revenue and EBIT growth rates of at least 10%. E</a:t>
            </a:r>
            <a:r>
              <a:rPr lang="en-US" sz="1100" dirty="0"/>
              <a:t>stablishing the digital trust can help companies reap the benefits through business growth in both the short and long term. </a:t>
            </a:r>
          </a:p>
          <a:p>
            <a:pPr marL="0" marR="0" lvl="0" indent="0" algn="l" defTabSz="914400" rtl="0" eaLnBrk="1" fontAlgn="auto" latinLnBrk="0" hangingPunct="1">
              <a:buClrTx/>
              <a:buSzTx/>
              <a:buFontTx/>
              <a:buNone/>
              <a:tabLst/>
              <a:defRPr/>
            </a:pPr>
            <a:endParaRPr lang="en-US" sz="1100" dirty="0"/>
          </a:p>
          <a:p>
            <a:r>
              <a:rPr lang="en-US" sz="1100" dirty="0"/>
              <a:t>That’s why it’s so important that the Microsoft Cloud runs on trust, and this trust grounds our approach to the responsible AI journey, principles and tools that we uphold and share with our customers and partners today. </a:t>
            </a:r>
          </a:p>
          <a:p>
            <a:endParaRPr lang="en-US" sz="1100" dirty="0"/>
          </a:p>
        </p:txBody>
      </p:sp>
      <p:sp>
        <p:nvSpPr>
          <p:cNvPr id="4" name="Slide Number Placeholder 3"/>
          <p:cNvSpPr>
            <a:spLocks noGrp="1"/>
          </p:cNvSpPr>
          <p:nvPr>
            <p:ph type="sldNum" sz="quarter" idx="5"/>
          </p:nvPr>
        </p:nvSpPr>
        <p:spPr/>
        <p:txBody>
          <a:bodyPr/>
          <a:lstStyle/>
          <a:p>
            <a:fld id="{FA6CC9AB-C7F4-4106-BD7F-6816938D190E}" type="slidenum">
              <a:rPr lang="en-US" smtClean="0"/>
              <a:t>32</a:t>
            </a:fld>
            <a:endParaRPr lang="en-US"/>
          </a:p>
        </p:txBody>
      </p:sp>
    </p:spTree>
    <p:extLst>
      <p:ext uri="{BB962C8B-B14F-4D97-AF65-F5344CB8AC3E}">
        <p14:creationId xmlns:p14="http://schemas.microsoft.com/office/powerpoint/2010/main" val="3881684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anose="020B0604020202020204" pitchFamily="34" charset="0"/>
              <a:buNone/>
            </a:pPr>
            <a:r>
              <a:rPr lang="en-US" sz="1100" dirty="0">
                <a:effectLst/>
              </a:rPr>
              <a:t>There are 6 core principles that should guide any work around AI.</a:t>
            </a:r>
          </a:p>
          <a:p>
            <a:pPr rtl="0"/>
            <a:r>
              <a:rPr lang="en-US" sz="1100" dirty="0">
                <a:effectLst/>
              </a:rPr>
              <a:t> </a:t>
            </a:r>
          </a:p>
          <a:p>
            <a:pPr rtl="0">
              <a:buFont typeface="Arial" panose="020B0604020202020204" pitchFamily="34" charset="0"/>
              <a:buNone/>
            </a:pPr>
            <a:r>
              <a:rPr lang="en-US" sz="1100" b="1" dirty="0">
                <a:effectLst/>
              </a:rPr>
              <a:t>Fairness</a:t>
            </a:r>
            <a:r>
              <a:rPr lang="en-US" sz="1100" dirty="0">
                <a:effectLst/>
              </a:rPr>
              <a:t> – how AI allocates opportunities, resources, or information in ways that are fair to the humans who use it.</a:t>
            </a:r>
          </a:p>
          <a:p>
            <a:pPr rtl="0">
              <a:buFont typeface="Arial" panose="020B0604020202020204" pitchFamily="34" charset="0"/>
              <a:buNone/>
            </a:pPr>
            <a:endParaRPr lang="en-US" sz="1100" b="1" dirty="0">
              <a:effectLst/>
            </a:endParaRPr>
          </a:p>
          <a:p>
            <a:pPr rtl="0">
              <a:buFont typeface="Arial" panose="020B0604020202020204" pitchFamily="34" charset="0"/>
              <a:buNone/>
            </a:pPr>
            <a:r>
              <a:rPr lang="en-US" sz="1100" b="1" dirty="0">
                <a:effectLst/>
              </a:rPr>
              <a:t>Reliability and Safety, Privacy and Security </a:t>
            </a:r>
            <a:r>
              <a:rPr lang="en-US" sz="1100" dirty="0">
                <a:effectLst/>
              </a:rPr>
              <a:t>ensure we’re</a:t>
            </a:r>
            <a:r>
              <a:rPr lang="en-US" sz="1100" b="1" dirty="0">
                <a:effectLst/>
              </a:rPr>
              <a:t> </a:t>
            </a:r>
            <a:r>
              <a:rPr lang="en-US" sz="1100" dirty="0">
                <a:effectLst/>
              </a:rPr>
              <a:t>considering how the system functions well for people across different use conditions and contexts, including ones it was not originally intended for, and how we safeguard information.</a:t>
            </a:r>
          </a:p>
          <a:p>
            <a:pPr rtl="0">
              <a:buFont typeface="Arial" panose="020B0604020202020204" pitchFamily="34" charset="0"/>
              <a:buChar char="•"/>
            </a:pPr>
            <a:endParaRPr lang="en-US" sz="1100" b="1" dirty="0">
              <a:effectLst/>
            </a:endParaRPr>
          </a:p>
          <a:p>
            <a:pPr rtl="0">
              <a:buFont typeface="Arial" panose="020B0604020202020204" pitchFamily="34" charset="0"/>
              <a:buNone/>
            </a:pPr>
            <a:r>
              <a:rPr lang="en-US" sz="1100" b="1" dirty="0">
                <a:effectLst/>
              </a:rPr>
              <a:t>Inclusiveness </a:t>
            </a:r>
            <a:r>
              <a:rPr lang="en-US" sz="1100" dirty="0">
                <a:effectLst/>
              </a:rPr>
              <a:t>looks at how the system should be designed to be inclusive of people of all abilities.</a:t>
            </a:r>
          </a:p>
          <a:p>
            <a:pPr rtl="0">
              <a:buFont typeface="Arial" panose="020B0604020202020204" pitchFamily="34" charset="0"/>
              <a:buNone/>
            </a:pPr>
            <a:endParaRPr lang="en-US" sz="1100" dirty="0">
              <a:effectLst/>
            </a:endParaRPr>
          </a:p>
          <a:p>
            <a:pPr rtl="0">
              <a:buFont typeface="Arial" panose="020B0604020202020204" pitchFamily="34" charset="0"/>
              <a:buNone/>
            </a:pPr>
            <a:r>
              <a:rPr lang="en-US" sz="1100" dirty="0">
                <a:effectLst/>
              </a:rPr>
              <a:t>Lastly, </a:t>
            </a:r>
            <a:r>
              <a:rPr lang="en-US" sz="1100" b="1" dirty="0">
                <a:effectLst/>
              </a:rPr>
              <a:t>Transparency </a:t>
            </a:r>
            <a:r>
              <a:rPr lang="en-US" sz="1100" dirty="0">
                <a:effectLst/>
              </a:rPr>
              <a:t>and </a:t>
            </a:r>
            <a:r>
              <a:rPr lang="en-US" sz="1100" b="1" dirty="0">
                <a:effectLst/>
              </a:rPr>
              <a:t>Accountability</a:t>
            </a:r>
            <a:r>
              <a:rPr lang="en-US" sz="1100" dirty="0">
                <a:effectLst/>
              </a:rPr>
              <a:t>. Accounts for how people could misunderstand, misuse, or incorrectly estimate the capabilities of the system, while creating the necessary oversight so that humans can be accountable and in control with these systems.</a:t>
            </a:r>
          </a:p>
          <a:p>
            <a:pPr rtl="0">
              <a:buFont typeface="Arial" panose="020B0604020202020204" pitchFamily="34" charset="0"/>
              <a:buNone/>
            </a:pPr>
            <a:endParaRPr lang="en-US" sz="1100" dirty="0">
              <a:effectLst/>
            </a:endParaRPr>
          </a:p>
          <a:p>
            <a:pPr rtl="0">
              <a:buFont typeface="Arial" panose="020B0604020202020204" pitchFamily="34" charset="0"/>
              <a:buNone/>
            </a:pPr>
            <a:r>
              <a:rPr lang="en-US" sz="1100" dirty="0">
                <a:effectLst/>
              </a:rPr>
              <a:t>As regulations evolve, customers need help establishing the right guardrails and guidance for implementing their own governance systems.</a:t>
            </a:r>
          </a:p>
          <a:p>
            <a:pPr rtl="0">
              <a:buFont typeface="Arial" panose="020B0604020202020204" pitchFamily="34" charset="0"/>
              <a:buNone/>
            </a:pPr>
            <a:endParaRPr lang="en-US" sz="1100" dirty="0">
              <a:effectLst/>
            </a:endParaRPr>
          </a:p>
          <a:p>
            <a:pPr rtl="0">
              <a:buFont typeface="Arial" panose="020B0604020202020204" pitchFamily="34" charset="0"/>
              <a:buNone/>
            </a:pPr>
            <a:r>
              <a:rPr lang="en-US" sz="1100" dirty="0">
                <a:effectLst/>
              </a:rPr>
              <a:t>That’s why we’ve published resources like the Responsible AI Standard, sharing our learnings and framework for implementing Responsible AI policies and practices across Microsoft. </a:t>
            </a:r>
          </a:p>
          <a:p>
            <a:pPr rtl="0">
              <a:buFont typeface="Arial" panose="020B0604020202020204" pitchFamily="34" charset="0"/>
              <a:buNone/>
            </a:pPr>
            <a:endParaRPr lang="en-US" sz="1100" dirty="0">
              <a:effectLst/>
            </a:endParaRPr>
          </a:p>
          <a:p>
            <a:pPr rtl="0">
              <a:buFont typeface="Arial" panose="020B0604020202020204" pitchFamily="34" charset="0"/>
              <a:buNone/>
            </a:pPr>
            <a:r>
              <a:rPr lang="en-US" sz="1100" dirty="0">
                <a:effectLst/>
              </a:rPr>
              <a:t>The Responsible AI Standard is just one way we’re helping customers meet this AI moment safely and responsibly. </a:t>
            </a:r>
            <a:endParaRPr lang="en-US" sz="1100" dirty="0"/>
          </a:p>
        </p:txBody>
      </p:sp>
      <p:sp>
        <p:nvSpPr>
          <p:cNvPr id="4" name="Slide Number Placeholder 3"/>
          <p:cNvSpPr>
            <a:spLocks noGrp="1"/>
          </p:cNvSpPr>
          <p:nvPr>
            <p:ph type="sldNum" sz="quarter" idx="5"/>
          </p:nvPr>
        </p:nvSpPr>
        <p:spPr/>
        <p:txBody>
          <a:bodyPr/>
          <a:lstStyle/>
          <a:p>
            <a:fld id="{FA6CC9AB-C7F4-4106-BD7F-6816938D190E}" type="slidenum">
              <a:rPr lang="en-US" smtClean="0"/>
              <a:t>33</a:t>
            </a:fld>
            <a:endParaRPr lang="en-US"/>
          </a:p>
        </p:txBody>
      </p:sp>
    </p:spTree>
    <p:extLst>
      <p:ext uri="{BB962C8B-B14F-4D97-AF65-F5344CB8AC3E}">
        <p14:creationId xmlns:p14="http://schemas.microsoft.com/office/powerpoint/2010/main" val="262336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35280" lvl="0"/>
            <a:r>
              <a:rPr lang="en-US" sz="1100" b="0" dirty="0">
                <a:effectLst/>
                <a:latin typeface="+mn-lt"/>
                <a:ea typeface="Aptos" panose="020B0004020202020204" pitchFamily="34" charset="0"/>
                <a:cs typeface="Segoe UI"/>
              </a:rPr>
              <a:t>First, I encourage you to assess where you are on your AI readiness journey. </a:t>
            </a:r>
          </a:p>
          <a:p>
            <a:pPr marR="335280" lvl="0"/>
            <a:endParaRPr lang="en-US" sz="1100" b="0" dirty="0">
              <a:effectLst/>
              <a:latin typeface="+mn-lt"/>
              <a:ea typeface="Aptos" panose="020B0004020202020204" pitchFamily="34" charset="0"/>
              <a:cs typeface="Segoe UI"/>
            </a:endParaRPr>
          </a:p>
          <a:p>
            <a:pPr marR="335280" lvl="0"/>
            <a:r>
              <a:rPr lang="en-US" sz="1100" b="0" dirty="0">
                <a:effectLst/>
                <a:latin typeface="+mn-lt"/>
                <a:ea typeface="Aptos" panose="020B0004020202020204" pitchFamily="34" charset="0"/>
                <a:cs typeface="Segoe UI"/>
              </a:rPr>
              <a:t>Recently, we published a white paper entitled: “Building a Foundation for Success: A Leader’s Guide,” which </a:t>
            </a:r>
            <a:r>
              <a:rPr lang="en-US" sz="1100" dirty="0">
                <a:latin typeface="+mn-lt"/>
              </a:rPr>
              <a:t>includes insights—from customers, partners, analysts, AI leaders inside and outside of the company, and from our own experience—about the five categories that, collectively, form a foundation for building sustainable value with AI. </a:t>
            </a:r>
          </a:p>
          <a:p>
            <a:pPr marR="335280" lvl="1"/>
            <a:endParaRPr lang="en-US" sz="1100" dirty="0">
              <a:latin typeface="+mn-lt"/>
            </a:endParaRPr>
          </a:p>
          <a:p>
            <a:pPr marR="335280" lvl="0"/>
            <a:r>
              <a:rPr lang="en-US" sz="1100" dirty="0">
                <a:latin typeface="+mn-lt"/>
              </a:rPr>
              <a:t>While there is no one model for all organizations, we’re starting to see best practices emerge across five discrete categories, which we refer to here as the five pillars of AI success. They are: </a:t>
            </a:r>
          </a:p>
          <a:p>
            <a:pPr marR="335280" lvl="0"/>
            <a:endParaRPr lang="en-US" sz="1100" dirty="0">
              <a:latin typeface="+mn-lt"/>
            </a:endParaRPr>
          </a:p>
          <a:p>
            <a:pPr marR="335280" lvl="0" algn="l" defTabSz="914400" rtl="0" eaLnBrk="1" fontAlgn="auto" latinLnBrk="0" hangingPunct="1">
              <a:buClrTx/>
              <a:buSzTx/>
              <a:tabLst/>
              <a:defRPr/>
            </a:pPr>
            <a:r>
              <a:rPr lang="en-US" sz="1100" dirty="0">
                <a:latin typeface="+mn-lt"/>
              </a:rPr>
              <a:t>• Business strategy: Have you c</a:t>
            </a:r>
            <a:r>
              <a:rPr lang="en-US" sz="1100" dirty="0">
                <a:latin typeface="+mn-lt"/>
                <a:cs typeface="Calibri"/>
              </a:rPr>
              <a:t>learly defined and prioritized business objectives, use </a:t>
            </a:r>
            <a:r>
              <a:rPr lang="en-US" sz="1100" dirty="0" err="1">
                <a:latin typeface="+mn-lt"/>
                <a:cs typeface="Calibri"/>
              </a:rPr>
              <a:t>cases,asurement</a:t>
            </a:r>
            <a:r>
              <a:rPr lang="en-US" sz="1100" dirty="0">
                <a:latin typeface="+mn-lt"/>
                <a:cs typeface="Calibri"/>
              </a:rPr>
              <a:t> of AI value?</a:t>
            </a:r>
          </a:p>
          <a:p>
            <a:pPr marR="335280" lvl="0" algn="l" defTabSz="914400" rtl="0" eaLnBrk="1" fontAlgn="auto" latinLnBrk="0" hangingPunct="1">
              <a:buClrTx/>
              <a:buSzTx/>
              <a:tabLst/>
              <a:defRPr/>
            </a:pPr>
            <a:endParaRPr lang="en-US" sz="1100" dirty="0">
              <a:latin typeface="+mn-lt"/>
            </a:endParaRPr>
          </a:p>
          <a:p>
            <a:pPr marR="335280" lvl="0" algn="l" defTabSz="914400" rtl="0" eaLnBrk="1" fontAlgn="auto" latinLnBrk="0" hangingPunct="1">
              <a:buClrTx/>
              <a:buSzTx/>
              <a:tabLst/>
              <a:defRPr/>
            </a:pPr>
            <a:r>
              <a:rPr lang="en-US" sz="1100" dirty="0">
                <a:latin typeface="+mn-lt"/>
              </a:rPr>
              <a:t>• Technology strategy: Do you have a</a:t>
            </a:r>
            <a:r>
              <a:rPr lang="en-US" sz="1100" dirty="0">
                <a:latin typeface="+mn-lt"/>
                <a:cs typeface="Calibri"/>
              </a:rPr>
              <a:t>n AI-ready application and data platform? Whether you may want to migrate and modernize your data estate or simply leverage our tools to unify and organize your data – we have the resources to help. </a:t>
            </a:r>
          </a:p>
          <a:p>
            <a:pPr marR="335280" lvl="0" algn="l" defTabSz="914400" rtl="0" eaLnBrk="1" fontAlgn="auto" latinLnBrk="0" hangingPunct="1">
              <a:buClrTx/>
              <a:buSzTx/>
              <a:tabLst/>
              <a:defRPr/>
            </a:pPr>
            <a:endParaRPr lang="en-US" sz="1100" dirty="0">
              <a:latin typeface="+mn-lt"/>
            </a:endParaRPr>
          </a:p>
          <a:p>
            <a:pPr marR="335280" lvl="0" algn="l" defTabSz="914400" rtl="0" eaLnBrk="1" fontAlgn="auto" latinLnBrk="0" hangingPunct="1">
              <a:buClrTx/>
              <a:buSzTx/>
              <a:tabLst/>
              <a:defRPr/>
            </a:pPr>
            <a:r>
              <a:rPr lang="en-US" sz="1100" dirty="0">
                <a:latin typeface="+mn-lt"/>
              </a:rPr>
              <a:t>• AI strategy and experience: </a:t>
            </a:r>
            <a:r>
              <a:rPr lang="en-US" sz="1100" dirty="0">
                <a:latin typeface="+mn-lt"/>
                <a:cs typeface="Calibri"/>
              </a:rPr>
              <a:t>Have you set up a systematic, customer-centric approach to AI across the organization? </a:t>
            </a:r>
          </a:p>
          <a:p>
            <a:pPr marR="335280" lvl="0" algn="l" defTabSz="914400" rtl="0" eaLnBrk="1" fontAlgn="auto" latinLnBrk="0" hangingPunct="1">
              <a:buClrTx/>
              <a:buSzTx/>
              <a:tabLst/>
              <a:defRPr/>
            </a:pPr>
            <a:endParaRPr lang="en-US" sz="1100" dirty="0">
              <a:latin typeface="+mn-lt"/>
            </a:endParaRPr>
          </a:p>
          <a:p>
            <a:pPr marR="335280" lvl="0" algn="l" defTabSz="914400" rtl="0" eaLnBrk="1" fontAlgn="auto" latinLnBrk="0" hangingPunct="1">
              <a:buClrTx/>
              <a:buSzTx/>
              <a:tabLst/>
              <a:defRPr/>
            </a:pPr>
            <a:r>
              <a:rPr lang="en-US" sz="1100" dirty="0">
                <a:latin typeface="+mn-lt"/>
              </a:rPr>
              <a:t>• Organization and culture: Do you have a</a:t>
            </a:r>
            <a:r>
              <a:rPr lang="en-US" sz="1100" dirty="0">
                <a:latin typeface="+mn-lt"/>
                <a:cs typeface="Calibri"/>
              </a:rPr>
              <a:t> clear operating model, along with leadership support and agile culture ready to embrace AI transformation top-down, and bottom-up? </a:t>
            </a:r>
          </a:p>
          <a:p>
            <a:pPr marR="335280" lvl="0" algn="l" defTabSz="914400" rtl="0" eaLnBrk="1" fontAlgn="auto" latinLnBrk="0" hangingPunct="1">
              <a:buClrTx/>
              <a:buSzTx/>
              <a:tabLst/>
              <a:defRPr/>
            </a:pPr>
            <a:endParaRPr lang="en-US" sz="1100" dirty="0">
              <a:latin typeface="+mn-lt"/>
            </a:endParaRPr>
          </a:p>
          <a:p>
            <a:pPr marR="335280" lvl="0" algn="l" defTabSz="914400" rtl="0" eaLnBrk="1" fontAlgn="auto" latinLnBrk="0" hangingPunct="1">
              <a:buClrTx/>
              <a:buSzTx/>
              <a:tabLst/>
              <a:defRPr/>
            </a:pPr>
            <a:r>
              <a:rPr lang="en-US" sz="1100" dirty="0">
                <a:latin typeface="+mn-lt"/>
              </a:rPr>
              <a:t>• AI governance: Have you established t</a:t>
            </a:r>
            <a:r>
              <a:rPr lang="en-US" sz="1100" dirty="0">
                <a:latin typeface="+mn-lt"/>
                <a:cs typeface="Calibri"/>
              </a:rPr>
              <a:t>he processes, controls and accountability structures needed to govern data privacy, security and responsible use of AI?</a:t>
            </a:r>
            <a:endParaRPr lang="en-US" sz="1100" dirty="0">
              <a:latin typeface="+mn-lt"/>
            </a:endParaRPr>
          </a:p>
          <a:p>
            <a:pPr marR="335280" lvl="1"/>
            <a:endParaRPr lang="en-US" sz="1100" dirty="0">
              <a:latin typeface="+mn-lt"/>
            </a:endParaRPr>
          </a:p>
          <a:p>
            <a:endParaRPr lang="en-US" sz="1100" dirty="0">
              <a:latin typeface="+mn-lt"/>
            </a:endParaRPr>
          </a:p>
          <a:p>
            <a:endParaRPr lang="en-US" sz="11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34</a:t>
            </a:fld>
            <a:endParaRPr lang="en-US"/>
          </a:p>
        </p:txBody>
      </p:sp>
    </p:spTree>
    <p:extLst>
      <p:ext uri="{BB962C8B-B14F-4D97-AF65-F5344CB8AC3E}">
        <p14:creationId xmlns:p14="http://schemas.microsoft.com/office/powerpoint/2010/main" val="1589153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ea typeface="Times New Roman" panose="02020603050405020304" pitchFamily="18" charset="0"/>
              </a:rPr>
              <a:t>Slide title: </a:t>
            </a:r>
            <a:r>
              <a:rPr lang="en-US" sz="1100" dirty="0">
                <a:ea typeface="Times New Roman" panose="02020603050405020304" pitchFamily="18" charset="0"/>
              </a:rPr>
              <a:t>Microsoft Cloud for Retail – Partner ecosystem</a:t>
            </a:r>
          </a:p>
          <a:p>
            <a:endParaRPr lang="en-US" sz="1100" b="1" dirty="0">
              <a:ea typeface="Times New Roman" panose="02020603050405020304" pitchFamily="18" charset="0"/>
            </a:endParaRPr>
          </a:p>
          <a:p>
            <a:r>
              <a:rPr lang="en-US" sz="1100" dirty="0">
                <a:ea typeface="Calibri" panose="020F0502020204030204" pitchFamily="34" charset="0"/>
              </a:rPr>
              <a:t>As mentioned earlier, our growing partner ecosystem is a key mechanism to accelerate time to value with Cloud for Retail.</a:t>
            </a:r>
          </a:p>
          <a:p>
            <a:endParaRPr lang="en-US" sz="1100" dirty="0">
              <a:ea typeface="Calibri" panose="020F0502020204030204" pitchFamily="34" charset="0"/>
            </a:endParaRPr>
          </a:p>
          <a:p>
            <a:r>
              <a:rPr lang="en-US" sz="1100" dirty="0">
                <a:cs typeface="Segoe UI Semibold" panose="020B0702040204020203" pitchFamily="34" charset="0"/>
              </a:rPr>
              <a:t>By leveraging the solutions from the partners in our ecosystem, you can: </a:t>
            </a:r>
          </a:p>
          <a:p>
            <a:pPr marL="171450" marR="0" lvl="0" indent="-171450" algn="l" defTabSz="914400" rtl="0" eaLnBrk="1" fontAlgn="auto" latinLnBrk="0" hangingPunct="1">
              <a:buClrTx/>
              <a:buSzTx/>
              <a:buFont typeface="Arial" panose="020B0604020202020204" pitchFamily="34" charset="0"/>
              <a:buChar char="•"/>
              <a:tabLst/>
              <a:defRPr/>
            </a:pPr>
            <a:r>
              <a:rPr lang="en-US" sz="1100" b="0" kern="1200" dirty="0">
                <a:ea typeface="+mn-ea"/>
                <a:cs typeface="+mn-cs"/>
              </a:rPr>
              <a:t>Accelerate innovation </a:t>
            </a:r>
            <a:r>
              <a:rPr lang="en-US" sz="1100" b="0" dirty="0"/>
              <a:t>with industry proven partners to future proof your business</a:t>
            </a:r>
          </a:p>
          <a:p>
            <a:pPr marL="628650" lvl="1" indent="-171450">
              <a:buFont typeface="Arial" panose="020B0604020202020204" pitchFamily="34" charset="0"/>
              <a:buChar char="•"/>
            </a:pPr>
            <a:r>
              <a:rPr lang="en-US" sz="1100" b="0" kern="1200" dirty="0">
                <a:ea typeface="+mn-ea"/>
                <a:cs typeface="+mn-cs"/>
              </a:rPr>
              <a:t>Drive more value for your business with the industry expertise of certified partners skilled at extending industry cloud capabilities </a:t>
            </a:r>
          </a:p>
          <a:p>
            <a:pPr marL="171450" marR="0" lvl="0" indent="-171450" algn="l" defTabSz="914400" rtl="0" eaLnBrk="1" fontAlgn="auto" latinLnBrk="0" hangingPunct="1">
              <a:buClrTx/>
              <a:buSzTx/>
              <a:buFont typeface="Arial" panose="020B0604020202020204" pitchFamily="34" charset="0"/>
              <a:buChar char="•"/>
              <a:tabLst/>
              <a:defRPr/>
            </a:pPr>
            <a:r>
              <a:rPr lang="en-US" sz="1100" dirty="0">
                <a:cs typeface="Segoe UI" pitchFamily="34" charset="0"/>
              </a:rPr>
              <a:t>Empower retailers with industry-specific solutions built on a foundation of security, compliance, and privacy</a:t>
            </a:r>
          </a:p>
          <a:p>
            <a:pPr marL="628650" marR="0" lvl="1" indent="-171450" algn="l" defTabSz="914400" rtl="0" eaLnBrk="1" fontAlgn="auto" latinLnBrk="0" hangingPunct="1">
              <a:buClrTx/>
              <a:buSzTx/>
              <a:buFont typeface="Arial" panose="020B0604020202020204" pitchFamily="34" charset="0"/>
              <a:buChar char="•"/>
              <a:tabLst/>
              <a:defRPr/>
            </a:pPr>
            <a:r>
              <a:rPr lang="en-US" sz="1100" kern="1200" dirty="0">
                <a:ea typeface="+mn-ea"/>
                <a:cs typeface="+mn-cs"/>
              </a:rPr>
              <a:t>Confidently leverage partner solutions built for your specific industry and business needs—on top of a platform designed for data collaboration, security, compliance, and privacy </a:t>
            </a:r>
          </a:p>
          <a:p>
            <a:pPr marL="171450" marR="0" lvl="0" indent="-171450" algn="l" defTabSz="914400" rtl="0" eaLnBrk="1" fontAlgn="auto" latinLnBrk="0" hangingPunct="1">
              <a:buClrTx/>
              <a:buSzTx/>
              <a:buFont typeface="Arial" panose="020B0604020202020204" pitchFamily="34" charset="0"/>
              <a:buChar char="•"/>
              <a:tabLst/>
              <a:defRPr/>
            </a:pPr>
            <a:r>
              <a:rPr lang="en-US" sz="1100" dirty="0">
                <a:cs typeface="Segoe UI" pitchFamily="34" charset="0"/>
              </a:rPr>
              <a:t>And finally, optimize time to value through a global ecosystem of connected partners. </a:t>
            </a:r>
          </a:p>
          <a:p>
            <a:pPr marL="628650" marR="0" lvl="1" indent="-171450" algn="l" defTabSz="914400" rtl="0" eaLnBrk="1" fontAlgn="auto" latinLnBrk="0" hangingPunct="1">
              <a:buClrTx/>
              <a:buSzTx/>
              <a:buFont typeface="Arial" panose="020B0604020202020204" pitchFamily="34" charset="0"/>
              <a:buChar char="•"/>
              <a:tabLst/>
              <a:defRPr/>
            </a:pPr>
            <a:r>
              <a:rPr lang="en-US" sz="1100" dirty="0"/>
              <a:t>Address your business needs holistically by </a:t>
            </a:r>
            <a:r>
              <a:rPr lang="en-US" sz="1100" kern="1200" dirty="0">
                <a:ea typeface="+mn-ea"/>
                <a:cs typeface="+mn-cs"/>
              </a:rPr>
              <a:t>bringing together the proven and diverse skillsets of a robust partner </a:t>
            </a:r>
            <a:r>
              <a:rPr lang="en-US" sz="1100" dirty="0"/>
              <a:t>network, </a:t>
            </a:r>
            <a:r>
              <a:rPr lang="en-US" sz="1100" dirty="0">
                <a:effectLst/>
                <a:ea typeface="Yu Mincho" panose="02020400000000000000" pitchFamily="18" charset="-128"/>
                <a:cs typeface="Yu Mincho" panose="02020400000000000000" pitchFamily="18" charset="-128"/>
              </a:rPr>
              <a:t>comprised of ISVs, SIs and devices partners</a:t>
            </a:r>
            <a:endParaRPr lang="en-US" sz="1100" dirty="0"/>
          </a:p>
          <a:p>
            <a:pPr marL="0" marR="0" lvl="0" indent="0" algn="l" defTabSz="914400" rtl="0" eaLnBrk="1" fontAlgn="auto" latinLnBrk="0" hangingPunct="1">
              <a:buClrTx/>
              <a:buSzTx/>
              <a:buFont typeface="Arial" panose="020B0604020202020204" pitchFamily="34" charset="0"/>
              <a:buNone/>
              <a:tabLst/>
              <a:defRPr/>
            </a:pPr>
            <a:endParaRPr lang="en-US" sz="1100" dirty="0"/>
          </a:p>
          <a:p>
            <a:pPr marL="0" marR="0" lvl="0" indent="0" algn="l" defTabSz="914400" rtl="0" eaLnBrk="1" fontAlgn="auto" latinLnBrk="0" hangingPunct="1">
              <a:buClrTx/>
              <a:buSzTx/>
              <a:buFont typeface="Arial" panose="020B0604020202020204" pitchFamily="34" charset="0"/>
              <a:buNone/>
              <a:tabLst/>
              <a:defRPr/>
            </a:pPr>
            <a:r>
              <a:rPr lang="en-US" sz="1100" dirty="0"/>
              <a:t>&lt;</a:t>
            </a:r>
            <a:r>
              <a:rPr lang="en-US" sz="1100" b="1" dirty="0"/>
              <a:t>Click</a:t>
            </a:r>
            <a:r>
              <a:rPr lang="en-US" sz="1100" dirty="0"/>
              <a:t>&gt;</a:t>
            </a:r>
          </a:p>
          <a:p>
            <a:pPr marL="0" marR="0" lvl="0" indent="0" algn="l" defTabSz="914400" rtl="0" eaLnBrk="1" fontAlgn="auto" latinLnBrk="0" hangingPunct="1">
              <a:buClrTx/>
              <a:buSzTx/>
              <a:buFont typeface="Arial" panose="020B0604020202020204" pitchFamily="34" charset="0"/>
              <a:buNone/>
              <a:tabLst/>
              <a:defRPr/>
            </a:pPr>
            <a:endParaRPr lang="en-US" sz="1100" dirty="0"/>
          </a:p>
          <a:p>
            <a:pPr marL="171450" marR="0" lvl="0" indent="-171450" algn="l" defTabSz="914400" rtl="0" eaLnBrk="1" fontAlgn="auto" latinLnBrk="0" hangingPunct="1">
              <a:buClrTx/>
              <a:buSzTx/>
              <a:buFont typeface="Arial" panose="020B0604020202020204" pitchFamily="34" charset="0"/>
              <a:buChar char="•"/>
              <a:tabLst/>
              <a:defRPr/>
            </a:pPr>
            <a:endParaRPr lang="en-US" sz="1100" dirty="0">
              <a:cs typeface="Segoe UI" pitchFamily="34" charset="0"/>
            </a:endParaRPr>
          </a:p>
          <a:p>
            <a:endParaRPr lang="en-US" sz="1100" dirty="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35</a:t>
            </a:fld>
            <a:endParaRPr lang="en-US"/>
          </a:p>
        </p:txBody>
      </p:sp>
    </p:spTree>
    <p:extLst>
      <p:ext uri="{BB962C8B-B14F-4D97-AF65-F5344CB8AC3E}">
        <p14:creationId xmlns:p14="http://schemas.microsoft.com/office/powerpoint/2010/main" val="1554620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0" dirty="0">
                <a:effectLst/>
              </a:rPr>
              <a:t>We will be going over each of these in detail, but at a glance...</a:t>
            </a:r>
          </a:p>
          <a:p>
            <a:pPr marL="0" marR="0">
              <a:spcBef>
                <a:spcPts val="0"/>
              </a:spcBef>
              <a:spcAft>
                <a:spcPts val="0"/>
              </a:spcAft>
            </a:pPr>
            <a:endParaRPr lang="en-US" sz="1100" b="0" dirty="0">
              <a:effectLst/>
            </a:endParaRPr>
          </a:p>
          <a:p>
            <a:pPr marL="0" marR="0">
              <a:spcBef>
                <a:spcPts val="0"/>
              </a:spcBef>
              <a:spcAft>
                <a:spcPts val="0"/>
              </a:spcAft>
            </a:pPr>
            <a:r>
              <a:rPr lang="en-US" sz="1100" b="0" dirty="0">
                <a:effectLst/>
              </a:rPr>
              <a:t>Maximizing the value of your data starts with a </a:t>
            </a:r>
            <a:r>
              <a:rPr lang="en-US" sz="1100" b="1" dirty="0">
                <a:effectLst/>
              </a:rPr>
              <a:t>unified customer profile </a:t>
            </a:r>
            <a:r>
              <a:rPr lang="en-US" sz="1100" b="0" dirty="0">
                <a:effectLst/>
              </a:rPr>
              <a:t>that creates a holistic view of shoppers by integrating a variety of data points across omnichannel behaviors. It is further supported by </a:t>
            </a:r>
            <a:r>
              <a:rPr lang="en-US" sz="1100" b="1" dirty="0">
                <a:effectLst/>
              </a:rPr>
              <a:t>AI-driven analytics </a:t>
            </a:r>
            <a:r>
              <a:rPr lang="en-US" sz="1100" b="0" dirty="0">
                <a:effectLst/>
              </a:rPr>
              <a:t>that help you make better operational decisions, </a:t>
            </a:r>
            <a:r>
              <a:rPr lang="en-US" sz="1100" b="1" dirty="0">
                <a:effectLst/>
              </a:rPr>
              <a:t>fraud prevention </a:t>
            </a:r>
            <a:r>
              <a:rPr lang="en-US" sz="1100" b="0" dirty="0">
                <a:effectLst/>
              </a:rPr>
              <a:t>that recognizes and flags known suspicious patterns, and </a:t>
            </a:r>
            <a:r>
              <a:rPr lang="en-US" sz="1100" b="1" dirty="0">
                <a:effectLst/>
              </a:rPr>
              <a:t>retail media </a:t>
            </a:r>
            <a:r>
              <a:rPr lang="en-US" sz="1100" b="0" dirty="0">
                <a:effectLst/>
              </a:rPr>
              <a:t>that turns your web experience into an additional revenue driver using the products and partners you already stock.</a:t>
            </a:r>
          </a:p>
          <a:p>
            <a:pPr marL="0" marR="0">
              <a:spcBef>
                <a:spcPts val="0"/>
              </a:spcBef>
              <a:spcAft>
                <a:spcPts val="0"/>
              </a:spcAft>
            </a:pPr>
            <a:endParaRPr lang="en-US" sz="1100" b="0" dirty="0">
              <a:effectLst/>
            </a:endParaRPr>
          </a:p>
          <a:p>
            <a:pPr marL="0" marR="0">
              <a:spcBef>
                <a:spcPts val="0"/>
              </a:spcBef>
              <a:spcAft>
                <a:spcPts val="0"/>
              </a:spcAft>
            </a:pPr>
            <a:r>
              <a:rPr lang="en-US" sz="1100" b="0" dirty="0">
                <a:effectLst/>
              </a:rPr>
              <a:t>Elevating the shopping experience uses </a:t>
            </a:r>
            <a:r>
              <a:rPr lang="en-US" sz="1100" b="1" dirty="0">
                <a:effectLst/>
              </a:rPr>
              <a:t>real-time personalization </a:t>
            </a:r>
            <a:r>
              <a:rPr lang="en-US" sz="1100" b="0" dirty="0">
                <a:effectLst/>
              </a:rPr>
              <a:t>to elevate recommendations right down to the individual shopper level, when their shopping online or even coming in to a location to browse. </a:t>
            </a:r>
            <a:r>
              <a:rPr lang="en-US" sz="1100" b="1" dirty="0">
                <a:effectLst/>
              </a:rPr>
              <a:t>Intelligent stores </a:t>
            </a:r>
            <a:r>
              <a:rPr lang="en-US" sz="1100" b="0" dirty="0">
                <a:effectLst/>
              </a:rPr>
              <a:t>keep brick-and-mortar operations optimized, </a:t>
            </a:r>
            <a:r>
              <a:rPr lang="en-US" sz="1100" b="1" dirty="0">
                <a:effectLst/>
              </a:rPr>
              <a:t>unified commerce </a:t>
            </a:r>
            <a:r>
              <a:rPr lang="en-US" sz="1100" b="0" dirty="0">
                <a:effectLst/>
              </a:rPr>
              <a:t>connects digital and physical storefronts into one holistic, consolidated view,</a:t>
            </a:r>
            <a:r>
              <a:rPr lang="en-US" sz="1100" b="1" dirty="0">
                <a:effectLst/>
              </a:rPr>
              <a:t> digital advertising </a:t>
            </a:r>
            <a:r>
              <a:rPr lang="en-US" sz="1100" b="0" dirty="0">
                <a:effectLst/>
              </a:rPr>
              <a:t>maximizes your return on ad spend, and </a:t>
            </a:r>
            <a:r>
              <a:rPr lang="en-US" sz="1100" b="1" dirty="0">
                <a:effectLst/>
              </a:rPr>
              <a:t>seamless customer service </a:t>
            </a:r>
            <a:r>
              <a:rPr lang="en-US" sz="1100" b="0" dirty="0">
                <a:effectLst/>
              </a:rPr>
              <a:t>connects in-store and call-center employees to the same customer intelligence so shoppers have a consistent experience with your brand.</a:t>
            </a:r>
          </a:p>
          <a:p>
            <a:pPr marL="0" marR="0">
              <a:spcBef>
                <a:spcPts val="0"/>
              </a:spcBef>
              <a:spcAft>
                <a:spcPts val="0"/>
              </a:spcAft>
            </a:pPr>
            <a:endParaRPr lang="en-US" sz="1100" b="0" dirty="0">
              <a:effectLst/>
            </a:endParaRPr>
          </a:p>
          <a:p>
            <a:pPr marL="0" marR="0">
              <a:spcBef>
                <a:spcPts val="0"/>
              </a:spcBef>
              <a:spcAft>
                <a:spcPts val="0"/>
              </a:spcAft>
            </a:pPr>
            <a:r>
              <a:rPr lang="en-US" sz="1100" b="0" dirty="0">
                <a:effectLst/>
              </a:rPr>
              <a:t>A real-time, sustainable supply chain is supported by </a:t>
            </a:r>
            <a:r>
              <a:rPr lang="en-US" sz="1100" b="1" dirty="0">
                <a:effectLst/>
              </a:rPr>
              <a:t>supply chain visibility </a:t>
            </a:r>
            <a:r>
              <a:rPr lang="en-US" sz="1100" b="0" dirty="0">
                <a:effectLst/>
              </a:rPr>
              <a:t>that leverages real-time inventory management to give a complete view of stock and orders from the warehouse through to a customer’s front door. </a:t>
            </a:r>
            <a:r>
              <a:rPr lang="en-US" sz="1100" b="1" dirty="0">
                <a:effectLst/>
              </a:rPr>
              <a:t>Demand and planning optimization </a:t>
            </a:r>
            <a:r>
              <a:rPr lang="en-US" sz="1100" b="0" dirty="0">
                <a:effectLst/>
              </a:rPr>
              <a:t>helps with forecasting and anticipating inventory issues, and </a:t>
            </a:r>
            <a:r>
              <a:rPr lang="en-US" sz="1100" b="1" dirty="0">
                <a:effectLst/>
              </a:rPr>
              <a:t>flexible fulfillment </a:t>
            </a:r>
            <a:r>
              <a:rPr lang="en-US" sz="1100" b="0" dirty="0">
                <a:effectLst/>
              </a:rPr>
              <a:t>supports omnichannel buying behaviors allowing customers to shop how they like.</a:t>
            </a:r>
          </a:p>
          <a:p>
            <a:pPr marL="0" marR="0">
              <a:spcBef>
                <a:spcPts val="0"/>
              </a:spcBef>
              <a:spcAft>
                <a:spcPts val="0"/>
              </a:spcAft>
            </a:pPr>
            <a:endParaRPr lang="en-US" sz="1100" b="0" dirty="0">
              <a:effectLst/>
            </a:endParaRPr>
          </a:p>
          <a:p>
            <a:pPr marL="0" marR="0">
              <a:spcBef>
                <a:spcPts val="0"/>
              </a:spcBef>
              <a:spcAft>
                <a:spcPts val="0"/>
              </a:spcAft>
            </a:pPr>
            <a:r>
              <a:rPr lang="en-US" sz="1100" b="0" dirty="0">
                <a:effectLst/>
              </a:rPr>
              <a:t>And finally, and empowered store associate is supercharged with </a:t>
            </a:r>
            <a:r>
              <a:rPr lang="en-US" sz="1100" b="1" dirty="0">
                <a:effectLst/>
              </a:rPr>
              <a:t>modern communication tools </a:t>
            </a:r>
            <a:r>
              <a:rPr lang="en-US" sz="1100" b="0" dirty="0">
                <a:effectLst/>
              </a:rPr>
              <a:t>that allow them to reach other store associates quickly and communicate the right information to the right people right away. Store managers are better able to </a:t>
            </a:r>
            <a:r>
              <a:rPr lang="en-US" sz="1100" b="1" dirty="0">
                <a:effectLst/>
              </a:rPr>
              <a:t>manage their workforce </a:t>
            </a:r>
            <a:r>
              <a:rPr lang="en-US" sz="1100" b="0" dirty="0">
                <a:effectLst/>
              </a:rPr>
              <a:t>through tools like task and shift management that giver associates better visibility into their scheduling, and resources that drive </a:t>
            </a:r>
            <a:r>
              <a:rPr lang="en-US" sz="1100" b="1" dirty="0">
                <a:effectLst/>
              </a:rPr>
              <a:t>process automation and career development </a:t>
            </a:r>
            <a:r>
              <a:rPr lang="en-US" sz="1100" b="0" dirty="0">
                <a:effectLst/>
              </a:rPr>
              <a:t>help associates better manage their time and upskill their abilities.</a:t>
            </a:r>
          </a:p>
          <a:p>
            <a:pPr marL="0" marR="0">
              <a:spcBef>
                <a:spcPts val="0"/>
              </a:spcBef>
              <a:spcAft>
                <a:spcPts val="0"/>
              </a:spcAft>
            </a:pPr>
            <a:endParaRPr lang="en-US" sz="1100" b="0" dirty="0">
              <a:effectLst/>
            </a:endParaRPr>
          </a:p>
          <a:p>
            <a:pPr marL="0" marR="0">
              <a:spcBef>
                <a:spcPts val="0"/>
              </a:spcBef>
              <a:spcAft>
                <a:spcPts val="0"/>
              </a:spcAft>
            </a:pPr>
            <a:r>
              <a:rPr lang="en-US" sz="1100" b="0" dirty="0">
                <a:effectLst/>
              </a:rPr>
              <a:t>The Microsoft Cloud for Retail is supported with retail industry-specific data models, APIs and an ecosystem of partners that are purpose built for retail-specific scenarios. And of course, it is all built on a foundation of trust. Our approach to security, compliance and privacy includes, protecting identities and endpoints, defending against threats, securing cloud infrastructure, protecting and governing sensitive data, and leveraging integrated regulatory compliance tools.</a:t>
            </a:r>
          </a:p>
          <a:p>
            <a:pPr marL="0" marR="0">
              <a:spcBef>
                <a:spcPts val="0"/>
              </a:spcBef>
              <a:spcAft>
                <a:spcPts val="0"/>
              </a:spcAft>
            </a:pPr>
            <a:endParaRPr lang="en-US" sz="1100" b="0" dirty="0">
              <a:effectLst/>
            </a:endParaRPr>
          </a:p>
          <a:p>
            <a:pPr marL="0" marR="0">
              <a:spcBef>
                <a:spcPts val="0"/>
              </a:spcBef>
              <a:spcAft>
                <a:spcPts val="0"/>
              </a:spcAft>
            </a:pPr>
            <a:r>
              <a:rPr lang="en-US" sz="1100" b="1" dirty="0">
                <a:effectLst/>
              </a:rPr>
              <a:t>Transition: </a:t>
            </a:r>
            <a:r>
              <a:rPr lang="en-US" sz="1100" b="0" dirty="0">
                <a:effectLst/>
              </a:rPr>
              <a:t>Next, let’s look at partners and how our cloud works with many of the solutions you already use and love.</a:t>
            </a:r>
            <a:endParaRPr lang="en-US" sz="1100" b="1" dirty="0">
              <a:effectLst/>
            </a:endParaRPr>
          </a:p>
          <a:p>
            <a:endParaRPr lang="en-US" sz="1100" dirty="0"/>
          </a:p>
        </p:txBody>
      </p:sp>
      <p:sp>
        <p:nvSpPr>
          <p:cNvPr id="4" name="Slide Number Placeholder 3"/>
          <p:cNvSpPr>
            <a:spLocks noGrp="1"/>
          </p:cNvSpPr>
          <p:nvPr>
            <p:ph type="sldNum" sz="quarter" idx="5"/>
          </p:nvPr>
        </p:nvSpPr>
        <p:spPr/>
        <p:txBody>
          <a:bodyPr/>
          <a:lstStyle/>
          <a:p>
            <a:fld id="{FA6CC9AB-C7F4-4106-BD7F-6816938D190E}" type="slidenum">
              <a:rPr lang="en-US" smtClean="0"/>
              <a:t>36</a:t>
            </a:fld>
            <a:endParaRPr lang="en-US"/>
          </a:p>
        </p:txBody>
      </p:sp>
    </p:spTree>
    <p:extLst>
      <p:ext uri="{BB962C8B-B14F-4D97-AF65-F5344CB8AC3E}">
        <p14:creationId xmlns:p14="http://schemas.microsoft.com/office/powerpoint/2010/main" val="3891318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effectLst/>
                <a:latin typeface="+mn-lt"/>
              </a:rPr>
              <a:t>We recently announced Microsoft’s </a:t>
            </a:r>
            <a:r>
              <a:rPr lang="en-US" sz="1100" b="1" dirty="0">
                <a:effectLst/>
                <a:latin typeface="+mn-lt"/>
              </a:rPr>
              <a:t>Copilot Copyright Commitment, </a:t>
            </a:r>
            <a:r>
              <a:rPr lang="en-US" sz="1100" b="0" dirty="0">
                <a:effectLst/>
                <a:latin typeface="+mn-lt"/>
              </a:rPr>
              <a:t>helping customers use Microsoft Copilot </a:t>
            </a:r>
            <a:r>
              <a:rPr lang="en-US" sz="1100" dirty="0">
                <a:effectLst/>
                <a:latin typeface="+mn-lt"/>
              </a:rPr>
              <a:t>with trust and confidence – knowing that if they are challenged on copyright grounds, we will assume responsibility for the potential legal risks involved.</a:t>
            </a:r>
          </a:p>
          <a:p>
            <a:pPr rtl="0">
              <a:buFont typeface="Arial" panose="020B0604020202020204" pitchFamily="34" charset="0"/>
              <a:buNone/>
            </a:pPr>
            <a:endParaRPr lang="en-US" sz="11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effectLst/>
                <a:latin typeface="+mn-lt"/>
                <a:ea typeface="Aptos" panose="020B0004020202020204" pitchFamily="34" charset="0"/>
                <a:cs typeface="Calibri" panose="020F0502020204030204" pitchFamily="34" charset="0"/>
              </a:rPr>
              <a:t>This new Commitment extends Microsoft’s existing intellectual property indemnity support to Microsoft Copilot – and now we’re taking that even further. </a:t>
            </a:r>
          </a:p>
        </p:txBody>
      </p:sp>
      <p:sp>
        <p:nvSpPr>
          <p:cNvPr id="4" name="Slide Number Placeholder 3"/>
          <p:cNvSpPr>
            <a:spLocks noGrp="1"/>
          </p:cNvSpPr>
          <p:nvPr>
            <p:ph type="sldNum" sz="quarter" idx="5"/>
          </p:nvPr>
        </p:nvSpPr>
        <p:spPr/>
        <p:txBody>
          <a:bodyPr/>
          <a:lstStyle/>
          <a:p>
            <a:fld id="{FA6CC9AB-C7F4-4106-BD7F-6816938D190E}" type="slidenum">
              <a:rPr lang="en-US" smtClean="0"/>
              <a:t>37</a:t>
            </a:fld>
            <a:endParaRPr lang="en-US"/>
          </a:p>
        </p:txBody>
      </p:sp>
    </p:spTree>
    <p:extLst>
      <p:ext uri="{BB962C8B-B14F-4D97-AF65-F5344CB8AC3E}">
        <p14:creationId xmlns:p14="http://schemas.microsoft.com/office/powerpoint/2010/main" val="303702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ea typeface="Calibri" panose="020F0502020204030204" pitchFamily="34" charset="0"/>
                <a:cs typeface="Arial" panose="020B0604020202020204" pitchFamily="34" charset="0"/>
              </a:rPr>
              <a:t>There’s so much more to discover about the Microsoft Cloud for Retail, which you can find by visiting this link.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rgbClr val="FF0000"/>
                </a:solidFill>
              </a:rPr>
              <a:t>PARTNER ACTION REQUIRED: Draft notes for your social media and URLs</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2023F-667A-4F71-8A04-D58A6E9A6D8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94167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C9AB-C7F4-4106-BD7F-6816938D190E}" type="slidenum">
              <a:rPr lang="en-US" smtClean="0"/>
              <a:t>39</a:t>
            </a:fld>
            <a:endParaRPr lang="en-US"/>
          </a:p>
        </p:txBody>
      </p:sp>
    </p:spTree>
    <p:extLst>
      <p:ext uri="{BB962C8B-B14F-4D97-AF65-F5344CB8AC3E}">
        <p14:creationId xmlns:p14="http://schemas.microsoft.com/office/powerpoint/2010/main" val="83442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marR="0">
              <a:lnSpc>
                <a:spcPct val="107000"/>
              </a:lnSpc>
              <a:spcBef>
                <a:spcPts val="0"/>
              </a:spcBef>
              <a:spcAft>
                <a:spcPts val="0"/>
              </a:spcAft>
            </a:pPr>
            <a:r>
              <a:rPr lang="en-US" sz="1100" dirty="0"/>
              <a:t>Here is our Discussion Roadmap, [please complete based on how you arrange the deck] </a:t>
            </a:r>
          </a:p>
          <a:p>
            <a:endParaRPr lang="en-US" dirty="0"/>
          </a:p>
        </p:txBody>
      </p:sp>
    </p:spTree>
    <p:extLst>
      <p:ext uri="{BB962C8B-B14F-4D97-AF65-F5344CB8AC3E}">
        <p14:creationId xmlns:p14="http://schemas.microsoft.com/office/powerpoint/2010/main" val="3209956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C9AB-C7F4-4106-BD7F-6816938D190E}" type="slidenum">
              <a:rPr lang="en-US" smtClean="0"/>
              <a:t>40</a:t>
            </a:fld>
            <a:endParaRPr lang="en-US"/>
          </a:p>
        </p:txBody>
      </p:sp>
    </p:spTree>
    <p:extLst>
      <p:ext uri="{BB962C8B-B14F-4D97-AF65-F5344CB8AC3E}">
        <p14:creationId xmlns:p14="http://schemas.microsoft.com/office/powerpoint/2010/main" val="1713519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In the appendix you will find in-depth BDM and TDM content on each </a:t>
            </a:r>
            <a:r>
              <a:rPr lang="en-US" sz="1100" dirty="0">
                <a:solidFill>
                  <a:srgbClr val="000000"/>
                </a:solidFill>
              </a:rPr>
              <a:t>customer scenario</a:t>
            </a:r>
            <a:r>
              <a:rPr kumimoji="0" lang="en-US" sz="1100" b="0" i="0" u="none" strike="noStrike" kern="1200" cap="none" spc="0" normalizeH="0" baseline="0" noProof="0" dirty="0">
                <a:ln>
                  <a:noFill/>
                </a:ln>
                <a:solidFill>
                  <a:srgbClr val="000000"/>
                </a:solidFill>
                <a:effectLst/>
                <a:uLnTx/>
                <a:uFillTx/>
                <a:ea typeface="+mn-ea"/>
                <a:cs typeface="+mn-cs"/>
              </a:rPr>
              <a:t>, as well as a library of associated customer stories.</a:t>
            </a:r>
            <a:endParaRPr lang="en-US" sz="1100" dirty="0"/>
          </a:p>
          <a:p>
            <a:endParaRPr lang="en-US" sz="1100" dirty="0"/>
          </a:p>
        </p:txBody>
      </p:sp>
      <p:sp>
        <p:nvSpPr>
          <p:cNvPr id="4" name="Slide Number Placeholder 3"/>
          <p:cNvSpPr>
            <a:spLocks noGrp="1"/>
          </p:cNvSpPr>
          <p:nvPr>
            <p:ph type="sldNum" sz="quarter" idx="5"/>
          </p:nvPr>
        </p:nvSpPr>
        <p:spPr/>
        <p:txBody>
          <a:bodyPr/>
          <a:lstStyle/>
          <a:p>
            <a:fld id="{FA6CC9AB-C7F4-4106-BD7F-6816938D190E}" type="slidenum">
              <a:rPr lang="en-US" smtClean="0"/>
              <a:t>41</a:t>
            </a:fld>
            <a:endParaRPr lang="en-US"/>
          </a:p>
        </p:txBody>
      </p:sp>
    </p:spTree>
    <p:extLst>
      <p:ext uri="{BB962C8B-B14F-4D97-AF65-F5344CB8AC3E}">
        <p14:creationId xmlns:p14="http://schemas.microsoft.com/office/powerpoint/2010/main" val="2134800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indent="0" fontAlgn="auto">
              <a:buClrTx/>
              <a:buSzTx/>
              <a:buFontTx/>
              <a:buNone/>
              <a:tabLst/>
              <a:defRPr/>
            </a:pPr>
            <a:r>
              <a:rPr lang="en-US" sz="1100" dirty="0">
                <a:solidFill>
                  <a:srgbClr val="000000"/>
                </a:solidFill>
              </a:rPr>
              <a:t>View a 360-degree perspective of the customer in a clear and intuitive way so you can provide personalized experiences, reveal important opportunities, prevent potential churn, and improve customer satisfaction.</a:t>
            </a:r>
          </a:p>
          <a:p>
            <a:pPr marL="0" lvl="1" indent="0">
              <a:buNone/>
              <a:defRPr/>
            </a:pPr>
            <a:endParaRPr lang="en-US" sz="1100" dirty="0">
              <a:solidFill>
                <a:srgbClr val="000000"/>
              </a:solidFill>
            </a:endParaRPr>
          </a:p>
          <a:p>
            <a:pPr marL="0" lvl="1" indent="0">
              <a:buNone/>
              <a:defRPr/>
            </a:pPr>
            <a:r>
              <a:rPr lang="en-US" sz="1100" dirty="0">
                <a:solidFill>
                  <a:srgbClr val="000000"/>
                </a:solidFill>
              </a:rPr>
              <a:t>By unifying customer data, this capability offers powerful customer insights. These include:</a:t>
            </a:r>
          </a:p>
          <a:p>
            <a:pPr marR="0" lvl="0" indent="-171450" fontAlgn="auto">
              <a:buClrTx/>
              <a:buSzTx/>
              <a:buFont typeface="Arial" panose="020B0604020202020204" pitchFamily="34" charset="0"/>
              <a:buChar char="•"/>
              <a:tabLst/>
              <a:defRPr sz="1800" b="0" i="0" u="none" strike="noStrike" kern="0" cap="none" spc="0" baseline="0">
                <a:solidFill>
                  <a:srgbClr val="000000"/>
                </a:solidFill>
                <a:uFillTx/>
              </a:defRPr>
            </a:pPr>
            <a:r>
              <a:rPr lang="en-US" sz="1100" dirty="0">
                <a:solidFill>
                  <a:srgbClr val="000000"/>
                </a:solidFill>
              </a:rPr>
              <a:t>Gain a 360-degree view: Create complete customer profiles by unifying data across all customer touchpoints and systems</a:t>
            </a:r>
          </a:p>
          <a:p>
            <a:pPr marR="0" lvl="0" indent="-171450" fontAlgn="auto">
              <a:buClrTx/>
              <a:buSzTx/>
              <a:buFont typeface="Arial" panose="020B0604020202020204" pitchFamily="34" charset="0"/>
              <a:buChar char="•"/>
              <a:tabLst/>
              <a:defRPr sz="1800" b="0" i="0" u="none" strike="noStrike" kern="0" cap="none" spc="0" baseline="0">
                <a:solidFill>
                  <a:srgbClr val="000000"/>
                </a:solidFill>
                <a:uFillTx/>
              </a:defRPr>
            </a:pPr>
            <a:r>
              <a:rPr lang="en-US" sz="1100" dirty="0">
                <a:solidFill>
                  <a:srgbClr val="000000"/>
                </a:solidFill>
              </a:rPr>
              <a:t>Unlock rich insights: Leverage powerful analytics across customers and segments, including predictive churn risk, for more nuanced decision making </a:t>
            </a:r>
          </a:p>
          <a:p>
            <a:pPr marR="0" lvl="0" indent="-171450" fontAlgn="auto">
              <a:buClrTx/>
              <a:buSzTx/>
              <a:buFont typeface="Arial" panose="020B0604020202020204" pitchFamily="34" charset="0"/>
              <a:buChar char="•"/>
              <a:tabLst/>
              <a:defRPr sz="1800" b="0" i="0" u="none" strike="noStrike" kern="0" cap="none" spc="0" baseline="0">
                <a:solidFill>
                  <a:srgbClr val="000000"/>
                </a:solidFill>
                <a:uFillTx/>
              </a:defRPr>
            </a:pPr>
            <a:r>
              <a:rPr lang="en-US" sz="1100" dirty="0">
                <a:solidFill>
                  <a:srgbClr val="000000"/>
                </a:solidFill>
              </a:rPr>
              <a:t>Drive meaningful actions: Power more effective email marketing, advertising, web personalization, and in-store interactions</a:t>
            </a:r>
          </a:p>
          <a:p>
            <a:pPr marR="0" lvl="0" indent="0" fontAlgn="auto">
              <a:buClrTx/>
              <a:buSzTx/>
              <a:buFontTx/>
              <a:buNone/>
              <a:tabLst/>
              <a:defRPr/>
            </a:pPr>
            <a:endParaRPr lang="en-US" sz="1100" dirty="0">
              <a:solidFill>
                <a:srgbClr val="000000"/>
              </a:solidFill>
            </a:endParaRPr>
          </a:p>
          <a:p>
            <a:pPr marR="0" lvl="0" indent="0" fontAlgn="auto">
              <a:buClrTx/>
              <a:buSzTx/>
              <a:buFontTx/>
              <a:buNone/>
              <a:tabLst/>
              <a:defRPr/>
            </a:pPr>
            <a:r>
              <a:rPr lang="en-US" sz="1100" dirty="0">
                <a:solidFill>
                  <a:srgbClr val="000000"/>
                </a:solidFill>
              </a:rPr>
              <a:t>Beyond developing a unified customer profile, retailers are prioritizing advanced shopper and operational analytics, intelligent fraud protection, and retail media. </a:t>
            </a:r>
          </a:p>
          <a:p>
            <a:pPr marR="0" lvl="0" indent="0" fontAlgn="auto">
              <a:buClrTx/>
              <a:buSzTx/>
              <a:buFontTx/>
              <a:buNone/>
              <a:tabLst/>
              <a:defRPr/>
            </a:pPr>
            <a:endParaRPr lang="en-US" sz="1100" dirty="0">
              <a:solidFill>
                <a:srgbClr val="000000"/>
              </a:solidFill>
            </a:endParaRPr>
          </a:p>
          <a:p>
            <a:pPr marR="0" lvl="0" indent="0" fontAlgn="auto">
              <a:buClrTx/>
              <a:buSzTx/>
              <a:buFontTx/>
              <a:buNone/>
              <a:tabLst/>
              <a:defRPr/>
            </a:pPr>
            <a:r>
              <a:rPr lang="en-US" sz="1100" dirty="0">
                <a:solidFill>
                  <a:srgbClr val="000000"/>
                </a:solidFill>
              </a:rPr>
              <a:t>Shopper and operational analytics</a:t>
            </a:r>
          </a:p>
          <a:p>
            <a:pPr marR="0" lvl="0" indent="0" fontAlgn="auto">
              <a:buClrTx/>
              <a:buSzTx/>
              <a:buFontTx/>
              <a:buNone/>
              <a:tabLst/>
              <a:defRPr/>
            </a:pPr>
            <a:r>
              <a:rPr lang="en-US" sz="1100" dirty="0">
                <a:solidFill>
                  <a:srgbClr val="000000"/>
                </a:solidFill>
              </a:rPr>
              <a:t>Using advance analytics, retailers can unlock omnichannel insights. </a:t>
            </a:r>
          </a:p>
          <a:p>
            <a:pPr marR="0" lvl="0" indent="-171450" fontAlgn="auto">
              <a:buClrTx/>
              <a:buSzTx/>
              <a:buFont typeface="Arial" panose="020B0604020202020204" pitchFamily="34" charset="0"/>
              <a:buChar char="•"/>
              <a:tabLst/>
              <a:defRPr/>
            </a:pPr>
            <a:r>
              <a:rPr lang="en-US" sz="1100" dirty="0">
                <a:solidFill>
                  <a:srgbClr val="000000"/>
                </a:solidFill>
              </a:rPr>
              <a:t>Built-in AI and analytics easily predict customer needs and deploy AI-driven recommendations in real time. </a:t>
            </a:r>
          </a:p>
          <a:p>
            <a:pPr marR="0" lvl="0" indent="-171450" fontAlgn="auto">
              <a:buClrTx/>
              <a:buSzTx/>
              <a:buFont typeface="Arial" panose="020B0604020202020204" pitchFamily="34" charset="0"/>
              <a:buChar char="•"/>
              <a:tabLst/>
              <a:defRPr/>
            </a:pPr>
            <a:r>
              <a:rPr lang="en-US" sz="1100" dirty="0">
                <a:solidFill>
                  <a:srgbClr val="000000"/>
                </a:solidFill>
              </a:rPr>
              <a:t>Heatmaps and high-definition anonymized recordings enable retailers to monitor and understand how customers are engaging with their online experiences.</a:t>
            </a:r>
          </a:p>
          <a:p>
            <a:pPr marR="0" lvl="0" indent="-171450" fontAlgn="auto">
              <a:buClrTx/>
              <a:buSzTx/>
              <a:buFont typeface="Arial" panose="020B0604020202020204" pitchFamily="34" charset="0"/>
              <a:buChar char="•"/>
              <a:tabLst/>
              <a:defRPr/>
            </a:pPr>
            <a:r>
              <a:rPr lang="en-US" sz="1100" dirty="0">
                <a:solidFill>
                  <a:srgbClr val="000000"/>
                </a:solidFill>
              </a:rPr>
              <a:t>Analytics solutions that unify disparate silos including shopper and operational data to fuel AI-backed insights leave no data point underutilized.</a:t>
            </a:r>
          </a:p>
          <a:p>
            <a:pPr marR="0" lvl="0" indent="0" fontAlgn="auto">
              <a:buClrTx/>
              <a:buSzTx/>
              <a:buFont typeface="Arial" panose="020B0604020202020204" pitchFamily="34" charset="0"/>
              <a:buNone/>
              <a:tabLst/>
              <a:defRPr/>
            </a:pPr>
            <a:endParaRPr lang="en-US" sz="1100" dirty="0">
              <a:solidFill>
                <a:srgbClr val="000000"/>
              </a:solidFill>
            </a:endParaRPr>
          </a:p>
          <a:p>
            <a:pPr marR="0" lvl="0" indent="0" fontAlgn="auto">
              <a:buClrTx/>
              <a:buSzTx/>
              <a:buFontTx/>
              <a:buNone/>
              <a:tabLst/>
              <a:defRPr/>
            </a:pPr>
            <a:r>
              <a:rPr lang="en-US" sz="1100" dirty="0">
                <a:solidFill>
                  <a:srgbClr val="000000"/>
                </a:solidFill>
              </a:rPr>
              <a:t>Intelligent fraud prevention</a:t>
            </a:r>
          </a:p>
          <a:p>
            <a:pPr marR="0" lvl="0" indent="0" fontAlgn="auto">
              <a:buClrTx/>
              <a:buSzTx/>
              <a:buFontTx/>
              <a:buNone/>
              <a:tabLst/>
              <a:defRPr/>
            </a:pPr>
            <a:r>
              <a:rPr lang="en-US" sz="1100" dirty="0">
                <a:solidFill>
                  <a:srgbClr val="000000"/>
                </a:solidFill>
              </a:rPr>
              <a:t>Intelligence identifies patterns to protect your revenue from fraud. </a:t>
            </a:r>
          </a:p>
          <a:p>
            <a:pPr marR="0" lvl="0" indent="-171450" fontAlgn="auto">
              <a:buClrTx/>
              <a:buSzTx/>
              <a:buFont typeface="Arial" panose="020B0604020202020204" pitchFamily="34" charset="0"/>
              <a:buChar char="•"/>
              <a:tabLst/>
              <a:defRPr/>
            </a:pPr>
            <a:r>
              <a:rPr lang="en-US" sz="1100" dirty="0">
                <a:solidFill>
                  <a:srgbClr val="000000"/>
                </a:solidFill>
              </a:rPr>
              <a:t>With AI, retailers can prevent payment and digital fraud by understanding and detecting patterns of fraudulent transactions across the shopper journey</a:t>
            </a:r>
          </a:p>
          <a:p>
            <a:pPr marR="0" lvl="0" indent="-171450" fontAlgn="auto">
              <a:buClrTx/>
              <a:buSzTx/>
              <a:buFont typeface="Arial" panose="020B0604020202020204" pitchFamily="34" charset="0"/>
              <a:buChar char="•"/>
              <a:tabLst/>
              <a:defRPr/>
            </a:pPr>
            <a:r>
              <a:rPr lang="en-US" sz="1100" dirty="0">
                <a:solidFill>
                  <a:srgbClr val="000000"/>
                </a:solidFill>
              </a:rPr>
              <a:t>Retailers can also empower employees with tools to help decrease fraud costs, improve customer experience, and streamline operational efficiency</a:t>
            </a:r>
          </a:p>
          <a:p>
            <a:pPr marR="0" lvl="0" indent="0" fontAlgn="auto">
              <a:buClrTx/>
              <a:buSzTx/>
              <a:buFontTx/>
              <a:buNone/>
              <a:tabLst/>
              <a:defRPr/>
            </a:pPr>
            <a:endParaRPr lang="en-US" sz="1100" dirty="0">
              <a:solidFill>
                <a:srgbClr val="000000"/>
              </a:solidFill>
            </a:endParaRPr>
          </a:p>
          <a:p>
            <a:pPr marR="0" lvl="0" indent="0" fontAlgn="auto">
              <a:buClrTx/>
              <a:buSzTx/>
              <a:buFontTx/>
              <a:buNone/>
              <a:tabLst/>
              <a:defRPr/>
            </a:pPr>
            <a:r>
              <a:rPr lang="en-US" sz="1100" dirty="0">
                <a:solidFill>
                  <a:srgbClr val="000000"/>
                </a:solidFill>
              </a:rPr>
              <a:t>Retail media</a:t>
            </a:r>
          </a:p>
          <a:p>
            <a:pPr marR="0" lvl="0" indent="0" fontAlgn="auto">
              <a:buClrTx/>
              <a:buSzTx/>
              <a:buFontTx/>
              <a:buNone/>
              <a:tabLst/>
              <a:defRPr/>
            </a:pPr>
            <a:r>
              <a:rPr lang="en-US" sz="1100" dirty="0">
                <a:solidFill>
                  <a:srgbClr val="000000"/>
                </a:solidFill>
              </a:rPr>
              <a:t>First-party shopper data allows retailers to unlock high-margin ad revenue.</a:t>
            </a:r>
          </a:p>
          <a:p>
            <a:pPr marR="0" lvl="0" indent="-171450" fontAlgn="auto">
              <a:buClrTx/>
              <a:buSzTx/>
              <a:buFont typeface="Arial" panose="020B0604020202020204" pitchFamily="34" charset="0"/>
              <a:buChar char="•"/>
              <a:tabLst/>
              <a:defRPr/>
            </a:pPr>
            <a:r>
              <a:rPr lang="en-US" sz="1100" dirty="0">
                <a:solidFill>
                  <a:srgbClr val="000000"/>
                </a:solidFill>
              </a:rPr>
              <a:t>Retailers can open new business and monetization models by creating a media marketplace on their ecommerce site to unlock high-margin revenue streams</a:t>
            </a:r>
          </a:p>
          <a:p>
            <a:pPr marR="0" lvl="0" indent="-171450" fontAlgn="auto">
              <a:buClrTx/>
              <a:buSzTx/>
              <a:buFont typeface="Arial" panose="020B0604020202020204" pitchFamily="34" charset="0"/>
              <a:buChar char="•"/>
              <a:tabLst/>
              <a:defRPr/>
            </a:pPr>
            <a:r>
              <a:rPr lang="en-US" sz="1100" dirty="0">
                <a:solidFill>
                  <a:srgbClr val="000000"/>
                </a:solidFill>
              </a:rPr>
              <a:t>Within a single dashboard, retailers can work directly with existing brands to run vendor-funded product ads under full enterprise control </a:t>
            </a:r>
          </a:p>
          <a:p>
            <a:pPr marR="0" lvl="0" indent="-171450" fontAlgn="auto">
              <a:buClrTx/>
              <a:buSzTx/>
              <a:buFont typeface="Arial" panose="020B0604020202020204" pitchFamily="34" charset="0"/>
              <a:buChar char="•"/>
              <a:tabLst/>
              <a:defRPr/>
            </a:pPr>
            <a:r>
              <a:rPr lang="en-US" sz="1100" dirty="0">
                <a:solidFill>
                  <a:srgbClr val="000000"/>
                </a:solidFill>
              </a:rPr>
              <a:t>Achieve 5x more revenue than through outsourced ad networks by running vendor-funded product ads on site1</a:t>
            </a:r>
          </a:p>
          <a:p>
            <a:pPr marR="0" lvl="0" indent="0" fontAlgn="auto">
              <a:buClrTx/>
              <a:buSzTx/>
              <a:buFontTx/>
              <a:buNone/>
              <a:tabLst/>
              <a:defRPr/>
            </a:pPr>
            <a:endParaRPr lang="en-US" sz="1100" dirty="0">
              <a:solidFill>
                <a:srgbClr val="000000"/>
              </a:solidFill>
            </a:endParaRPr>
          </a:p>
          <a:p>
            <a:pPr marR="0" lvl="0" indent="0" fontAlgn="auto">
              <a:buClrTx/>
              <a:buSzTx/>
              <a:buFontTx/>
              <a:buNone/>
              <a:tabLst/>
              <a:defRPr/>
            </a:pPr>
            <a:r>
              <a:rPr lang="en-US" sz="1100" dirty="0">
                <a:solidFill>
                  <a:srgbClr val="000000"/>
                </a:solidFill>
              </a:rPr>
              <a:t>Transition: Now, let’s look at how real retailers have maximized the value of their data.</a:t>
            </a:r>
          </a:p>
          <a:p>
            <a:pPr marR="0" lvl="0" indent="0" fontAlgn="auto">
              <a:buClrTx/>
              <a:buSzTx/>
              <a:buFontTx/>
              <a:buNone/>
              <a:tabLst/>
              <a:defRPr/>
            </a:pPr>
            <a:endParaRPr lang="en-US" sz="1100" dirty="0">
              <a:solidFill>
                <a:srgbClr val="000000"/>
              </a:solidFill>
            </a:endParaRPr>
          </a:p>
          <a:p>
            <a:pPr marR="0" lvl="0" indent="0" fontAlgn="auto">
              <a:buClrTx/>
              <a:buSzTx/>
              <a:buFontTx/>
              <a:buNone/>
              <a:tabLst/>
              <a:defRPr/>
            </a:pPr>
            <a:r>
              <a:rPr lang="en-US" sz="1100" dirty="0">
                <a:solidFill>
                  <a:srgbClr val="000000"/>
                </a:solidFill>
              </a:rPr>
              <a:t>&lt;click&gt;</a:t>
            </a:r>
          </a:p>
          <a:p>
            <a:pPr marR="0" lvl="0" indent="0" fontAlgn="auto">
              <a:buClrTx/>
              <a:buSzTx/>
              <a:buFontTx/>
              <a:buNone/>
              <a:tabLst/>
              <a:defRPr/>
            </a:pPr>
            <a:endParaRPr lang="en-US" sz="1100" dirty="0">
              <a:solidFill>
                <a:srgbClr val="000000"/>
              </a:solidFill>
            </a:endParaRPr>
          </a:p>
          <a:p>
            <a:pPr marR="0" lvl="0" indent="0" fontAlgn="auto">
              <a:buClrTx/>
              <a:buSzTx/>
              <a:buFontTx/>
              <a:buNone/>
              <a:tabLst/>
              <a:defRPr/>
            </a:pPr>
            <a:r>
              <a:rPr lang="en-US" sz="1100" dirty="0">
                <a:solidFill>
                  <a:srgbClr val="000000"/>
                </a:solidFill>
              </a:rPr>
              <a:t>1. Source: Promote IQ’s website: </a:t>
            </a: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solidFill>
                <a:srgbClr val="50E6FF"/>
              </a:solidFill>
              <a:effectLst/>
              <a:uLnTx/>
              <a:uFillTx/>
              <a:latin typeface="+mn-lt"/>
              <a:ea typeface="+mn-ea"/>
              <a:cs typeface="+mn-cs"/>
            </a:endParaRPr>
          </a:p>
          <a:p>
            <a:endParaRPr lang="en-US" sz="11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42</a:t>
            </a:fld>
            <a:endParaRPr lang="en-US"/>
          </a:p>
        </p:txBody>
      </p:sp>
    </p:spTree>
    <p:extLst>
      <p:ext uri="{BB962C8B-B14F-4D97-AF65-F5344CB8AC3E}">
        <p14:creationId xmlns:p14="http://schemas.microsoft.com/office/powerpoint/2010/main" val="2202553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buClrTx/>
              <a:buSzTx/>
              <a:buFontTx/>
              <a:buNone/>
              <a:tabLst/>
              <a:defRPr/>
            </a:pPr>
            <a:r>
              <a:rPr kumimoji="0" lang="en-US" sz="1100" b="1" i="0" u="none" strike="noStrike" kern="1200" cap="none" spc="0" normalizeH="0" baseline="0" noProof="0" dirty="0">
                <a:ln>
                  <a:noFill/>
                </a:ln>
                <a:effectLst/>
                <a:uLnTx/>
                <a:uFillTx/>
                <a:latin typeface="+mn-lt"/>
                <a:ea typeface="+mn-ea"/>
                <a:cs typeface="+mn-cs"/>
              </a:rPr>
              <a:t>Slide title: Unified customer profiles</a:t>
            </a:r>
          </a:p>
          <a:p>
            <a:pPr marL="0" marR="0" lvl="0" indent="0" algn="l" defTabSz="914367" rtl="0" eaLnBrk="1" fontAlgn="auto" latinLnBrk="0" hangingPunct="1">
              <a:buClrTx/>
              <a:buSzTx/>
              <a:buFontTx/>
              <a:buNone/>
              <a:tabLst/>
              <a:defRPr/>
            </a:pPr>
            <a:endParaRPr lang="en-US" sz="1100" dirty="0">
              <a:latin typeface="+mn-lt"/>
            </a:endParaRPr>
          </a:p>
          <a:p>
            <a:pPr marL="0" marR="0" lvl="0" indent="0" algn="l" defTabSz="914400" rtl="0" eaLnBrk="1" fontAlgn="auto" latinLnBrk="0" hangingPunct="1">
              <a:buClrTx/>
              <a:buSzTx/>
              <a:buFontTx/>
              <a:buNone/>
              <a:tabLst/>
              <a:defRPr/>
            </a:pPr>
            <a:r>
              <a:rPr lang="en-US" sz="1100" b="0" i="0" dirty="0">
                <a:effectLst/>
                <a:latin typeface="+mn-lt"/>
              </a:rPr>
              <a:t>View a 360-degree perspective of the customer in a clear and intuitive way so you can provide personalized experiences, reveal important opportunities, prevent potential churn, and improve customer satisfaction.</a:t>
            </a:r>
            <a:endParaRPr lang="en-US" sz="1100" dirty="0">
              <a:effectLst/>
              <a:latin typeface="+mn-lt"/>
              <a:ea typeface="Calibri" panose="020F0502020204030204" pitchFamily="34" charset="0"/>
              <a:cs typeface="Calibri" panose="020F0502020204030204" pitchFamily="34" charset="0"/>
            </a:endParaRPr>
          </a:p>
          <a:p>
            <a:pPr marL="0" lvl="1" indent="0" defTabSz="914049">
              <a:buNone/>
              <a:defRPr/>
            </a:pPr>
            <a:endParaRPr lang="en-US" sz="1100" b="0" i="0" dirty="0">
              <a:effectLst/>
              <a:latin typeface="+mn-lt"/>
            </a:endParaRPr>
          </a:p>
          <a:p>
            <a:pPr marL="0" lvl="1" indent="0" defTabSz="914049">
              <a:buNone/>
              <a:defRPr/>
            </a:pPr>
            <a:r>
              <a:rPr lang="en-US" sz="1100" b="0" i="0" dirty="0">
                <a:effectLst/>
                <a:latin typeface="+mn-lt"/>
              </a:rPr>
              <a:t>By unifying customer data, this capability offers powerful customer insights. These include:</a:t>
            </a:r>
          </a:p>
          <a:p>
            <a:pPr marL="171450" marR="0" lvl="0" indent="-171450" algn="l" defTabSz="932295" rtl="0" eaLnBrk="1" fontAlgn="auto" latinLnBrk="0" hangingPunct="1">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1" i="0" u="none" strike="noStrike" kern="0" cap="none" spc="0" normalizeH="0" baseline="0" noProof="0" dirty="0">
                <a:ln>
                  <a:noFill/>
                </a:ln>
                <a:effectLst/>
                <a:uLnTx/>
                <a:uFillTx/>
                <a:latin typeface="+mn-lt"/>
                <a:ea typeface="+mn-ea"/>
                <a:cs typeface="+mn-cs"/>
              </a:rPr>
              <a:t>Gain a 360-degree view: </a:t>
            </a:r>
            <a:r>
              <a:rPr kumimoji="0" lang="en-US" sz="1100" b="0" i="0" u="none" strike="noStrike" kern="0" cap="none" spc="0" normalizeH="0" baseline="0" noProof="0" dirty="0">
                <a:ln>
                  <a:noFill/>
                </a:ln>
                <a:effectLst/>
                <a:uLnTx/>
                <a:uFillTx/>
                <a:latin typeface="+mn-lt"/>
                <a:ea typeface="+mn-ea"/>
                <a:cs typeface="+mn-cs"/>
              </a:rPr>
              <a:t>Create complete customer profiles by unifying data across all customer touchpoints and systems</a:t>
            </a:r>
          </a:p>
          <a:p>
            <a:pPr marL="171450" marR="0" lvl="0" indent="-171450" algn="l" defTabSz="932295" rtl="0" eaLnBrk="1" fontAlgn="auto" latinLnBrk="0" hangingPunct="1">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1" i="0" u="none" strike="noStrike" kern="0" cap="none" spc="0" normalizeH="0" baseline="0" noProof="0" dirty="0">
                <a:ln>
                  <a:noFill/>
                </a:ln>
                <a:effectLst/>
                <a:uLnTx/>
                <a:uFillTx/>
                <a:latin typeface="+mn-lt"/>
                <a:ea typeface="+mn-ea"/>
                <a:cs typeface="+mn-cs"/>
              </a:rPr>
              <a:t>Unlock rich insights: </a:t>
            </a:r>
            <a:r>
              <a:rPr kumimoji="0" lang="en-US" sz="1100" b="0" i="0" u="none" strike="noStrike" kern="0" cap="none" spc="0" normalizeH="0" baseline="0" noProof="0" dirty="0">
                <a:ln>
                  <a:noFill/>
                </a:ln>
                <a:effectLst/>
                <a:uLnTx/>
                <a:uFillTx/>
                <a:latin typeface="+mn-lt"/>
                <a:ea typeface="+mn-ea"/>
                <a:cs typeface="+mn-cs"/>
              </a:rPr>
              <a:t>Leverage powerful analytics across customers and segments, including predictive churn risk, for more nuanced decision making </a:t>
            </a:r>
          </a:p>
          <a:p>
            <a:pPr marL="171450" marR="0" lvl="0" indent="-171450" algn="l" defTabSz="932295" rtl="0" eaLnBrk="1" fontAlgn="auto" latinLnBrk="0" hangingPunct="1">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1" i="0" u="none" strike="noStrike" kern="0" cap="none" spc="0" normalizeH="0" baseline="0" noProof="0" dirty="0">
                <a:ln>
                  <a:noFill/>
                </a:ln>
                <a:effectLst/>
                <a:uLnTx/>
                <a:uFillTx/>
                <a:latin typeface="+mn-lt"/>
                <a:ea typeface="+mn-ea"/>
                <a:cs typeface="+mn-cs"/>
              </a:rPr>
              <a:t>Drive meaningful actions: </a:t>
            </a:r>
            <a:r>
              <a:rPr kumimoji="0" lang="en-US" sz="1100" b="0" i="0" u="none" strike="noStrike" kern="0" cap="none" spc="0" normalizeH="0" baseline="0" noProof="0" dirty="0">
                <a:ln>
                  <a:noFill/>
                </a:ln>
                <a:effectLst/>
                <a:uLnTx/>
                <a:uFillTx/>
                <a:latin typeface="+mn-lt"/>
                <a:ea typeface="+mn-ea"/>
                <a:cs typeface="+mn-cs"/>
              </a:rPr>
              <a:t>Power more effective email marketing, advertising, web personalization, and in-store interactions</a:t>
            </a:r>
          </a:p>
          <a:p>
            <a:pPr marL="0" marR="0" lvl="0" indent="0" algn="l" defTabSz="914367" rtl="0" eaLnBrk="1" fontAlgn="auto" latinLnBrk="0" hangingPunct="1">
              <a:buClrTx/>
              <a:buSzTx/>
              <a:buFontTx/>
              <a:buNone/>
              <a:tabLst/>
              <a:defRPr/>
            </a:pPr>
            <a:endParaRPr lang="en-US" sz="1100" dirty="0">
              <a:effectLst/>
              <a:latin typeface="+mn-lt"/>
              <a:ea typeface="Calibri" panose="020F0502020204030204" pitchFamily="34" charset="0"/>
              <a:cs typeface="Calibri" panose="020F0502020204030204" pitchFamily="34" charset="0"/>
            </a:endParaRPr>
          </a:p>
          <a:p>
            <a:pPr marL="0" marR="0" lvl="0" indent="0" algn="l" defTabSz="914367" rtl="0" eaLnBrk="1" fontAlgn="auto" latinLnBrk="0" hangingPunct="1">
              <a:buClrTx/>
              <a:buSzTx/>
              <a:buFontTx/>
              <a:buNone/>
              <a:tabLst/>
              <a:defRPr/>
            </a:pPr>
            <a:r>
              <a:rPr lang="en-US" sz="1100" dirty="0">
                <a:effectLst/>
                <a:latin typeface="+mn-lt"/>
                <a:ea typeface="Calibri" panose="020F0502020204030204" pitchFamily="34" charset="0"/>
                <a:cs typeface="Calibri" panose="020F0502020204030204" pitchFamily="34" charset="0"/>
              </a:rPr>
              <a:t>Beyond developing a unified customer profile, retailers are prioritizing advanced shopper and operational analytics, intelligent fraud protection, and retail media. </a:t>
            </a:r>
            <a:endParaRPr lang="en-US" sz="1100" dirty="0">
              <a:latin typeface="+mn-lt"/>
            </a:endParaRP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kumimoji="0" lang="en-US" sz="1100" b="1" i="0" u="none" strike="noStrike" kern="1200" cap="none" spc="0" normalizeH="0" baseline="0" noProof="0" dirty="0">
                <a:ln>
                  <a:noFill/>
                </a:ln>
                <a:effectLst/>
                <a:uLnTx/>
                <a:uFillTx/>
                <a:latin typeface="+mn-lt"/>
                <a:ea typeface="+mn-ea"/>
                <a:cs typeface="+mn-cs"/>
              </a:rPr>
              <a:t>Shopper and operational analytics</a:t>
            </a:r>
          </a:p>
          <a:p>
            <a:pPr marL="0" marR="0" lvl="0" indent="0" algn="l" defTabSz="914367" rtl="0" eaLnBrk="1" fontAlgn="auto" latinLnBrk="0" hangingPunct="1">
              <a:buClrTx/>
              <a:buSzTx/>
              <a:buFontTx/>
              <a:buNone/>
              <a:tabLst/>
              <a:defRPr/>
            </a:pPr>
            <a:r>
              <a:rPr kumimoji="0" lang="en-US" sz="1100" b="0" i="0" u="none" strike="noStrike" kern="1200" cap="none" spc="0" normalizeH="0" baseline="0" noProof="0" dirty="0">
                <a:ln>
                  <a:noFill/>
                </a:ln>
                <a:effectLst/>
                <a:uLnTx/>
                <a:uFillTx/>
                <a:latin typeface="+mn-lt"/>
                <a:ea typeface="+mn-ea"/>
                <a:cs typeface="Segoe UI Semilight" panose="020B0402040204020203" pitchFamily="34" charset="0"/>
              </a:rPr>
              <a:t>Using advance analytics, retailers can unlock omnichannel insights.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dirty="0">
                <a:ln>
                  <a:noFill/>
                </a:ln>
                <a:effectLst/>
                <a:uLnTx/>
                <a:uFillTx/>
                <a:latin typeface="+mn-lt"/>
                <a:ea typeface="+mn-ea"/>
                <a:cs typeface="Segoe UI" panose="020B0502040204020203" pitchFamily="34" charset="0"/>
              </a:rPr>
              <a:t>Built-in AI and analytics easily predict customer needs and deploy AI-driven recommendations in real time.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Heatmaps and high-definition anonymized recordings </a:t>
            </a:r>
            <a:r>
              <a:rPr kumimoji="0" lang="en-US" sz="1100" b="0" i="0" u="none" strike="noStrike" kern="1200" cap="none" spc="0" normalizeH="0" baseline="0" dirty="0">
                <a:ln>
                  <a:noFill/>
                </a:ln>
                <a:effectLst/>
                <a:uLnTx/>
                <a:uFillTx/>
                <a:latin typeface="+mn-lt"/>
                <a:ea typeface="+mn-ea"/>
                <a:cs typeface="Segoe UI" panose="020B0502040204020203" pitchFamily="34" charset="0"/>
              </a:rPr>
              <a:t>enable retailers to monitor and understand how customers are engaging with their online experiences.</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Analytics solutions that unify disparate silos including shopper and operational data to fuel AI-backed insights leave no data point underutilized.</a:t>
            </a: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 typeface="Arial" panose="020B0604020202020204" pitchFamily="34" charset="0"/>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kumimoji="0" lang="en-US" sz="1100" b="1" i="0" u="none" strike="noStrike" kern="1200" cap="none" spc="0" normalizeH="0" baseline="0" noProof="0" dirty="0">
                <a:ln>
                  <a:noFill/>
                </a:ln>
                <a:effectLst/>
                <a:uLnTx/>
                <a:uFillTx/>
                <a:latin typeface="+mn-lt"/>
                <a:ea typeface="+mn-ea"/>
                <a:cs typeface="+mn-cs"/>
              </a:rPr>
              <a:t>Intelligent fraud prevention</a:t>
            </a:r>
          </a:p>
          <a:p>
            <a:pPr marL="0" marR="0" lvl="0" indent="0" algn="l" defTabSz="914367" rtl="0" eaLnBrk="1" fontAlgn="auto" latinLnBrk="0" hangingPunct="1">
              <a:buClrTx/>
              <a:buSzTx/>
              <a:buFontTx/>
              <a:buNone/>
              <a:tabLst/>
              <a:defRPr/>
            </a:pPr>
            <a:r>
              <a:rPr kumimoji="0" lang="en-US" sz="1100" b="0" i="0" u="none" strike="noStrike" kern="1200" cap="none" spc="0" normalizeH="0" baseline="0" noProof="0" dirty="0">
                <a:ln>
                  <a:noFill/>
                </a:ln>
                <a:effectLst/>
                <a:uLnTx/>
                <a:uFillTx/>
                <a:latin typeface="+mn-lt"/>
                <a:ea typeface="+mn-ea"/>
                <a:cs typeface="Segoe UI Semilight" panose="020B0402040204020203" pitchFamily="34" charset="0"/>
              </a:rPr>
              <a:t>Intelligence identifies patterns to protect your revenue from fraud.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With AI, retailers can prevent payment and digital fraud by understanding and detecting patterns of fraudulent transactions across the shopper journey</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Retailers can also empower employees with tools to help decrease fraud costs, improve customer experience, and streamline operational efficiency</a:t>
            </a: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kumimoji="0" lang="en-US" sz="1100" b="1" i="0" u="none" strike="noStrike" kern="1200" cap="none" spc="0" normalizeH="0" baseline="0" noProof="0" dirty="0">
                <a:ln>
                  <a:noFill/>
                </a:ln>
                <a:effectLst/>
                <a:uLnTx/>
                <a:uFillTx/>
                <a:latin typeface="+mn-lt"/>
                <a:ea typeface="+mn-ea"/>
                <a:cs typeface="+mn-cs"/>
              </a:rPr>
              <a:t>Retail media</a:t>
            </a:r>
          </a:p>
          <a:p>
            <a:pPr marL="0" marR="0" lvl="0" indent="0" algn="l" defTabSz="914367" rtl="0" eaLnBrk="1" fontAlgn="auto" latinLnBrk="0" hangingPunct="1">
              <a:buClrTx/>
              <a:buSzTx/>
              <a:buFontTx/>
              <a:buNone/>
              <a:tabLst/>
              <a:defRPr/>
            </a:pPr>
            <a:r>
              <a:rPr kumimoji="0" lang="en-US" sz="1100" b="0" i="0" u="none" strike="noStrike" kern="1200" cap="none" spc="0" normalizeH="0" baseline="0" noProof="0" dirty="0">
                <a:ln>
                  <a:noFill/>
                </a:ln>
                <a:effectLst/>
                <a:uLnTx/>
                <a:uFillTx/>
                <a:latin typeface="+mn-lt"/>
                <a:ea typeface="+mn-ea"/>
                <a:cs typeface="Segoe UI Semilight" panose="020B0402040204020203" pitchFamily="34" charset="0"/>
              </a:rPr>
              <a:t>First-party shopper data allows retailers to unlock high-margin ad revenue.</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Retailers can </a:t>
            </a:r>
            <a:r>
              <a:rPr kumimoji="0" lang="en-US" sz="1100" b="0" i="0" u="none" strike="noStrike" kern="1200" cap="none" spc="0" normalizeH="0" baseline="0" dirty="0">
                <a:ln>
                  <a:noFill/>
                </a:ln>
                <a:effectLst/>
                <a:uLnTx/>
                <a:uFillTx/>
                <a:latin typeface="+mn-lt"/>
                <a:ea typeface="+mn-ea"/>
                <a:cs typeface="Segoe UI" panose="020B0502040204020203" pitchFamily="34" charset="0"/>
              </a:rPr>
              <a:t>open new business and monetization models</a:t>
            </a: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 by creating a media marketplace on their ecommerce site to unlock high-margin revenue streams</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Within a single dashboard, retailers can work directly with existing brands to run vendor-funded product ads under full enterprise control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Achieve 5x more revenue than through outsourced ad networks by running vendor-funded product ads on site</a:t>
            </a:r>
            <a:r>
              <a:rPr kumimoji="0" lang="en-US" sz="1100" b="0" i="0" u="none" strike="noStrike" kern="1200" cap="none" spc="0" normalizeH="0" baseline="30000" noProof="0" dirty="0">
                <a:ln>
                  <a:noFill/>
                </a:ln>
                <a:effectLst/>
                <a:uLnTx/>
                <a:uFillTx/>
                <a:latin typeface="+mn-lt"/>
                <a:ea typeface="+mn-ea"/>
                <a:cs typeface="Segoe UI" panose="020B0502040204020203" pitchFamily="34" charset="0"/>
              </a:rPr>
              <a:t>1</a:t>
            </a: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lang="en-US" sz="1100" b="1" dirty="0">
                <a:effectLst/>
                <a:latin typeface="+mn-lt"/>
                <a:ea typeface="Calibri" panose="020F0502020204030204" pitchFamily="34" charset="0"/>
                <a:cs typeface="Times New Roman" panose="02020603050405020304" pitchFamily="18" charset="0"/>
              </a:rPr>
              <a:t>Transition: </a:t>
            </a:r>
            <a:r>
              <a:rPr lang="en-US" sz="1100" b="0" dirty="0">
                <a:effectLst/>
                <a:latin typeface="+mn-lt"/>
                <a:ea typeface="Calibri" panose="020F0502020204030204" pitchFamily="34" charset="0"/>
                <a:cs typeface="Times New Roman" panose="02020603050405020304" pitchFamily="18" charset="0"/>
              </a:rPr>
              <a:t>Now, let’s look at how real retailers have maximized the value of their data.</a:t>
            </a:r>
          </a:p>
          <a:p>
            <a:pPr marL="0" marR="0" lvl="0" indent="0" algn="l" defTabSz="914367" rtl="0" eaLnBrk="1" fontAlgn="auto" latinLnBrk="0" hangingPunct="1">
              <a:buClrTx/>
              <a:buSzTx/>
              <a:buFontTx/>
              <a:buNone/>
              <a:tabLst/>
              <a:defRPr/>
            </a:pPr>
            <a:endParaRPr lang="en-US" sz="1100" b="0" dirty="0">
              <a:effectLst/>
              <a:latin typeface="+mn-lt"/>
              <a:ea typeface="Calibri" panose="020F0502020204030204" pitchFamily="34" charset="0"/>
              <a:cs typeface="Times New Roman" panose="02020603050405020304" pitchFamily="18" charset="0"/>
            </a:endParaRPr>
          </a:p>
          <a:p>
            <a:pPr marL="0" marR="0" lvl="0" indent="0" algn="l" defTabSz="914367" rtl="0" eaLnBrk="1" fontAlgn="auto" latinLnBrk="0" hangingPunct="1">
              <a:buClrTx/>
              <a:buSzTx/>
              <a:buFontTx/>
              <a:buNone/>
              <a:tabLst/>
              <a:defRPr/>
            </a:pPr>
            <a:r>
              <a:rPr lang="en-US" sz="1100" b="1" dirty="0">
                <a:effectLst/>
                <a:latin typeface="+mn-lt"/>
                <a:ea typeface="Calibri" panose="020F0502020204030204" pitchFamily="34" charset="0"/>
                <a:cs typeface="Times New Roman" panose="02020603050405020304" pitchFamily="18" charset="0"/>
              </a:rPr>
              <a:t>Enrichment</a:t>
            </a:r>
          </a:p>
          <a:p>
            <a:pPr marL="0" marR="0" lvl="0" indent="0" algn="l" defTabSz="914367" rtl="0" eaLnBrk="1" fontAlgn="auto" latinLnBrk="0" hangingPunct="1">
              <a:buClrTx/>
              <a:buSzTx/>
              <a:buFontTx/>
              <a:buNone/>
              <a:tabLst/>
              <a:defRPr/>
            </a:pPr>
            <a:r>
              <a:rPr lang="en-US" sz="1100" dirty="0">
                <a:effectLst/>
                <a:latin typeface="+mn-lt"/>
              </a:rPr>
              <a:t>Profiles are richer because of the unified data, reconciliation of data conflicts, and resolution of customer identities using AI-powered identity management.</a:t>
            </a:r>
            <a:br>
              <a:rPr lang="en-US" sz="1100" dirty="0">
                <a:effectLst/>
                <a:latin typeface="+mn-lt"/>
              </a:rPr>
            </a:br>
            <a:r>
              <a:rPr lang="en-US" sz="1100" dirty="0">
                <a:effectLst/>
                <a:latin typeface="+mn-lt"/>
              </a:rPr>
              <a:t>Profiles are also richer, and give customers a more complete view of their customers because of data enrichment with Microsoft proprietary audience intelligence, interaction and usage, voice of the customer, and third-party sources.</a:t>
            </a:r>
            <a:endParaRPr lang="en-US" sz="1100" b="0" dirty="0">
              <a:effectLst/>
              <a:latin typeface="+mn-lt"/>
              <a:ea typeface="Calibri" panose="020F0502020204030204" pitchFamily="34" charset="0"/>
              <a:cs typeface="Times New Roman" panose="02020603050405020304" pitchFamily="18" charset="0"/>
            </a:endParaRP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lang="en-US" sz="1100" b="1" dirty="0">
                <a:effectLst/>
                <a:latin typeface="+mn-lt"/>
              </a:rPr>
              <a:t>Customer consent preferences</a:t>
            </a:r>
            <a:br>
              <a:rPr lang="en-US" sz="1100" dirty="0">
                <a:effectLst/>
                <a:latin typeface="+mn-lt"/>
              </a:rPr>
            </a:br>
            <a:r>
              <a:rPr lang="en-US" sz="1100" dirty="0">
                <a:effectLst/>
                <a:latin typeface="+mn-lt"/>
              </a:rPr>
              <a:t>Customers can honor customer consent preferences using subscription centers and built-in features to support compliance with regulations. Help safeguard customer data by taking full control of the use, distribution, and removal of data.</a:t>
            </a:r>
            <a:br>
              <a:rPr lang="en-US" sz="1100" dirty="0">
                <a:effectLst/>
                <a:latin typeface="+mn-lt"/>
              </a:rPr>
            </a:br>
            <a:r>
              <a:rPr lang="en-US" sz="1100" dirty="0">
                <a:effectLst/>
                <a:latin typeface="+mn-lt"/>
              </a:rPr>
              <a:t>They can rely on a productive and trusted platform that supports the most stringent compliance requirements and the General Data Protection Regulation (GDPR), California Consumer Privacy Act (CCPA) and accessibility guidelines through built-in privacy, security, and governance tools while retaining full ownership of their data.</a:t>
            </a: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43</a:t>
            </a:fld>
            <a:endParaRPr lang="en-US"/>
          </a:p>
        </p:txBody>
      </p:sp>
    </p:spTree>
    <p:extLst>
      <p:ext uri="{BB962C8B-B14F-4D97-AF65-F5344CB8AC3E}">
        <p14:creationId xmlns:p14="http://schemas.microsoft.com/office/powerpoint/2010/main" val="3634206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1" i="0" dirty="0">
                <a:effectLst/>
                <a:latin typeface="+mn-lt"/>
              </a:rPr>
              <a:t>Slide title: </a:t>
            </a:r>
            <a:r>
              <a:rPr lang="en-US" sz="1100" b="0" i="0" dirty="0">
                <a:effectLst/>
                <a:latin typeface="+mn-lt"/>
              </a:rPr>
              <a:t>Unified customer profile (Pt. 1)</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1" i="1" dirty="0">
                <a:latin typeface="+mn-lt"/>
              </a:rPr>
              <a:t>Seller guidance: </a:t>
            </a:r>
            <a:r>
              <a:rPr lang="en-US" sz="1100" i="1" dirty="0">
                <a:latin typeface="+mn-lt"/>
              </a:rPr>
              <a:t>The Unified Customer Profile dependency includes the retail channel churn predictive model in Public Preview. </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effectLst/>
                <a:latin typeface="+mn-lt"/>
              </a:rPr>
              <a:t>Unified customer profile is one of the key capabilities of the Microsoft Cloud for Retail. In some ways, it’s where the data story comes together. So what does it do? Unified customer profile helps you gain insights across the complete view of a shopper’s journey.</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effectLst/>
                <a:latin typeface="+mn-lt"/>
              </a:rPr>
              <a:t>With unified customer profile, you can gain a 360-degree perspective of the customer in a clear and intuitive way so that you can provide personalized experiences, reveal important opportunities, prevent potential loss, or churn, and improve customer satisfaction.</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effectLst/>
                <a:latin typeface="+mn-lt"/>
              </a:rPr>
              <a:t>Unified customer profile bolsters </a:t>
            </a:r>
            <a:r>
              <a:rPr lang="en-US" sz="1100" b="1" i="0" dirty="0">
                <a:effectLst/>
                <a:latin typeface="+mn-lt"/>
              </a:rPr>
              <a:t>unification</a:t>
            </a:r>
            <a:r>
              <a:rPr lang="en-US" sz="1100" b="0" i="0" dirty="0">
                <a:effectLst/>
                <a:latin typeface="+mn-lt"/>
              </a:rPr>
              <a:t>. You can:</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effectLst/>
                <a:uLnTx/>
                <a:uFillTx/>
                <a:latin typeface="+mn-lt"/>
                <a:ea typeface="+mn-ea"/>
                <a:cs typeface="+mn-cs"/>
              </a:rPr>
              <a:t>Bring multiple identities together to create a 360 view of the customer through AI-powered identity resolution</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effectLst/>
                <a:uLnTx/>
                <a:uFillTx/>
                <a:latin typeface="+mn-lt"/>
                <a:ea typeface="+mn-ea"/>
                <a:cs typeface="+mn-cs"/>
              </a:rPr>
              <a:t>Ingest multiple types of data, behaviors, and customer sentiment in real time via more than 500+ built-in connectors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effectLst/>
                <a:latin typeface="+mn-lt"/>
              </a:rPr>
              <a:t>It also fosters </a:t>
            </a:r>
            <a:r>
              <a:rPr lang="en-US" sz="1100" b="1" i="0" dirty="0">
                <a:effectLst/>
                <a:latin typeface="+mn-lt"/>
              </a:rPr>
              <a:t>unique enrichment</a:t>
            </a:r>
            <a:r>
              <a:rPr lang="en-US" sz="1100" b="0" i="0" dirty="0">
                <a:effectLst/>
                <a:latin typeface="+mn-lt"/>
              </a:rPr>
              <a:t>:</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effectLst/>
                <a:uLnTx/>
                <a:uFillTx/>
                <a:latin typeface="+mn-lt"/>
                <a:ea typeface="+mn-ea"/>
                <a:cs typeface="+mn-cs"/>
              </a:rPr>
              <a:t>Gain a 360 view of the customer with proprietary audience intelligence from Microsoft Graph</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effectLst/>
                <a:uLnTx/>
                <a:uFillTx/>
                <a:latin typeface="+mn-lt"/>
                <a:ea typeface="+mn-ea"/>
                <a:cs typeface="+mn-cs"/>
              </a:rPr>
              <a:t>Leverage cross-channel behavior to complete the picture of your end-customer </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1" i="0" dirty="0">
                <a:effectLst/>
                <a:latin typeface="+mn-lt"/>
              </a:rPr>
              <a:t>&lt;click&gt;</a:t>
            </a:r>
          </a:p>
          <a:p>
            <a:endParaRPr lang="en-US" sz="11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44</a:t>
            </a:fld>
            <a:endParaRPr lang="en-US"/>
          </a:p>
        </p:txBody>
      </p:sp>
    </p:spTree>
    <p:extLst>
      <p:ext uri="{BB962C8B-B14F-4D97-AF65-F5344CB8AC3E}">
        <p14:creationId xmlns:p14="http://schemas.microsoft.com/office/powerpoint/2010/main" val="4085166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1" i="0" dirty="0">
                <a:effectLst/>
                <a:latin typeface="+mn-lt"/>
              </a:rPr>
              <a:t>Slide title: </a:t>
            </a:r>
            <a:r>
              <a:rPr lang="en-US" sz="1100" b="0" i="0" dirty="0">
                <a:effectLst/>
                <a:latin typeface="+mn-lt"/>
              </a:rPr>
              <a:t>Unified customer profile (Pt. 2)</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effectLst/>
                <a:latin typeface="+mn-lt"/>
              </a:rPr>
              <a:t>Furthermore, unified customer profile also gives you better access to customer </a:t>
            </a:r>
            <a:r>
              <a:rPr lang="en-US" sz="1100" b="1" i="0" dirty="0">
                <a:effectLst/>
                <a:latin typeface="+mn-lt"/>
              </a:rPr>
              <a:t>insights</a:t>
            </a:r>
            <a:r>
              <a:rPr lang="en-US" sz="1100" b="0" i="0" dirty="0">
                <a:effectLst/>
                <a:latin typeface="+mn-lt"/>
              </a:rPr>
              <a:t>:</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effectLst/>
                <a:uLnTx/>
                <a:uFillTx/>
                <a:latin typeface="+mn-lt"/>
                <a:ea typeface="+mn-ea"/>
                <a:cs typeface="+mn-cs"/>
              </a:rPr>
              <a:t>Gain more nuanced insights by combining digital analytics with customer profiles to create richer segments, and leverage churn models to understand churn risk at a glance</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effectLst/>
                <a:uLnTx/>
                <a:uFillTx/>
                <a:latin typeface="+mn-lt"/>
                <a:ea typeface="+mn-ea"/>
                <a:cs typeface="+mn-cs"/>
              </a:rPr>
              <a:t>Observe customer progress through each defined step of the journey, quickly identifying obstacles and opportunities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effectLst/>
                <a:uLnTx/>
                <a:uFillTx/>
                <a:latin typeface="+mn-lt"/>
                <a:ea typeface="+mn-ea"/>
                <a:cs typeface="+mn-cs"/>
              </a:rPr>
              <a:t>Create custom reports and views based on real-time customer behavior data, leverage built-in web and mobile analytics to predict customer needs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effectLst/>
                <a:latin typeface="+mn-lt"/>
              </a:rPr>
              <a:t>Finally, </a:t>
            </a:r>
            <a:r>
              <a:rPr lang="en-US" sz="1100" b="1" i="0" dirty="0">
                <a:effectLst/>
                <a:latin typeface="+mn-lt"/>
              </a:rPr>
              <a:t>trust, privacy, and consent </a:t>
            </a:r>
            <a:r>
              <a:rPr lang="en-US" sz="1100" b="0" i="0" dirty="0">
                <a:effectLst/>
                <a:latin typeface="+mn-lt"/>
              </a:rPr>
              <a:t>is essential to this capability. You can:</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effectLst/>
                <a:uLnTx/>
                <a:uFillTx/>
                <a:latin typeface="+mn-lt"/>
                <a:ea typeface="+mn-ea"/>
                <a:cs typeface="+mn-cs"/>
              </a:rPr>
              <a:t>Build and uphold customer trust through Azure Purview with advanced security capabilities including a cookie-less future, consent across workflows, sensitive data security, and regulation compliance</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1" i="0" dirty="0">
                <a:effectLst/>
                <a:latin typeface="+mn-lt"/>
              </a:rPr>
              <a:t>&lt;click&gt;</a:t>
            </a:r>
          </a:p>
        </p:txBody>
      </p:sp>
      <p:sp>
        <p:nvSpPr>
          <p:cNvPr id="4" name="Slide Number Placeholder 3"/>
          <p:cNvSpPr>
            <a:spLocks noGrp="1"/>
          </p:cNvSpPr>
          <p:nvPr>
            <p:ph type="sldNum" sz="quarter" idx="5"/>
          </p:nvPr>
        </p:nvSpPr>
        <p:spPr/>
        <p:txBody>
          <a:bodyPr/>
          <a:lstStyle/>
          <a:p>
            <a:fld id="{FA6CC9AB-C7F4-4106-BD7F-6816938D190E}" type="slidenum">
              <a:rPr lang="en-US" smtClean="0"/>
              <a:t>45</a:t>
            </a:fld>
            <a:endParaRPr lang="en-US"/>
          </a:p>
        </p:txBody>
      </p:sp>
    </p:spTree>
    <p:extLst>
      <p:ext uri="{BB962C8B-B14F-4D97-AF65-F5344CB8AC3E}">
        <p14:creationId xmlns:p14="http://schemas.microsoft.com/office/powerpoint/2010/main" val="2029170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mn-lt"/>
                <a:ea typeface="+mn-ea"/>
                <a:cs typeface="Segoe UI"/>
              </a:rPr>
              <a:t>Churn rate, customer churn, and rate of attrition all refer to the rate at which customers stop doing business with a company. The loss of revenue is a concern as the cost of acquiring new customers is significantly more than retaining current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effectLst/>
              <a:uLnTx/>
              <a:uFillTx/>
              <a:latin typeface="+mn-lt"/>
              <a:ea typeface="+mn-ea"/>
              <a:cs typeface="Segoe U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mn-lt"/>
                <a:ea typeface="+mn-ea"/>
                <a:cs typeface="Segoe UI"/>
              </a:rPr>
              <a:t>Competition for customers is at an all-time high with lean operations and narrow margins. Predicting which customers are most likely to churn, or stop doing business, allows retailers to create customer retention strategies and initiatives – mitigating losses and maintaining customer relationships.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effectLst/>
              <a:uLnTx/>
              <a:uFillTx/>
              <a:latin typeface="+mn-lt"/>
              <a:ea typeface="+mn-ea"/>
              <a:cs typeface="Segoe U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mn-lt"/>
                <a:ea typeface="+mn-ea"/>
                <a:cs typeface="Segoe UI"/>
              </a:rPr>
              <a:t>Traditional churn prediction models are not optimized for the omnichannel world where retailers sell online, sell within physical stores, and support curbside pick-up (order online and pick-up at the physical store). Additionally, retailers are increasing creating online social marketplaces and ancillary marketplaces such as pop-up shops within their physical locations that allow their network of affiliate and partner brand to sell in these locations to the retailer’s customers. These channels are an important stream of revenue and yet visibility into the customer experience and the likelihood of a repeat purchase is unknown or difficult to determine.</a:t>
            </a:r>
            <a:r>
              <a:rPr kumimoji="0" lang="en-US" sz="1100" b="0" i="0" u="none" strike="noStrike" kern="1200" cap="none" spc="0" normalizeH="0" baseline="0" noProof="0" dirty="0">
                <a:ln>
                  <a:noFill/>
                </a:ln>
                <a:effectLst/>
                <a:uLnTx/>
                <a:uFillTx/>
                <a:latin typeface="+mn-lt"/>
                <a:ea typeface="+mn-ea"/>
                <a:cs typeface="Segoe UI Light"/>
              </a:rPr>
              <a:t> </a:t>
            </a:r>
          </a:p>
        </p:txBody>
      </p:sp>
      <p:sp>
        <p:nvSpPr>
          <p:cNvPr id="4" name="Slide Number Placeholder 3"/>
          <p:cNvSpPr>
            <a:spLocks noGrp="1"/>
          </p:cNvSpPr>
          <p:nvPr>
            <p:ph type="sldNum" sz="quarter" idx="5"/>
          </p:nvPr>
        </p:nvSpPr>
        <p:spPr/>
        <p:txBody>
          <a:bodyPr/>
          <a:lstStyle/>
          <a:p>
            <a:fld id="{FA6CC9AB-C7F4-4106-BD7F-6816938D190E}" type="slidenum">
              <a:rPr lang="en-US" smtClean="0"/>
              <a:t>46</a:t>
            </a:fld>
            <a:endParaRPr lang="en-US"/>
          </a:p>
        </p:txBody>
      </p:sp>
    </p:spTree>
    <p:extLst>
      <p:ext uri="{BB962C8B-B14F-4D97-AF65-F5344CB8AC3E}">
        <p14:creationId xmlns:p14="http://schemas.microsoft.com/office/powerpoint/2010/main" val="3202748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Story-GNC puts customer needs first as part of a digital transformation with Microsoft Dynamics 365 and Azure</a:t>
            </a:r>
            <a:r>
              <a:rPr lang="en-US" b="0" i="0" u="none" strike="noStrike" dirty="0">
                <a:solidFill>
                  <a:srgbClr val="000000"/>
                </a:solidFill>
                <a:effectLst/>
                <a:latin typeface="Calibri" panose="020F0502020204030204" pitchFamily="34" charset="0"/>
              </a:rPr>
              <a:t> (https://customers.microsoft.com/en-US/story/1377111546583392270-gnc-retailers-dynamics-365)</a:t>
            </a:r>
            <a:endParaRPr lang="en-IN" dirty="0"/>
          </a:p>
        </p:txBody>
      </p:sp>
      <p:sp>
        <p:nvSpPr>
          <p:cNvPr id="4" name="Slide Number Placeholder 3"/>
          <p:cNvSpPr>
            <a:spLocks noGrp="1"/>
          </p:cNvSpPr>
          <p:nvPr>
            <p:ph type="sldNum" sz="quarter" idx="5"/>
          </p:nvPr>
        </p:nvSpPr>
        <p:spPr/>
        <p:txBody>
          <a:bodyPr/>
          <a:lstStyle/>
          <a:p>
            <a:fld id="{FA6CC9AB-C7F4-4106-BD7F-6816938D190E}" type="slidenum">
              <a:rPr lang="en-US" smtClean="0"/>
              <a:t>47</a:t>
            </a:fld>
            <a:endParaRPr lang="en-US"/>
          </a:p>
        </p:txBody>
      </p:sp>
    </p:spTree>
    <p:extLst>
      <p:ext uri="{BB962C8B-B14F-4D97-AF65-F5344CB8AC3E}">
        <p14:creationId xmlns:p14="http://schemas.microsoft.com/office/powerpoint/2010/main" val="631378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0" i="0" dirty="0">
                <a:effectLst/>
                <a:latin typeface="+mn-lt"/>
              </a:rPr>
              <a:t>View a 360-degree perspective of the customer in a clear and intuitive way so you can provide personalized experiences, reveal important opportunities, prevent potential churn, and improve customer satisfaction.</a:t>
            </a:r>
            <a:endParaRPr lang="en-US" sz="1100" dirty="0">
              <a:effectLst/>
              <a:latin typeface="+mn-lt"/>
              <a:ea typeface="Calibri" panose="020F0502020204030204" pitchFamily="34" charset="0"/>
              <a:cs typeface="Calibri" panose="020F0502020204030204" pitchFamily="34" charset="0"/>
            </a:endParaRPr>
          </a:p>
          <a:p>
            <a:pPr marL="0" lvl="1" indent="0" defTabSz="914049">
              <a:buNone/>
              <a:defRPr/>
            </a:pPr>
            <a:endParaRPr lang="en-US" sz="1100" b="0" i="0" dirty="0">
              <a:effectLst/>
              <a:latin typeface="+mn-lt"/>
            </a:endParaRPr>
          </a:p>
          <a:p>
            <a:pPr marL="0" lvl="1" indent="0" defTabSz="914049">
              <a:buNone/>
              <a:defRPr/>
            </a:pPr>
            <a:r>
              <a:rPr lang="en-US" sz="1100" b="0" i="0" dirty="0">
                <a:effectLst/>
                <a:latin typeface="+mn-lt"/>
              </a:rPr>
              <a:t>By unifying customer data, this capability offers powerful customer insights. These include:</a:t>
            </a:r>
          </a:p>
          <a:p>
            <a:pPr marL="171450" marR="0" lvl="0" indent="-171450" algn="l" defTabSz="932295" rtl="0" eaLnBrk="1" fontAlgn="auto" latinLnBrk="0" hangingPunct="1">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1" i="0" u="none" strike="noStrike" kern="0" cap="none" spc="0" normalizeH="0" baseline="0" noProof="0" dirty="0">
                <a:ln>
                  <a:noFill/>
                </a:ln>
                <a:effectLst/>
                <a:uLnTx/>
                <a:uFillTx/>
                <a:latin typeface="+mn-lt"/>
                <a:ea typeface="+mn-ea"/>
                <a:cs typeface="+mn-cs"/>
              </a:rPr>
              <a:t>Gain a 360-degree view: </a:t>
            </a:r>
            <a:r>
              <a:rPr kumimoji="0" lang="en-US" sz="1100" b="0" i="0" u="none" strike="noStrike" kern="0" cap="none" spc="0" normalizeH="0" baseline="0" noProof="0" dirty="0">
                <a:ln>
                  <a:noFill/>
                </a:ln>
                <a:effectLst/>
                <a:uLnTx/>
                <a:uFillTx/>
                <a:latin typeface="+mn-lt"/>
                <a:ea typeface="+mn-ea"/>
                <a:cs typeface="+mn-cs"/>
              </a:rPr>
              <a:t>Create complete customer profiles by unifying data across all customer touchpoints and systems</a:t>
            </a:r>
          </a:p>
          <a:p>
            <a:pPr marL="171450" marR="0" lvl="0" indent="-171450" algn="l" defTabSz="932295" rtl="0" eaLnBrk="1" fontAlgn="auto" latinLnBrk="0" hangingPunct="1">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1" i="0" u="none" strike="noStrike" kern="0" cap="none" spc="0" normalizeH="0" baseline="0" noProof="0" dirty="0">
                <a:ln>
                  <a:noFill/>
                </a:ln>
                <a:effectLst/>
                <a:uLnTx/>
                <a:uFillTx/>
                <a:latin typeface="+mn-lt"/>
                <a:ea typeface="+mn-ea"/>
                <a:cs typeface="+mn-cs"/>
              </a:rPr>
              <a:t>Unlock rich insights: </a:t>
            </a:r>
            <a:r>
              <a:rPr kumimoji="0" lang="en-US" sz="1100" b="0" i="0" u="none" strike="noStrike" kern="0" cap="none" spc="0" normalizeH="0" baseline="0" noProof="0" dirty="0">
                <a:ln>
                  <a:noFill/>
                </a:ln>
                <a:effectLst/>
                <a:uLnTx/>
                <a:uFillTx/>
                <a:latin typeface="+mn-lt"/>
                <a:ea typeface="+mn-ea"/>
                <a:cs typeface="+mn-cs"/>
              </a:rPr>
              <a:t>Leverage powerful analytics across customers and segments, including predictive churn risk, for more nuanced decision making </a:t>
            </a:r>
          </a:p>
          <a:p>
            <a:pPr marL="171450" marR="0" lvl="0" indent="-171450" algn="l" defTabSz="932295" rtl="0" eaLnBrk="1" fontAlgn="auto" latinLnBrk="0" hangingPunct="1">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1" i="0" u="none" strike="noStrike" kern="0" cap="none" spc="0" normalizeH="0" baseline="0" noProof="0" dirty="0">
                <a:ln>
                  <a:noFill/>
                </a:ln>
                <a:effectLst/>
                <a:uLnTx/>
                <a:uFillTx/>
                <a:latin typeface="+mn-lt"/>
                <a:ea typeface="+mn-ea"/>
                <a:cs typeface="+mn-cs"/>
              </a:rPr>
              <a:t>Drive meaningful actions: </a:t>
            </a:r>
            <a:r>
              <a:rPr kumimoji="0" lang="en-US" sz="1100" b="0" i="0" u="none" strike="noStrike" kern="0" cap="none" spc="0" normalizeH="0" baseline="0" noProof="0" dirty="0">
                <a:ln>
                  <a:noFill/>
                </a:ln>
                <a:effectLst/>
                <a:uLnTx/>
                <a:uFillTx/>
                <a:latin typeface="+mn-lt"/>
                <a:ea typeface="+mn-ea"/>
                <a:cs typeface="+mn-cs"/>
              </a:rPr>
              <a:t>Power more effective email marketing, advertising, web personalization, and in-store interactions</a:t>
            </a:r>
          </a:p>
          <a:p>
            <a:pPr marL="0" marR="0" lvl="0" indent="0" algn="l" defTabSz="914367" rtl="0" eaLnBrk="1" fontAlgn="auto" latinLnBrk="0" hangingPunct="1">
              <a:buClrTx/>
              <a:buSzTx/>
              <a:buFontTx/>
              <a:buNone/>
              <a:tabLst/>
              <a:defRPr/>
            </a:pPr>
            <a:endParaRPr lang="en-US" sz="1100" dirty="0">
              <a:effectLst/>
              <a:latin typeface="+mn-lt"/>
              <a:ea typeface="Calibri" panose="020F0502020204030204" pitchFamily="34" charset="0"/>
              <a:cs typeface="Calibri" panose="020F0502020204030204" pitchFamily="34" charset="0"/>
            </a:endParaRPr>
          </a:p>
          <a:p>
            <a:pPr marL="0" marR="0" lvl="0" indent="0" algn="l" defTabSz="914367" rtl="0" eaLnBrk="1" fontAlgn="auto" latinLnBrk="0" hangingPunct="1">
              <a:buClrTx/>
              <a:buSzTx/>
              <a:buFontTx/>
              <a:buNone/>
              <a:tabLst/>
              <a:defRPr/>
            </a:pPr>
            <a:r>
              <a:rPr lang="en-US" sz="1100" dirty="0">
                <a:effectLst/>
                <a:latin typeface="+mn-lt"/>
                <a:ea typeface="Calibri" panose="020F0502020204030204" pitchFamily="34" charset="0"/>
                <a:cs typeface="Calibri" panose="020F0502020204030204" pitchFamily="34" charset="0"/>
              </a:rPr>
              <a:t>Beyond developing a unified customer profile, retailers are prioritizing advanced shopper and operational analytics, intelligent fraud protection, and retail media. </a:t>
            </a:r>
            <a:endParaRPr lang="en-US" sz="1100" dirty="0">
              <a:latin typeface="+mn-lt"/>
            </a:endParaRP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kumimoji="0" lang="en-US" sz="1100" b="1" i="0" u="none" strike="noStrike" kern="1200" cap="none" spc="0" normalizeH="0" baseline="0" noProof="0" dirty="0">
                <a:ln>
                  <a:noFill/>
                </a:ln>
                <a:effectLst/>
                <a:uLnTx/>
                <a:uFillTx/>
                <a:latin typeface="+mn-lt"/>
                <a:ea typeface="+mn-ea"/>
                <a:cs typeface="+mn-cs"/>
              </a:rPr>
              <a:t>Shopper and operational analytics</a:t>
            </a:r>
          </a:p>
          <a:p>
            <a:pPr marL="0" marR="0" lvl="0" indent="0" algn="l" defTabSz="914367" rtl="0" eaLnBrk="1" fontAlgn="auto" latinLnBrk="0" hangingPunct="1">
              <a:buClrTx/>
              <a:buSzTx/>
              <a:buFontTx/>
              <a:buNone/>
              <a:tabLst/>
              <a:defRPr/>
            </a:pPr>
            <a:r>
              <a:rPr kumimoji="0" lang="en-US" sz="1100" b="0" i="0" u="none" strike="noStrike" kern="1200" cap="none" spc="0" normalizeH="0" baseline="0" noProof="0" dirty="0">
                <a:ln>
                  <a:noFill/>
                </a:ln>
                <a:effectLst/>
                <a:uLnTx/>
                <a:uFillTx/>
                <a:latin typeface="+mn-lt"/>
                <a:ea typeface="+mn-ea"/>
                <a:cs typeface="Segoe UI Semilight" panose="020B0402040204020203" pitchFamily="34" charset="0"/>
              </a:rPr>
              <a:t>Using advance analytics, retailers can unlock omnichannel insights.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dirty="0">
                <a:ln>
                  <a:noFill/>
                </a:ln>
                <a:effectLst/>
                <a:uLnTx/>
                <a:uFillTx/>
                <a:latin typeface="+mn-lt"/>
                <a:ea typeface="+mn-ea"/>
                <a:cs typeface="Segoe UI" panose="020B0502040204020203" pitchFamily="34" charset="0"/>
              </a:rPr>
              <a:t>Built-in AI and analytics easily predict customer needs and deploy AI-driven recommendations in real time.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Heatmaps and high-definition anonymized recordings </a:t>
            </a:r>
            <a:r>
              <a:rPr kumimoji="0" lang="en-US" sz="1100" b="0" i="0" u="none" strike="noStrike" kern="1200" cap="none" spc="0" normalizeH="0" baseline="0" dirty="0">
                <a:ln>
                  <a:noFill/>
                </a:ln>
                <a:effectLst/>
                <a:uLnTx/>
                <a:uFillTx/>
                <a:latin typeface="+mn-lt"/>
                <a:ea typeface="+mn-ea"/>
                <a:cs typeface="Segoe UI" panose="020B0502040204020203" pitchFamily="34" charset="0"/>
              </a:rPr>
              <a:t>enable retailers to monitor and understand how customers are engaging with their online experiences.</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Analytics solutions that unify disparate silos including shopper and operational data to fuel AI-backed insights leave no data point underutilized.</a:t>
            </a: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 typeface="Arial" panose="020B0604020202020204" pitchFamily="34" charset="0"/>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kumimoji="0" lang="en-US" sz="1100" b="1" i="0" u="none" strike="noStrike" kern="1200" cap="none" spc="0" normalizeH="0" baseline="0" noProof="0" dirty="0">
                <a:ln>
                  <a:noFill/>
                </a:ln>
                <a:effectLst/>
                <a:uLnTx/>
                <a:uFillTx/>
                <a:latin typeface="+mn-lt"/>
                <a:ea typeface="+mn-ea"/>
                <a:cs typeface="+mn-cs"/>
              </a:rPr>
              <a:t>Intelligent fraud prevention</a:t>
            </a:r>
          </a:p>
          <a:p>
            <a:pPr marL="0" marR="0" lvl="0" indent="0" algn="l" defTabSz="914367" rtl="0" eaLnBrk="1" fontAlgn="auto" latinLnBrk="0" hangingPunct="1">
              <a:buClrTx/>
              <a:buSzTx/>
              <a:buFontTx/>
              <a:buNone/>
              <a:tabLst/>
              <a:defRPr/>
            </a:pPr>
            <a:r>
              <a:rPr kumimoji="0" lang="en-US" sz="1100" b="0" i="0" u="none" strike="noStrike" kern="1200" cap="none" spc="0" normalizeH="0" baseline="0" noProof="0" dirty="0">
                <a:ln>
                  <a:noFill/>
                </a:ln>
                <a:effectLst/>
                <a:uLnTx/>
                <a:uFillTx/>
                <a:latin typeface="+mn-lt"/>
                <a:ea typeface="+mn-ea"/>
                <a:cs typeface="Segoe UI Semilight" panose="020B0402040204020203" pitchFamily="34" charset="0"/>
              </a:rPr>
              <a:t>Intelligence identifies patterns to protect your revenue from fraud.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With AI, retailers can prevent payment and digital fraud by understanding and detecting patterns of fraudulent transactions across the shopper journey</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Retailers can also empower employees with tools to help decrease fraud costs, improve customer experience, and streamline operational efficiency</a:t>
            </a: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kumimoji="0" lang="en-US" sz="1100" b="1" i="0" u="none" strike="noStrike" kern="1200" cap="none" spc="0" normalizeH="0" baseline="0" noProof="0" dirty="0">
                <a:ln>
                  <a:noFill/>
                </a:ln>
                <a:effectLst/>
                <a:uLnTx/>
                <a:uFillTx/>
                <a:latin typeface="+mn-lt"/>
                <a:ea typeface="+mn-ea"/>
                <a:cs typeface="+mn-cs"/>
              </a:rPr>
              <a:t>Retail media</a:t>
            </a:r>
          </a:p>
          <a:p>
            <a:pPr marL="0" marR="0" lvl="0" indent="0" algn="l" defTabSz="914367" rtl="0" eaLnBrk="1" fontAlgn="auto" latinLnBrk="0" hangingPunct="1">
              <a:buClrTx/>
              <a:buSzTx/>
              <a:buFontTx/>
              <a:buNone/>
              <a:tabLst/>
              <a:defRPr/>
            </a:pPr>
            <a:r>
              <a:rPr kumimoji="0" lang="en-US" sz="1100" b="0" i="0" u="none" strike="noStrike" kern="1200" cap="none" spc="0" normalizeH="0" baseline="0" noProof="0" dirty="0">
                <a:ln>
                  <a:noFill/>
                </a:ln>
                <a:effectLst/>
                <a:uLnTx/>
                <a:uFillTx/>
                <a:latin typeface="+mn-lt"/>
                <a:ea typeface="+mn-ea"/>
                <a:cs typeface="Segoe UI Semilight" panose="020B0402040204020203" pitchFamily="34" charset="0"/>
              </a:rPr>
              <a:t>First-party shopper data allows retailers to unlock high-margin ad revenue.</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Retailers can </a:t>
            </a:r>
            <a:r>
              <a:rPr kumimoji="0" lang="en-US" sz="1100" b="0" i="0" u="none" strike="noStrike" kern="1200" cap="none" spc="0" normalizeH="0" baseline="0" dirty="0">
                <a:ln>
                  <a:noFill/>
                </a:ln>
                <a:effectLst/>
                <a:uLnTx/>
                <a:uFillTx/>
                <a:latin typeface="+mn-lt"/>
                <a:ea typeface="+mn-ea"/>
                <a:cs typeface="Segoe UI" panose="020B0502040204020203" pitchFamily="34" charset="0"/>
              </a:rPr>
              <a:t>open new business and monetization models</a:t>
            </a: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 by creating a media marketplace on their ecommerce site to unlock high-margin revenue streams</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Within a single dashboard, retailers can work directly with existing brands to run vendor-funded product ads under full enterprise control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mn-lt"/>
                <a:ea typeface="+mn-ea"/>
                <a:cs typeface="Segoe UI" panose="020B0502040204020203" pitchFamily="34" charset="0"/>
              </a:rPr>
              <a:t>Achieve 5x more revenue than through outsourced ad networks by running vendor-funded product ads on site</a:t>
            </a:r>
            <a:r>
              <a:rPr kumimoji="0" lang="en-US" sz="1100" b="0" i="0" u="none" strike="noStrike" kern="1200" cap="none" spc="0" normalizeH="0" baseline="30000" noProof="0" dirty="0">
                <a:ln>
                  <a:noFill/>
                </a:ln>
                <a:effectLst/>
                <a:uLnTx/>
                <a:uFillTx/>
                <a:latin typeface="+mn-lt"/>
                <a:ea typeface="+mn-ea"/>
                <a:cs typeface="Segoe UI" panose="020B0502040204020203" pitchFamily="34" charset="0"/>
              </a:rPr>
              <a:t>1</a:t>
            </a: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lang="en-US" sz="1100" b="1" dirty="0">
                <a:effectLst/>
                <a:latin typeface="+mn-lt"/>
                <a:ea typeface="Calibri" panose="020F0502020204030204" pitchFamily="34" charset="0"/>
                <a:cs typeface="Times New Roman" panose="02020603050405020304" pitchFamily="18" charset="0"/>
              </a:rPr>
              <a:t>Transition: </a:t>
            </a:r>
            <a:r>
              <a:rPr lang="en-US" sz="1100" b="0" dirty="0">
                <a:effectLst/>
                <a:latin typeface="+mn-lt"/>
                <a:ea typeface="Calibri" panose="020F0502020204030204" pitchFamily="34" charset="0"/>
                <a:cs typeface="Times New Roman" panose="02020603050405020304" pitchFamily="18" charset="0"/>
              </a:rPr>
              <a:t>Now, let’s look at how real retailers have maximized the value of their data.</a:t>
            </a: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lang="en-US" sz="1100" b="1" dirty="0">
                <a:effectLst/>
                <a:latin typeface="+mn-lt"/>
                <a:ea typeface="Calibri" panose="020F0502020204030204" pitchFamily="34" charset="0"/>
              </a:rPr>
              <a:t>&lt;click&gt;</a:t>
            </a: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a:p>
            <a:pPr marL="0" marR="0" lvl="0" indent="0" algn="l" defTabSz="914367" rtl="0" eaLnBrk="1" fontAlgn="auto" latinLnBrk="0" hangingPunct="1">
              <a:buClrTx/>
              <a:buSzTx/>
              <a:buFontTx/>
              <a:buNone/>
              <a:tabLst/>
              <a:defRPr/>
            </a:pPr>
            <a:r>
              <a:rPr kumimoji="0" lang="en-US" sz="1100" b="0" i="0" u="none" strike="noStrike" kern="1200" cap="none" spc="0" normalizeH="0" baseline="0" noProof="0" dirty="0">
                <a:ln>
                  <a:noFill/>
                </a:ln>
                <a:effectLst/>
                <a:uLnTx/>
                <a:uFillTx/>
                <a:latin typeface="+mn-lt"/>
                <a:ea typeface="+mn-ea"/>
                <a:cs typeface="+mn-cs"/>
              </a:rPr>
              <a:t>1. Source: Promote IQ’s website: </a:t>
            </a:r>
          </a:p>
          <a:p>
            <a:pPr marL="0" marR="0" lvl="0" indent="0" algn="l" defTabSz="914367" rtl="0" eaLnBrk="1" fontAlgn="auto" latinLnBrk="0" hangingPunct="1">
              <a:buClrTx/>
              <a:buSzTx/>
              <a:buFontTx/>
              <a:buNone/>
              <a:tabLst/>
              <a:defRPr/>
            </a:pPr>
            <a:endParaRPr kumimoji="0" lang="en-US" sz="1100" b="1" i="0" u="none" strike="noStrike" kern="1200" cap="none" spc="0" normalizeH="0" baseline="0" noProof="0" dirty="0">
              <a:ln>
                <a:noFill/>
              </a:ln>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48</a:t>
            </a:fld>
            <a:endParaRPr lang="en-US"/>
          </a:p>
        </p:txBody>
      </p:sp>
    </p:spTree>
    <p:extLst>
      <p:ext uri="{BB962C8B-B14F-4D97-AF65-F5344CB8AC3E}">
        <p14:creationId xmlns:p14="http://schemas.microsoft.com/office/powerpoint/2010/main" val="2403834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0" cap="none" spc="0" normalizeH="0" baseline="0" noProof="0" dirty="0">
                <a:ln>
                  <a:noFill/>
                </a:ln>
                <a:solidFill>
                  <a:srgbClr val="000000"/>
                </a:solidFill>
                <a:effectLst/>
                <a:uLnTx/>
                <a:uFillTx/>
                <a:latin typeface="+mn-lt"/>
                <a:ea typeface="+mn-ea"/>
                <a:cs typeface="+mn-cs"/>
              </a:rPr>
              <a:t>Slide title: </a:t>
            </a:r>
            <a:r>
              <a:rPr kumimoji="0" lang="en-US" sz="1200" b="0" i="0" u="none" strike="noStrike" kern="0" cap="none" spc="0" normalizeH="0" baseline="0" noProof="0" dirty="0">
                <a:ln>
                  <a:noFill/>
                </a:ln>
                <a:solidFill>
                  <a:srgbClr val="000000"/>
                </a:solidFill>
                <a:effectLst/>
                <a:uLnTx/>
                <a:uFillTx/>
                <a:latin typeface="+mn-lt"/>
                <a:ea typeface="+mn-ea"/>
                <a:cs typeface="+mn-cs"/>
              </a:rPr>
              <a:t>Shopper and operations analytics (Pt. 1)</a:t>
            </a: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000000"/>
              </a:solidFill>
              <a:effectLst/>
              <a:uLnTx/>
              <a:uFillTx/>
              <a:latin typeface="+mn-lt"/>
              <a:ea typeface="+mn-ea"/>
              <a:cs typeface="+mn-cs"/>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Shopper and operations analytics helps you unlock omnichannel insights with advanced analytics. With shopper and operations analytics, you can predict customer and operational needs, monitor and understand online engagement, and unify data integration, warehousing, and analytics.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First, </a:t>
            </a:r>
            <a:r>
              <a:rPr lang="en-US" sz="1200" b="1" i="0" dirty="0">
                <a:solidFill>
                  <a:srgbClr val="44546A"/>
                </a:solidFill>
                <a:effectLst/>
                <a:latin typeface="+mn-lt"/>
              </a:rPr>
              <a:t>predict customer and operational needs</a:t>
            </a:r>
            <a:r>
              <a:rPr lang="en-US" sz="1200" b="0" i="0" dirty="0">
                <a:solidFill>
                  <a:srgbClr val="44546A"/>
                </a:solidFill>
                <a:effectLst/>
                <a:latin typeface="+mn-lt"/>
              </a:rPr>
              <a:t>:</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Use industry-leading text-indexing technology to gain customer and operational insights from time-series, log, and telemetry data</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Analyze real-time transactional data stored in operational databases, such as Azure Cosmos DB, and leverage end-to-end analytics with deep integration of Azure Machine Learning, Azure Cognitive Services, and Power BI</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It also </a:t>
            </a:r>
            <a:r>
              <a:rPr lang="en-US" sz="1200" b="1" i="0" dirty="0">
                <a:solidFill>
                  <a:srgbClr val="44546A"/>
                </a:solidFill>
                <a:effectLst/>
                <a:latin typeface="+mn-lt"/>
              </a:rPr>
              <a:t>unifies disparate silos: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Leverage database templates to eliminate data silos for shaping your data estate and rapidly building analytics-infused applications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Perform data integration, data exploration, data warehousing, big data analytics, and machine learning tasks from a single, unified environment. </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Build ETL/ELT processes in a code-free visual environment to easily ingest data from more than 95 native connectors.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000000"/>
              </a:solidFill>
              <a:effectLst/>
              <a:uLnTx/>
              <a:uFillTx/>
              <a:latin typeface="+mn-lt"/>
              <a:ea typeface="+mn-ea"/>
              <a:cs typeface="+mn-cs"/>
            </a:endParaRP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000000"/>
              </a:solidFill>
              <a:effectLst/>
              <a:uLnTx/>
              <a:uFillTx/>
              <a:latin typeface="+mn-lt"/>
              <a:ea typeface="+mn-ea"/>
              <a:cs typeface="+mn-cs"/>
            </a:endParaRPr>
          </a:p>
          <a:p>
            <a:pPr marL="0" lvl="1" indent="0" defTabSz="914049">
              <a:buFont typeface="Arial" panose="020B0604020202020204" pitchFamily="34" charset="0"/>
              <a:buNone/>
              <a:defRPr/>
            </a:pP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49</a:t>
            </a:fld>
            <a:endParaRPr lang="en-US"/>
          </a:p>
        </p:txBody>
      </p:sp>
    </p:spTree>
    <p:extLst>
      <p:ext uri="{BB962C8B-B14F-4D97-AF65-F5344CB8AC3E}">
        <p14:creationId xmlns:p14="http://schemas.microsoft.com/office/powerpoint/2010/main" val="59585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marL="0" marR="0">
              <a:spcBef>
                <a:spcPts val="0"/>
              </a:spcBef>
              <a:spcAft>
                <a:spcPts val="200"/>
              </a:spcAft>
            </a:pPr>
            <a:endParaRPr lang="en-US" sz="1800" dirty="0">
              <a:solidFill>
                <a:srgbClr val="505050"/>
              </a:solidFill>
              <a:effectLst/>
              <a:latin typeface="Segoe UI" panose="020B0502040204020203" pitchFamily="34" charset="0"/>
              <a:ea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7EED6CC-D295-4118-B58E-2230ED8DC35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2/19/2024 3:15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5004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rPr>
              <a:t>Slide title: </a:t>
            </a:r>
            <a:r>
              <a:rPr lang="en-US" sz="1200" b="0" i="0" dirty="0">
                <a:solidFill>
                  <a:srgbClr val="44546A"/>
                </a:solidFill>
                <a:effectLst/>
              </a:rPr>
              <a:t>Shopper and operations analytics (Pt. 2)</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You can also </a:t>
            </a:r>
            <a:r>
              <a:rPr lang="en-US" sz="1200" b="1" i="0" dirty="0">
                <a:solidFill>
                  <a:srgbClr val="44546A"/>
                </a:solidFill>
                <a:effectLst/>
              </a:rPr>
              <a:t>monitor and understand engagement</a:t>
            </a:r>
            <a:r>
              <a:rPr lang="en-US" sz="1200" b="0" i="0" dirty="0">
                <a:solidFill>
                  <a:srgbClr val="44546A"/>
                </a:solidFill>
                <a:effectLst/>
              </a:rPr>
              <a:t>:</a:t>
            </a:r>
          </a:p>
          <a:p>
            <a:pPr marL="266700" marR="0" lvl="0" indent="-146050" algn="l" defTabSz="932295" rtl="0" eaLnBrk="1" fontAlgn="auto" latinLnBrk="0" hangingPunct="1">
              <a:lnSpc>
                <a:spcPct val="100000"/>
              </a:lnSpc>
              <a:spcBef>
                <a:spcPts val="30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Utilize the heatmap feature to see where your site generates the most clicks, what people are ignoring, and how far they’re scrolling</a:t>
            </a:r>
          </a:p>
          <a:p>
            <a:pPr marL="266700" marR="0" lvl="0" indent="-146050" algn="l" defTabSz="932295" rtl="0" eaLnBrk="1" fontAlgn="auto" latinLnBrk="0" hangingPunct="1">
              <a:lnSpc>
                <a:spcPct val="100000"/>
              </a:lnSpc>
              <a:spcBef>
                <a:spcPts val="30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Watch how customers are using your site with anonymized, hi-definition recordings and discover user frustrations by documenting rage clicks, and dead clicks with behavior-focused insights allowing you to come up with solutions more efficiently</a:t>
            </a:r>
          </a:p>
          <a:p>
            <a:pPr marL="266700" marR="0" lvl="0" indent="-146050" algn="l" defTabSz="932295" rtl="0" eaLnBrk="1" fontAlgn="auto" latinLnBrk="0" hangingPunct="1">
              <a:lnSpc>
                <a:spcPct val="100000"/>
              </a:lnSpc>
              <a:spcBef>
                <a:spcPts val="30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Understand customer engagement using built-in web and mobile analytics and return customer activity recognition, allowing you to create custom reports and views based on real-time customer behavior data</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rPr>
              <a:t>&lt;click&gt;</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50</a:t>
            </a:fld>
            <a:endParaRPr lang="en-US"/>
          </a:p>
        </p:txBody>
      </p:sp>
    </p:spTree>
    <p:extLst>
      <p:ext uri="{BB962C8B-B14F-4D97-AF65-F5344CB8AC3E}">
        <p14:creationId xmlns:p14="http://schemas.microsoft.com/office/powerpoint/2010/main" val="237807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Story-How the Microsoft Intelligent Data Platform enables Ahold Delhaize to drive value across its brand ecosystem</a:t>
            </a:r>
            <a:r>
              <a:rPr lang="en-US" b="0" i="0" u="none" strike="noStrike" dirty="0">
                <a:solidFill>
                  <a:srgbClr val="000000"/>
                </a:solidFill>
                <a:effectLst/>
                <a:latin typeface="Calibri" panose="020F0502020204030204" pitchFamily="34" charset="0"/>
              </a:rPr>
              <a:t> (https://customers.microsoft.com/en-us/story/1630697471948302660-ahold-delhaize-retailers-azure-en-Belgium)</a:t>
            </a:r>
            <a:endParaRPr lang="en-IN" dirty="0"/>
          </a:p>
        </p:txBody>
      </p:sp>
      <p:sp>
        <p:nvSpPr>
          <p:cNvPr id="4" name="Slide Number Placeholder 3"/>
          <p:cNvSpPr>
            <a:spLocks noGrp="1"/>
          </p:cNvSpPr>
          <p:nvPr>
            <p:ph type="sldNum" sz="quarter" idx="5"/>
          </p:nvPr>
        </p:nvSpPr>
        <p:spPr/>
        <p:txBody>
          <a:bodyPr/>
          <a:lstStyle/>
          <a:p>
            <a:fld id="{FA6CC9AB-C7F4-4106-BD7F-6816938D190E}" type="slidenum">
              <a:rPr lang="en-US" smtClean="0"/>
              <a:t>51</a:t>
            </a:fld>
            <a:endParaRPr lang="en-US"/>
          </a:p>
        </p:txBody>
      </p:sp>
    </p:spTree>
    <p:extLst>
      <p:ext uri="{BB962C8B-B14F-4D97-AF65-F5344CB8AC3E}">
        <p14:creationId xmlns:p14="http://schemas.microsoft.com/office/powerpoint/2010/main" val="2216643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Story-UK retailer, Marks and Spencer, uses Azure Synapse Analytics and Power BI to drive powerful insights</a:t>
            </a:r>
            <a:r>
              <a:rPr lang="en-US" b="0" i="0" u="none" strike="noStrike" dirty="0">
                <a:solidFill>
                  <a:srgbClr val="000000"/>
                </a:solidFill>
                <a:effectLst/>
                <a:latin typeface="Calibri" panose="020F0502020204030204" pitchFamily="34" charset="0"/>
              </a:rPr>
              <a:t> (https://customers.microsoft.com/en-us/story/1620068383237408887-marksandspencer-azuresynapseanalytics-unitedkingdom)</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52</a:t>
            </a:fld>
            <a:endParaRPr lang="en-US"/>
          </a:p>
        </p:txBody>
      </p:sp>
    </p:spTree>
    <p:extLst>
      <p:ext uri="{BB962C8B-B14F-4D97-AF65-F5344CB8AC3E}">
        <p14:creationId xmlns:p14="http://schemas.microsoft.com/office/powerpoint/2010/main" val="14173267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Story-Walgreens empowers pharmacists with an intelligent prescription data platform on Azure</a:t>
            </a:r>
            <a:r>
              <a:rPr lang="en-US" b="0" i="0" u="none" strike="noStrike" dirty="0">
                <a:solidFill>
                  <a:srgbClr val="000000"/>
                </a:solidFill>
                <a:effectLst/>
                <a:latin typeface="Calibri" panose="020F0502020204030204" pitchFamily="34" charset="0"/>
              </a:rPr>
              <a:t> (https://customers.microsoft.com/en-us/story/1411448755996187154-walgreens-health-provider-azure)</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53</a:t>
            </a:fld>
            <a:endParaRPr lang="en-US"/>
          </a:p>
        </p:txBody>
      </p:sp>
    </p:spTree>
    <p:extLst>
      <p:ext uri="{BB962C8B-B14F-4D97-AF65-F5344CB8AC3E}">
        <p14:creationId xmlns:p14="http://schemas.microsoft.com/office/powerpoint/2010/main" val="1087358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Story-The Co-op leverages Azure Synapse Analytics and Power BI to build a stronger community</a:t>
            </a:r>
            <a:r>
              <a:rPr lang="en-US" b="0" i="0" u="none" strike="noStrike" dirty="0">
                <a:solidFill>
                  <a:srgbClr val="000000"/>
                </a:solidFill>
                <a:effectLst/>
                <a:latin typeface="Calibri" panose="020F0502020204030204" pitchFamily="34" charset="0"/>
              </a:rPr>
              <a:t> (https://customers.microsoft.com/en-us/story/1518703641748900727-coop-retailer)</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54</a:t>
            </a:fld>
            <a:endParaRPr lang="en-US"/>
          </a:p>
        </p:txBody>
      </p:sp>
    </p:spTree>
    <p:extLst>
      <p:ext uri="{BB962C8B-B14F-4D97-AF65-F5344CB8AC3E}">
        <p14:creationId xmlns:p14="http://schemas.microsoft.com/office/powerpoint/2010/main" val="3164698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0" i="0" u="sng" strike="noStrike" dirty="0">
                <a:solidFill>
                  <a:srgbClr val="D59ED7"/>
                </a:solidFill>
                <a:effectLst/>
                <a:latin typeface="Calibri" panose="020F0502020204030204" pitchFamily="34" charset="0"/>
                <a:hlinkClick r:id="rId3"/>
              </a:rPr>
              <a:t>Microsoft Customer Story-CCC Group takes a pioneering step as a truly data-driven enterprise</a:t>
            </a:r>
            <a:r>
              <a:rPr lang="en-US" b="0" i="0" u="none" strike="noStrike" dirty="0">
                <a:solidFill>
                  <a:srgbClr val="000000"/>
                </a:solidFill>
                <a:effectLst/>
                <a:latin typeface="Calibri" panose="020F0502020204030204" pitchFamily="34" charset="0"/>
              </a:rPr>
              <a:t> (https://customers.microsoft.com/en-us/story/1541638065841628581-ccc-group-retailers-azure-en-Poland)</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55</a:t>
            </a:fld>
            <a:endParaRPr lang="en-US"/>
          </a:p>
        </p:txBody>
      </p:sp>
    </p:spTree>
    <p:extLst>
      <p:ext uri="{BB962C8B-B14F-4D97-AF65-F5344CB8AC3E}">
        <p14:creationId xmlns:p14="http://schemas.microsoft.com/office/powerpoint/2010/main" val="1727068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sng" strike="noStrike" dirty="0">
                <a:solidFill>
                  <a:srgbClr val="D59ED7"/>
                </a:solidFill>
                <a:effectLst/>
                <a:latin typeface="Calibri" panose="020F0502020204030204" pitchFamily="34" charset="0"/>
                <a:hlinkClick r:id="rId3"/>
              </a:rPr>
              <a:t>Kroger &amp; Microsoft </a:t>
            </a:r>
            <a:r>
              <a:rPr lang="en-US" b="0" i="0" u="sng" strike="noStrike" dirty="0" err="1">
                <a:solidFill>
                  <a:srgbClr val="D59ED7"/>
                </a:solidFill>
                <a:effectLst/>
                <a:latin typeface="Calibri" panose="020F0502020204030204" pitchFamily="34" charset="0"/>
                <a:hlinkClick r:id="rId3"/>
              </a:rPr>
              <a:t>PromoteIQ</a:t>
            </a:r>
            <a:r>
              <a:rPr lang="en-US" b="0" i="0" u="sng" strike="noStrike" dirty="0">
                <a:solidFill>
                  <a:srgbClr val="D59ED7"/>
                </a:solidFill>
                <a:effectLst/>
                <a:latin typeface="Calibri" panose="020F0502020204030204" pitchFamily="34" charset="0"/>
                <a:hlinkClick r:id="rId3"/>
              </a:rPr>
              <a:t>: Commerce marketing - Microsoft Advertising</a:t>
            </a:r>
            <a:r>
              <a:rPr lang="en-US" b="0" i="0" u="none" strike="noStrike" dirty="0">
                <a:solidFill>
                  <a:srgbClr val="000000"/>
                </a:solidFill>
                <a:effectLst/>
                <a:latin typeface="Calibri" panose="020F0502020204030204" pitchFamily="34" charset="0"/>
              </a:rPr>
              <a:t> (https://about.ads.microsoft.com/en-us/blog/post/february-2020/kroger-and-microsoft-promoteiq-team-up-to-deliver-future-of-commerce-marketing)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https://customers.microsoft.com/en-us/story/778746-walgreens-retailers-azure-analytics</a:t>
            </a:r>
            <a:endParaRPr lang="en-US" b="0" i="0" dirty="0">
              <a:solidFill>
                <a:srgbClr val="444444"/>
              </a:solidFill>
              <a:effectLst/>
              <a:latin typeface="Calibri" panose="020F050202020403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56</a:t>
            </a:fld>
            <a:endParaRPr lang="en-US"/>
          </a:p>
        </p:txBody>
      </p:sp>
    </p:spTree>
    <p:extLst>
      <p:ext uri="{BB962C8B-B14F-4D97-AF65-F5344CB8AC3E}">
        <p14:creationId xmlns:p14="http://schemas.microsoft.com/office/powerpoint/2010/main" val="503186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buClrTx/>
              <a:buSzTx/>
              <a:buFontTx/>
              <a:buNone/>
              <a:tabLst/>
              <a:defRPr/>
            </a:pPr>
            <a:r>
              <a:rPr kumimoji="0" lang="en-US" sz="1000" b="1" i="0" u="none" strike="noStrike" kern="1200" cap="none" spc="0" normalizeH="0" baseline="0" noProof="0" dirty="0">
                <a:ln>
                  <a:noFill/>
                </a:ln>
                <a:effectLst/>
                <a:uLnTx/>
                <a:uFillTx/>
                <a:ea typeface="+mn-ea"/>
                <a:cs typeface="+mn-cs"/>
              </a:rPr>
              <a:t>Slide title: Unified customer profiles</a:t>
            </a:r>
          </a:p>
          <a:p>
            <a:pPr marL="0" marR="0" lvl="0" indent="0" algn="l" defTabSz="914367" rtl="0" eaLnBrk="1" fontAlgn="auto" latinLnBrk="0" hangingPunct="1">
              <a:buClrTx/>
              <a:buSzTx/>
              <a:buFontTx/>
              <a:buNone/>
              <a:tabLst/>
              <a:defRPr/>
            </a:pPr>
            <a:endParaRPr lang="en-US" sz="1000" dirty="0"/>
          </a:p>
          <a:p>
            <a:pPr marL="0" marR="0" lvl="0" indent="0" algn="l" defTabSz="914400" rtl="0" eaLnBrk="1" fontAlgn="auto" latinLnBrk="0" hangingPunct="1">
              <a:buClrTx/>
              <a:buSzTx/>
              <a:buFontTx/>
              <a:buNone/>
              <a:tabLst/>
              <a:defRPr/>
            </a:pPr>
            <a:r>
              <a:rPr lang="en-US" sz="1000" b="0" i="0" dirty="0">
                <a:effectLst/>
              </a:rPr>
              <a:t>View a 360-degree perspective of the customer in a clear and intuitive way so you can provide personalized experiences, reveal important opportunities, prevent potential churn, and improve customer satisfaction.</a:t>
            </a:r>
            <a:endParaRPr lang="en-US" sz="1000" dirty="0">
              <a:effectLst/>
              <a:ea typeface="Calibri" panose="020F0502020204030204" pitchFamily="34" charset="0"/>
              <a:cs typeface="Calibri" panose="020F0502020204030204" pitchFamily="34" charset="0"/>
            </a:endParaRPr>
          </a:p>
          <a:p>
            <a:pPr marL="0" lvl="1" indent="0" defTabSz="914049">
              <a:buNone/>
              <a:defRPr/>
            </a:pPr>
            <a:endParaRPr lang="en-US" sz="1000" b="0" i="0" dirty="0">
              <a:effectLst/>
            </a:endParaRPr>
          </a:p>
          <a:p>
            <a:pPr marL="0" lvl="1" indent="0" defTabSz="914049">
              <a:buNone/>
              <a:defRPr/>
            </a:pPr>
            <a:r>
              <a:rPr lang="en-US" sz="1000" b="0" i="0" dirty="0">
                <a:effectLst/>
              </a:rPr>
              <a:t>By unifying customer data, this capability offers powerful customer insights. These include:</a:t>
            </a:r>
          </a:p>
          <a:p>
            <a:pPr marL="171450" marR="0" lvl="0" indent="-171450" algn="l" defTabSz="932295" rtl="0" eaLnBrk="1" fontAlgn="auto" latinLnBrk="0" hangingPunct="1">
              <a:buClrTx/>
              <a:buSzTx/>
              <a:buFont typeface="Arial" panose="020B0604020202020204" pitchFamily="34" charset="0"/>
              <a:buChar char="•"/>
              <a:tabLst/>
              <a:defRPr sz="1800" b="0" i="0" u="none" strike="noStrike" kern="0" cap="none" spc="0" baseline="0">
                <a:solidFill>
                  <a:srgbClr val="000000"/>
                </a:solidFill>
                <a:uFillTx/>
              </a:defRPr>
            </a:pPr>
            <a:r>
              <a:rPr kumimoji="0" lang="en-US" sz="1000" b="1" i="0" u="none" strike="noStrike" kern="0" cap="none" spc="0" normalizeH="0" baseline="0" noProof="0" dirty="0">
                <a:ln>
                  <a:noFill/>
                </a:ln>
                <a:effectLst/>
                <a:uLnTx/>
                <a:uFillTx/>
                <a:ea typeface="+mn-ea"/>
                <a:cs typeface="+mn-cs"/>
              </a:rPr>
              <a:t>Gain a 360-degree view: </a:t>
            </a:r>
            <a:r>
              <a:rPr kumimoji="0" lang="en-US" sz="1000" b="0" i="0" u="none" strike="noStrike" kern="0" cap="none" spc="0" normalizeH="0" baseline="0" noProof="0" dirty="0">
                <a:ln>
                  <a:noFill/>
                </a:ln>
                <a:effectLst/>
                <a:uLnTx/>
                <a:uFillTx/>
                <a:ea typeface="+mn-ea"/>
                <a:cs typeface="+mn-cs"/>
              </a:rPr>
              <a:t>Create complete customer profiles by unifying data across all customer touchpoints and systems</a:t>
            </a:r>
          </a:p>
          <a:p>
            <a:pPr marL="171450" marR="0" lvl="0" indent="-171450" algn="l" defTabSz="932295" rtl="0" eaLnBrk="1" fontAlgn="auto" latinLnBrk="0" hangingPunct="1">
              <a:buClrTx/>
              <a:buSzTx/>
              <a:buFont typeface="Arial" panose="020B0604020202020204" pitchFamily="34" charset="0"/>
              <a:buChar char="•"/>
              <a:tabLst/>
              <a:defRPr sz="1800" b="0" i="0" u="none" strike="noStrike" kern="0" cap="none" spc="0" baseline="0">
                <a:solidFill>
                  <a:srgbClr val="000000"/>
                </a:solidFill>
                <a:uFillTx/>
              </a:defRPr>
            </a:pPr>
            <a:r>
              <a:rPr kumimoji="0" lang="en-US" sz="1000" b="1" i="0" u="none" strike="noStrike" kern="0" cap="none" spc="0" normalizeH="0" baseline="0" noProof="0" dirty="0">
                <a:ln>
                  <a:noFill/>
                </a:ln>
                <a:effectLst/>
                <a:uLnTx/>
                <a:uFillTx/>
                <a:ea typeface="+mn-ea"/>
                <a:cs typeface="+mn-cs"/>
              </a:rPr>
              <a:t>Unlock rich insights: </a:t>
            </a:r>
            <a:r>
              <a:rPr kumimoji="0" lang="en-US" sz="1000" b="0" i="0" u="none" strike="noStrike" kern="0" cap="none" spc="0" normalizeH="0" baseline="0" noProof="0" dirty="0">
                <a:ln>
                  <a:noFill/>
                </a:ln>
                <a:effectLst/>
                <a:uLnTx/>
                <a:uFillTx/>
                <a:ea typeface="+mn-ea"/>
                <a:cs typeface="+mn-cs"/>
              </a:rPr>
              <a:t>Leverage powerful analytics across customers and segments, including predictive churn risk, for more nuanced decision making </a:t>
            </a:r>
          </a:p>
          <a:p>
            <a:pPr marL="171450" marR="0" lvl="0" indent="-171450" algn="l" defTabSz="932295" rtl="0" eaLnBrk="1" fontAlgn="auto" latinLnBrk="0" hangingPunct="1">
              <a:buClrTx/>
              <a:buSzTx/>
              <a:buFont typeface="Arial" panose="020B0604020202020204" pitchFamily="34" charset="0"/>
              <a:buChar char="•"/>
              <a:tabLst/>
              <a:defRPr sz="1800" b="0" i="0" u="none" strike="noStrike" kern="0" cap="none" spc="0" baseline="0">
                <a:solidFill>
                  <a:srgbClr val="000000"/>
                </a:solidFill>
                <a:uFillTx/>
              </a:defRPr>
            </a:pPr>
            <a:r>
              <a:rPr kumimoji="0" lang="en-US" sz="1000" b="1" i="0" u="none" strike="noStrike" kern="0" cap="none" spc="0" normalizeH="0" baseline="0" noProof="0" dirty="0">
                <a:ln>
                  <a:noFill/>
                </a:ln>
                <a:effectLst/>
                <a:uLnTx/>
                <a:uFillTx/>
                <a:ea typeface="+mn-ea"/>
                <a:cs typeface="+mn-cs"/>
              </a:rPr>
              <a:t>Drive meaningful actions: </a:t>
            </a:r>
            <a:r>
              <a:rPr kumimoji="0" lang="en-US" sz="1000" b="0" i="0" u="none" strike="noStrike" kern="0" cap="none" spc="0" normalizeH="0" baseline="0" noProof="0" dirty="0">
                <a:ln>
                  <a:noFill/>
                </a:ln>
                <a:effectLst/>
                <a:uLnTx/>
                <a:uFillTx/>
                <a:ea typeface="+mn-ea"/>
                <a:cs typeface="+mn-cs"/>
              </a:rPr>
              <a:t>Power more effective email marketing, advertising, web personalization, and in-store interactions</a:t>
            </a:r>
          </a:p>
          <a:p>
            <a:pPr marL="0" marR="0" lvl="0" indent="0" algn="l" defTabSz="914367" rtl="0" eaLnBrk="1" fontAlgn="auto" latinLnBrk="0" hangingPunct="1">
              <a:buClrTx/>
              <a:buSzTx/>
              <a:buFontTx/>
              <a:buNone/>
              <a:tabLst/>
              <a:defRPr/>
            </a:pPr>
            <a:endParaRPr lang="en-US" sz="1000" dirty="0">
              <a:effectLst/>
              <a:ea typeface="Calibri" panose="020F0502020204030204" pitchFamily="34" charset="0"/>
              <a:cs typeface="Calibri" panose="020F0502020204030204" pitchFamily="34" charset="0"/>
            </a:endParaRPr>
          </a:p>
          <a:p>
            <a:pPr marL="0" marR="0" lvl="0" indent="0" algn="l" defTabSz="914367" rtl="0" eaLnBrk="1" fontAlgn="auto" latinLnBrk="0" hangingPunct="1">
              <a:buClrTx/>
              <a:buSzTx/>
              <a:buFontTx/>
              <a:buNone/>
              <a:tabLst/>
              <a:defRPr/>
            </a:pPr>
            <a:r>
              <a:rPr lang="en-US" sz="1000" dirty="0">
                <a:effectLst/>
                <a:ea typeface="Calibri" panose="020F0502020204030204" pitchFamily="34" charset="0"/>
                <a:cs typeface="Calibri" panose="020F0502020204030204" pitchFamily="34" charset="0"/>
              </a:rPr>
              <a:t>Beyond developing a unified customer profile, retailers are prioritizing advanced shopper and operational analytics, intelligent fraud protection, and retail media. </a:t>
            </a:r>
            <a:endParaRPr lang="en-US" sz="1000" dirty="0"/>
          </a:p>
          <a:p>
            <a:pPr marL="0" marR="0" lvl="0" indent="0" algn="l" defTabSz="914367" rtl="0" eaLnBrk="1" fontAlgn="auto" latinLnBrk="0" hangingPunct="1">
              <a:buClrTx/>
              <a:buSzTx/>
              <a:buFontTx/>
              <a:buNone/>
              <a:tabLst/>
              <a:defRPr/>
            </a:pPr>
            <a:endParaRPr kumimoji="0" lang="en-US" sz="1000" b="1" i="0" u="none" strike="noStrike" kern="1200" cap="none" spc="0" normalizeH="0" baseline="0" noProof="0" dirty="0">
              <a:ln>
                <a:noFill/>
              </a:ln>
              <a:effectLst/>
              <a:uLnTx/>
              <a:uFillTx/>
              <a:ea typeface="+mn-ea"/>
              <a:cs typeface="+mn-cs"/>
            </a:endParaRPr>
          </a:p>
          <a:p>
            <a:pPr marL="0" marR="0" lvl="0" indent="0" algn="l" defTabSz="914367" rtl="0" eaLnBrk="1" fontAlgn="auto" latinLnBrk="0" hangingPunct="1">
              <a:buClrTx/>
              <a:buSzTx/>
              <a:buFontTx/>
              <a:buNone/>
              <a:tabLst/>
              <a:defRPr/>
            </a:pPr>
            <a:r>
              <a:rPr kumimoji="0" lang="en-US" sz="1000" b="1" i="0" u="none" strike="noStrike" kern="1200" cap="none" spc="0" normalizeH="0" baseline="0" noProof="0" dirty="0">
                <a:ln>
                  <a:noFill/>
                </a:ln>
                <a:effectLst/>
                <a:uLnTx/>
                <a:uFillTx/>
                <a:ea typeface="+mn-ea"/>
                <a:cs typeface="+mn-cs"/>
              </a:rPr>
              <a:t>Shopper and operational analytics</a:t>
            </a:r>
          </a:p>
          <a:p>
            <a:pPr marL="0" marR="0" lvl="0" indent="0" algn="l" defTabSz="914367" rtl="0" eaLnBrk="1" fontAlgn="auto" latinLnBrk="0" hangingPunct="1">
              <a:buClrTx/>
              <a:buSzTx/>
              <a:buFontTx/>
              <a:buNone/>
              <a:tabLst/>
              <a:defRPr/>
            </a:pPr>
            <a:r>
              <a:rPr kumimoji="0" lang="en-US" sz="1000" b="0" i="0" u="none" strike="noStrike" kern="1200" cap="none" spc="0" normalizeH="0" baseline="0" noProof="0" dirty="0">
                <a:ln>
                  <a:noFill/>
                </a:ln>
                <a:effectLst/>
                <a:uLnTx/>
                <a:uFillTx/>
                <a:ea typeface="+mn-ea"/>
                <a:cs typeface="Segoe UI Semilight" panose="020B0402040204020203" pitchFamily="34" charset="0"/>
              </a:rPr>
              <a:t>Using advance analytics, retailers can unlock omnichannel insights.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dirty="0">
                <a:ln>
                  <a:noFill/>
                </a:ln>
                <a:effectLst/>
                <a:uLnTx/>
                <a:uFillTx/>
                <a:ea typeface="+mn-ea"/>
                <a:cs typeface="Segoe UI" panose="020B0502040204020203" pitchFamily="34" charset="0"/>
              </a:rPr>
              <a:t>Built-in AI and analytics easily predict customer needs and deploy AI-driven recommendations in real time.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ea typeface="+mn-ea"/>
                <a:cs typeface="Segoe UI" panose="020B0502040204020203" pitchFamily="34" charset="0"/>
              </a:rPr>
              <a:t>Heatmaps and high-definition anonymized recordings </a:t>
            </a:r>
            <a:r>
              <a:rPr kumimoji="0" lang="en-US" sz="1000" b="0" i="0" u="none" strike="noStrike" kern="1200" cap="none" spc="0" normalizeH="0" baseline="0" dirty="0">
                <a:ln>
                  <a:noFill/>
                </a:ln>
                <a:effectLst/>
                <a:uLnTx/>
                <a:uFillTx/>
                <a:ea typeface="+mn-ea"/>
                <a:cs typeface="Segoe UI" panose="020B0502040204020203" pitchFamily="34" charset="0"/>
              </a:rPr>
              <a:t>enable retailers to monitor and understand how customers are engaging with their online experiences.</a:t>
            </a:r>
          </a:p>
          <a:p>
            <a:pPr marL="171450" marR="0" lvl="0" indent="-171450" algn="l" defTabSz="914367"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ea typeface="+mn-ea"/>
                <a:cs typeface="Segoe UI" panose="020B0502040204020203" pitchFamily="34" charset="0"/>
              </a:rPr>
              <a:t>Analytics solutions that unify disparate silos including shopper and operational data to fuel AI-backed insights leave no data point underutilized.</a:t>
            </a:r>
            <a:endParaRPr kumimoji="0" lang="en-US" sz="1000" b="1" i="0" u="none" strike="noStrike" kern="1200" cap="none" spc="0" normalizeH="0" baseline="0" noProof="0" dirty="0">
              <a:ln>
                <a:noFill/>
              </a:ln>
              <a:effectLst/>
              <a:uLnTx/>
              <a:uFillTx/>
              <a:ea typeface="+mn-ea"/>
              <a:cs typeface="+mn-cs"/>
            </a:endParaRPr>
          </a:p>
          <a:p>
            <a:pPr marL="0" marR="0" lvl="0" indent="0" algn="l" defTabSz="914367" rtl="0" eaLnBrk="1" fontAlgn="auto" latinLnBrk="0" hangingPunct="1">
              <a:buClrTx/>
              <a:buSzTx/>
              <a:buFont typeface="Arial" panose="020B0604020202020204" pitchFamily="34" charset="0"/>
              <a:buNone/>
              <a:tabLst/>
              <a:defRPr/>
            </a:pPr>
            <a:endParaRPr kumimoji="0" lang="en-US" sz="1000" b="1" i="0" u="none" strike="noStrike" kern="1200" cap="none" spc="0" normalizeH="0" baseline="0" noProof="0" dirty="0">
              <a:ln>
                <a:noFill/>
              </a:ln>
              <a:effectLst/>
              <a:uLnTx/>
              <a:uFillTx/>
              <a:ea typeface="+mn-ea"/>
              <a:cs typeface="+mn-cs"/>
            </a:endParaRPr>
          </a:p>
          <a:p>
            <a:pPr marL="0" marR="0" lvl="0" indent="0" algn="l" defTabSz="914367" rtl="0" eaLnBrk="1" fontAlgn="auto" latinLnBrk="0" hangingPunct="1">
              <a:buClrTx/>
              <a:buSzTx/>
              <a:buFontTx/>
              <a:buNone/>
              <a:tabLst/>
              <a:defRPr/>
            </a:pPr>
            <a:r>
              <a:rPr kumimoji="0" lang="en-US" sz="1000" b="1" i="0" u="none" strike="noStrike" kern="1200" cap="none" spc="0" normalizeH="0" baseline="0" noProof="0" dirty="0">
                <a:ln>
                  <a:noFill/>
                </a:ln>
                <a:effectLst/>
                <a:uLnTx/>
                <a:uFillTx/>
                <a:ea typeface="+mn-ea"/>
                <a:cs typeface="+mn-cs"/>
              </a:rPr>
              <a:t>Intelligent fraud prevention</a:t>
            </a:r>
          </a:p>
          <a:p>
            <a:pPr marL="0" marR="0" lvl="0" indent="0" algn="l" defTabSz="914367" rtl="0" eaLnBrk="1" fontAlgn="auto" latinLnBrk="0" hangingPunct="1">
              <a:buClrTx/>
              <a:buSzTx/>
              <a:buFontTx/>
              <a:buNone/>
              <a:tabLst/>
              <a:defRPr/>
            </a:pPr>
            <a:r>
              <a:rPr kumimoji="0" lang="en-US" sz="1000" b="0" i="0" u="none" strike="noStrike" kern="1200" cap="none" spc="0" normalizeH="0" baseline="0" noProof="0" dirty="0">
                <a:ln>
                  <a:noFill/>
                </a:ln>
                <a:effectLst/>
                <a:uLnTx/>
                <a:uFillTx/>
                <a:ea typeface="+mn-ea"/>
                <a:cs typeface="Segoe UI Semilight" panose="020B0402040204020203" pitchFamily="34" charset="0"/>
              </a:rPr>
              <a:t>Intelligence identifies patterns to protect your revenue from fraud.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ea typeface="+mn-ea"/>
                <a:cs typeface="Segoe UI" panose="020B0502040204020203" pitchFamily="34" charset="0"/>
              </a:rPr>
              <a:t>With AI, retailers can prevent payment and digital fraud by understanding and detecting patterns of fraudulent transactions across the shopper journey</a:t>
            </a:r>
          </a:p>
          <a:p>
            <a:pPr marL="171450" marR="0" lvl="0" indent="-171450" algn="l" defTabSz="914367"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ea typeface="+mn-ea"/>
                <a:cs typeface="Segoe UI" panose="020B0502040204020203" pitchFamily="34" charset="0"/>
              </a:rPr>
              <a:t>Retailers can also empower employees with tools to help decrease fraud costs, improve customer experience, and streamline operational efficiency</a:t>
            </a:r>
          </a:p>
          <a:p>
            <a:pPr marL="0" marR="0" lvl="0" indent="0" algn="l" defTabSz="914367" rtl="0" eaLnBrk="1" fontAlgn="auto" latinLnBrk="0" hangingPunct="1">
              <a:buClrTx/>
              <a:buSzTx/>
              <a:buFontTx/>
              <a:buNone/>
              <a:tabLst/>
              <a:defRPr/>
            </a:pPr>
            <a:endParaRPr kumimoji="0" lang="en-US" sz="1000" b="1" i="0" u="none" strike="noStrike" kern="1200" cap="none" spc="0" normalizeH="0" baseline="0" noProof="0" dirty="0">
              <a:ln>
                <a:noFill/>
              </a:ln>
              <a:effectLst/>
              <a:uLnTx/>
              <a:uFillTx/>
              <a:ea typeface="+mn-ea"/>
              <a:cs typeface="+mn-cs"/>
            </a:endParaRPr>
          </a:p>
          <a:p>
            <a:pPr marL="0" marR="0" lvl="0" indent="0" algn="l" defTabSz="914367" rtl="0" eaLnBrk="1" fontAlgn="auto" latinLnBrk="0" hangingPunct="1">
              <a:buClrTx/>
              <a:buSzTx/>
              <a:buFontTx/>
              <a:buNone/>
              <a:tabLst/>
              <a:defRPr/>
            </a:pPr>
            <a:r>
              <a:rPr kumimoji="0" lang="en-US" sz="1000" b="1" i="0" u="none" strike="noStrike" kern="1200" cap="none" spc="0" normalizeH="0" baseline="0" noProof="0" dirty="0">
                <a:ln>
                  <a:noFill/>
                </a:ln>
                <a:effectLst/>
                <a:uLnTx/>
                <a:uFillTx/>
                <a:ea typeface="+mn-ea"/>
                <a:cs typeface="+mn-cs"/>
              </a:rPr>
              <a:t>Retail media</a:t>
            </a:r>
          </a:p>
          <a:p>
            <a:pPr marL="0" marR="0" lvl="0" indent="0" algn="l" defTabSz="914367" rtl="0" eaLnBrk="1" fontAlgn="auto" latinLnBrk="0" hangingPunct="1">
              <a:buClrTx/>
              <a:buSzTx/>
              <a:buFontTx/>
              <a:buNone/>
              <a:tabLst/>
              <a:defRPr/>
            </a:pPr>
            <a:r>
              <a:rPr kumimoji="0" lang="en-US" sz="1000" b="0" i="0" u="none" strike="noStrike" kern="1200" cap="none" spc="0" normalizeH="0" baseline="0" noProof="0" dirty="0">
                <a:ln>
                  <a:noFill/>
                </a:ln>
                <a:effectLst/>
                <a:uLnTx/>
                <a:uFillTx/>
                <a:ea typeface="+mn-ea"/>
                <a:cs typeface="Segoe UI Semilight" panose="020B0402040204020203" pitchFamily="34" charset="0"/>
              </a:rPr>
              <a:t>First-party shopper data allows retailers to unlock high-margin ad revenue.</a:t>
            </a:r>
          </a:p>
          <a:p>
            <a:pPr marL="171450" marR="0" lvl="0" indent="-171450" algn="l" defTabSz="914367"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ea typeface="+mn-ea"/>
                <a:cs typeface="Segoe UI" panose="020B0502040204020203" pitchFamily="34" charset="0"/>
              </a:rPr>
              <a:t>Retailers can </a:t>
            </a:r>
            <a:r>
              <a:rPr kumimoji="0" lang="en-US" sz="1000" b="0" i="0" u="none" strike="noStrike" kern="1200" cap="none" spc="0" normalizeH="0" baseline="0" dirty="0">
                <a:ln>
                  <a:noFill/>
                </a:ln>
                <a:effectLst/>
                <a:uLnTx/>
                <a:uFillTx/>
                <a:ea typeface="+mn-ea"/>
                <a:cs typeface="Segoe UI" panose="020B0502040204020203" pitchFamily="34" charset="0"/>
              </a:rPr>
              <a:t>open new business and monetization models</a:t>
            </a:r>
            <a:r>
              <a:rPr kumimoji="0" lang="en-US" sz="1000" b="0" i="0" u="none" strike="noStrike" kern="1200" cap="none" spc="0" normalizeH="0" baseline="0" noProof="0" dirty="0">
                <a:ln>
                  <a:noFill/>
                </a:ln>
                <a:effectLst/>
                <a:uLnTx/>
                <a:uFillTx/>
                <a:ea typeface="+mn-ea"/>
                <a:cs typeface="Segoe UI" panose="020B0502040204020203" pitchFamily="34" charset="0"/>
              </a:rPr>
              <a:t> by creating a media marketplace on their ecommerce site to unlock high-margin revenue streams</a:t>
            </a:r>
          </a:p>
          <a:p>
            <a:pPr marL="171450" marR="0" lvl="0" indent="-171450" algn="l" defTabSz="914367"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ea typeface="+mn-ea"/>
                <a:cs typeface="Segoe UI" panose="020B0502040204020203" pitchFamily="34" charset="0"/>
              </a:rPr>
              <a:t>Within a single dashboard, retailers can work directly with existing brands to run vendor-funded product ads under full enterprise control </a:t>
            </a:r>
          </a:p>
          <a:p>
            <a:pPr marL="171450" marR="0" lvl="0" indent="-171450" algn="l" defTabSz="914367"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ea typeface="+mn-ea"/>
                <a:cs typeface="Segoe UI" panose="020B0502040204020203" pitchFamily="34" charset="0"/>
              </a:rPr>
              <a:t>Achieve 5x more revenue than through outsourced ad networks by running vendor-funded product ads on site</a:t>
            </a:r>
            <a:r>
              <a:rPr kumimoji="0" lang="en-US" sz="1000" b="0" i="0" u="none" strike="noStrike" kern="1200" cap="none" spc="0" normalizeH="0" baseline="30000" noProof="0" dirty="0">
                <a:ln>
                  <a:noFill/>
                </a:ln>
                <a:effectLst/>
                <a:uLnTx/>
                <a:uFillTx/>
                <a:ea typeface="+mn-ea"/>
                <a:cs typeface="Segoe UI" panose="020B0502040204020203" pitchFamily="34" charset="0"/>
              </a:rPr>
              <a:t>1</a:t>
            </a:r>
          </a:p>
          <a:p>
            <a:pPr marL="0" marR="0" lvl="0" indent="0" algn="l" defTabSz="914367" rtl="0" eaLnBrk="1" fontAlgn="auto" latinLnBrk="0" hangingPunct="1">
              <a:buClrTx/>
              <a:buSzTx/>
              <a:buFontTx/>
              <a:buNone/>
              <a:tabLst/>
              <a:defRPr/>
            </a:pPr>
            <a:endParaRPr kumimoji="0" lang="en-US" sz="1000" b="1" i="0" u="none" strike="noStrike" kern="1200" cap="none" spc="0" normalizeH="0" baseline="0" noProof="0" dirty="0">
              <a:ln>
                <a:noFill/>
              </a:ln>
              <a:effectLst/>
              <a:uLnTx/>
              <a:uFillTx/>
              <a:ea typeface="+mn-ea"/>
              <a:cs typeface="+mn-cs"/>
            </a:endParaRPr>
          </a:p>
          <a:p>
            <a:pPr marL="0" marR="0" lvl="0" indent="0" algn="l" defTabSz="914367" rtl="0" eaLnBrk="1" fontAlgn="auto" latinLnBrk="0" hangingPunct="1">
              <a:buClrTx/>
              <a:buSzTx/>
              <a:buFontTx/>
              <a:buNone/>
              <a:tabLst/>
              <a:defRPr/>
            </a:pPr>
            <a:r>
              <a:rPr lang="en-US" sz="1000" b="1" dirty="0">
                <a:effectLst/>
                <a:ea typeface="Calibri" panose="020F0502020204030204" pitchFamily="34" charset="0"/>
                <a:cs typeface="Times New Roman" panose="02020603050405020304" pitchFamily="18" charset="0"/>
              </a:rPr>
              <a:t>Transition: </a:t>
            </a:r>
            <a:r>
              <a:rPr lang="en-US" sz="1000" b="0" dirty="0">
                <a:effectLst/>
                <a:ea typeface="Calibri" panose="020F0502020204030204" pitchFamily="34" charset="0"/>
                <a:cs typeface="Times New Roman" panose="02020603050405020304" pitchFamily="18" charset="0"/>
              </a:rPr>
              <a:t>Now, let’s look at how real retailers have maximized the value of their data.</a:t>
            </a:r>
          </a:p>
          <a:p>
            <a:pPr marL="0" marR="0" lvl="0" indent="0" algn="l" defTabSz="914367" rtl="0" eaLnBrk="1" fontAlgn="auto" latinLnBrk="0" hangingPunct="1">
              <a:buClrTx/>
              <a:buSzTx/>
              <a:buFontTx/>
              <a:buNone/>
              <a:tabLst/>
              <a:defRPr/>
            </a:pPr>
            <a:endParaRPr lang="en-US" sz="1000" b="0" dirty="0">
              <a:effectLst/>
              <a:ea typeface="Calibri" panose="020F0502020204030204" pitchFamily="34" charset="0"/>
              <a:cs typeface="Times New Roman" panose="02020603050405020304" pitchFamily="18" charset="0"/>
            </a:endParaRPr>
          </a:p>
          <a:p>
            <a:pPr marL="0" marR="0" lvl="0" indent="0" algn="l" defTabSz="914367" rtl="0" eaLnBrk="1" fontAlgn="auto" latinLnBrk="0" hangingPunct="1">
              <a:buClrTx/>
              <a:buSzTx/>
              <a:buFontTx/>
              <a:buNone/>
              <a:tabLst/>
              <a:defRPr/>
            </a:pPr>
            <a:r>
              <a:rPr lang="en-US" sz="1000" b="1" dirty="0">
                <a:effectLst/>
                <a:ea typeface="Calibri" panose="020F0502020204030204" pitchFamily="34" charset="0"/>
                <a:cs typeface="Times New Roman" panose="02020603050405020304" pitchFamily="18" charset="0"/>
              </a:rPr>
              <a:t>Enrichment</a:t>
            </a:r>
          </a:p>
          <a:p>
            <a:pPr marL="0" marR="0" lvl="0" indent="0" algn="l" defTabSz="914367" rtl="0" eaLnBrk="1" fontAlgn="auto" latinLnBrk="0" hangingPunct="1">
              <a:buClrTx/>
              <a:buSzTx/>
              <a:buFontTx/>
              <a:buNone/>
              <a:tabLst/>
              <a:defRPr/>
            </a:pPr>
            <a:r>
              <a:rPr lang="en-US" sz="1000" dirty="0">
                <a:effectLst/>
              </a:rPr>
              <a:t>Profiles are richer because of the unified data, reconciliation of data conflicts, and resolution of customer identities using AI-powered identity management.</a:t>
            </a:r>
            <a:br>
              <a:rPr lang="en-US" sz="1000" dirty="0">
                <a:effectLst/>
              </a:rPr>
            </a:br>
            <a:r>
              <a:rPr lang="en-US" sz="1000" dirty="0">
                <a:effectLst/>
              </a:rPr>
              <a:t>Profiles are also richer, and give customers a more complete view of their customers because of data enrichment with Microsoft proprietary audience intelligence, interaction and usage, voice of the customer, and third-party sources.</a:t>
            </a:r>
            <a:endParaRPr lang="en-US" sz="1000" b="0" dirty="0">
              <a:effectLst/>
              <a:ea typeface="Calibri" panose="020F0502020204030204" pitchFamily="34" charset="0"/>
              <a:cs typeface="Times New Roman" panose="02020603050405020304" pitchFamily="18" charset="0"/>
            </a:endParaRPr>
          </a:p>
          <a:p>
            <a:pPr marL="0" marR="0" lvl="0" indent="0" algn="l" defTabSz="914367" rtl="0" eaLnBrk="1" fontAlgn="auto" latinLnBrk="0" hangingPunct="1">
              <a:buClrTx/>
              <a:buSzTx/>
              <a:buFontTx/>
              <a:buNone/>
              <a:tabLst/>
              <a:defRPr/>
            </a:pPr>
            <a:endParaRPr kumimoji="0" lang="en-US" sz="1000" b="1" i="0" u="none" strike="noStrike" kern="1200" cap="none" spc="0" normalizeH="0" baseline="0" noProof="0" dirty="0">
              <a:ln>
                <a:noFill/>
              </a:ln>
              <a:effectLst/>
              <a:uLnTx/>
              <a:uFillTx/>
              <a:ea typeface="+mn-ea"/>
              <a:cs typeface="+mn-cs"/>
            </a:endParaRPr>
          </a:p>
          <a:p>
            <a:pPr marL="0" marR="0" lvl="0" indent="0" algn="l" defTabSz="914367" rtl="0" eaLnBrk="1" fontAlgn="auto" latinLnBrk="0" hangingPunct="1">
              <a:buClrTx/>
              <a:buSzTx/>
              <a:buFontTx/>
              <a:buNone/>
              <a:tabLst/>
              <a:defRPr/>
            </a:pPr>
            <a:r>
              <a:rPr lang="en-US" sz="1000" b="1" dirty="0">
                <a:effectLst/>
              </a:rPr>
              <a:t>Customer consent preferences</a:t>
            </a:r>
            <a:br>
              <a:rPr lang="en-US" sz="1000" dirty="0">
                <a:effectLst/>
              </a:rPr>
            </a:br>
            <a:r>
              <a:rPr lang="en-US" sz="1000" dirty="0">
                <a:effectLst/>
              </a:rPr>
              <a:t>Customers can honor customer consent preferences using subscription centers and built-in features to support compliance with regulations. Help safeguard customer data by taking full control of the use, distribution, and removal of data.</a:t>
            </a:r>
            <a:br>
              <a:rPr lang="en-US" sz="1000" dirty="0">
                <a:effectLst/>
              </a:rPr>
            </a:br>
            <a:r>
              <a:rPr lang="en-US" sz="1000" dirty="0">
                <a:effectLst/>
              </a:rPr>
              <a:t>They can rely on a productive and trusted platform that supports the most stringent compliance requirements and the General Data Protection Regulation (GDPR), California Consumer Privacy Act (CCPA) and accessibility guidelines through built-in privacy, security, and governance tools while retaining full ownership of their data.</a:t>
            </a:r>
          </a:p>
          <a:p>
            <a:pPr marL="0" marR="0" lvl="0" indent="0" algn="l" defTabSz="914367" rtl="0" eaLnBrk="1" fontAlgn="auto" latinLnBrk="0" hangingPunct="1">
              <a:buClrTx/>
              <a:buSzTx/>
              <a:buFontTx/>
              <a:buNone/>
              <a:tabLst/>
              <a:defRPr/>
            </a:pPr>
            <a:endParaRPr kumimoji="0" lang="en-US" sz="1000" b="1" i="0" u="none" strike="noStrike" kern="1200" cap="none" spc="0" normalizeH="0" baseline="0" noProof="0" dirty="0">
              <a:ln>
                <a:noFill/>
              </a:ln>
              <a:effectLst/>
              <a:uLnTx/>
              <a:uFillTx/>
              <a:ea typeface="+mn-ea"/>
              <a:cs typeface="+mn-cs"/>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57</a:t>
            </a:fld>
            <a:endParaRPr lang="en-US" dirty="0"/>
          </a:p>
        </p:txBody>
      </p:sp>
    </p:spTree>
    <p:extLst>
      <p:ext uri="{BB962C8B-B14F-4D97-AF65-F5344CB8AC3E}">
        <p14:creationId xmlns:p14="http://schemas.microsoft.com/office/powerpoint/2010/main" val="25519123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rPr>
              <a:t>Slide title: </a:t>
            </a:r>
            <a:r>
              <a:rPr lang="en-US" sz="1200" b="0" i="0" dirty="0">
                <a:solidFill>
                  <a:srgbClr val="44546A"/>
                </a:solidFill>
                <a:effectLst/>
              </a:rPr>
              <a:t>Shopper and operations analytics (Pt. 2)</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You can also </a:t>
            </a:r>
            <a:r>
              <a:rPr lang="en-US" sz="1200" b="1" i="0" dirty="0">
                <a:solidFill>
                  <a:srgbClr val="44546A"/>
                </a:solidFill>
                <a:effectLst/>
              </a:rPr>
              <a:t>monitor and understand engagement</a:t>
            </a:r>
            <a:r>
              <a:rPr lang="en-US" sz="1200" b="0" i="0" dirty="0">
                <a:solidFill>
                  <a:srgbClr val="44546A"/>
                </a:solidFill>
                <a:effectLst/>
              </a:rPr>
              <a:t>:</a:t>
            </a:r>
          </a:p>
          <a:p>
            <a:pPr marL="266700" marR="0" lvl="0" indent="-146050" algn="l" defTabSz="932295" rtl="0" eaLnBrk="1" fontAlgn="auto" latinLnBrk="0" hangingPunct="1">
              <a:lnSpc>
                <a:spcPct val="100000"/>
              </a:lnSpc>
              <a:spcBef>
                <a:spcPts val="30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Utilize the heatmap feature to see where your site generates the most clicks, what people are ignoring, and how far they’re scrolling</a:t>
            </a:r>
          </a:p>
          <a:p>
            <a:pPr marL="266700" marR="0" lvl="0" indent="-146050" algn="l" defTabSz="932295" rtl="0" eaLnBrk="1" fontAlgn="auto" latinLnBrk="0" hangingPunct="1">
              <a:lnSpc>
                <a:spcPct val="100000"/>
              </a:lnSpc>
              <a:spcBef>
                <a:spcPts val="30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Watch how customers are using your site with anonymized, hi-definition recordings and discover user frustrations by documenting rage clicks, and dead clicks with behavior-focused insights allowing you to come up with solutions more efficiently</a:t>
            </a:r>
          </a:p>
          <a:p>
            <a:pPr marL="266700" marR="0" lvl="0" indent="-146050" algn="l" defTabSz="932295" rtl="0" eaLnBrk="1" fontAlgn="auto" latinLnBrk="0" hangingPunct="1">
              <a:lnSpc>
                <a:spcPct val="100000"/>
              </a:lnSpc>
              <a:spcBef>
                <a:spcPts val="30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Understand customer engagement using built-in web and mobile analytics and return customer activity recognition, allowing you to create custom reports and views based on real-time customer behavior data</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rPr>
              <a:t>&lt;click&gt;</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58</a:t>
            </a:fld>
            <a:endParaRPr lang="en-US"/>
          </a:p>
        </p:txBody>
      </p:sp>
    </p:spTree>
    <p:extLst>
      <p:ext uri="{BB962C8B-B14F-4D97-AF65-F5344CB8AC3E}">
        <p14:creationId xmlns:p14="http://schemas.microsoft.com/office/powerpoint/2010/main" val="1444297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sng" strike="noStrike" dirty="0">
                <a:solidFill>
                  <a:srgbClr val="D59ED7"/>
                </a:solidFill>
                <a:effectLst/>
                <a:latin typeface="Calibri" panose="020F0502020204030204" pitchFamily="34" charset="0"/>
                <a:hlinkClick r:id="rId3"/>
              </a:rPr>
              <a:t>Kroger &amp; Microsoft </a:t>
            </a:r>
            <a:r>
              <a:rPr lang="en-US" b="0" i="0" u="sng" strike="noStrike" dirty="0" err="1">
                <a:solidFill>
                  <a:srgbClr val="D59ED7"/>
                </a:solidFill>
                <a:effectLst/>
                <a:latin typeface="Calibri" panose="020F0502020204030204" pitchFamily="34" charset="0"/>
                <a:hlinkClick r:id="rId3"/>
              </a:rPr>
              <a:t>PromoteIQ</a:t>
            </a:r>
            <a:r>
              <a:rPr lang="en-US" b="0" i="0" u="sng" strike="noStrike" dirty="0">
                <a:solidFill>
                  <a:srgbClr val="D59ED7"/>
                </a:solidFill>
                <a:effectLst/>
                <a:latin typeface="Calibri" panose="020F0502020204030204" pitchFamily="34" charset="0"/>
                <a:hlinkClick r:id="rId3"/>
              </a:rPr>
              <a:t>: Commerce marketing - Microsoft Advertising</a:t>
            </a:r>
            <a:r>
              <a:rPr lang="en-US" b="0" i="0" u="none" strike="noStrike" dirty="0">
                <a:solidFill>
                  <a:srgbClr val="000000"/>
                </a:solidFill>
                <a:effectLst/>
                <a:latin typeface="Calibri" panose="020F0502020204030204" pitchFamily="34" charset="0"/>
              </a:rPr>
              <a:t> (https://about.ads.microsoft.com/en-us/blog/post/february-2020/kroger-and-microsoft-promoteiq-team-up-to-deliver-future-of-commerce-marketing)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https://customers.microsoft.com/en-us/story/778746-walgreens-retailers-azure-analytics</a:t>
            </a:r>
            <a:endParaRPr lang="en-US" b="0" i="0" dirty="0">
              <a:solidFill>
                <a:srgbClr val="444444"/>
              </a:solidFill>
              <a:effectLst/>
              <a:latin typeface="Calibri" panose="020F050202020403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59</a:t>
            </a:fld>
            <a:endParaRPr lang="en-US"/>
          </a:p>
        </p:txBody>
      </p:sp>
    </p:spTree>
    <p:extLst>
      <p:ext uri="{BB962C8B-B14F-4D97-AF65-F5344CB8AC3E}">
        <p14:creationId xmlns:p14="http://schemas.microsoft.com/office/powerpoint/2010/main" val="80872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solidFill>
                  <a:srgbClr val="FF0000"/>
                </a:solidFill>
              </a:rPr>
              <a:t>PARTNER ACTION REQUIRED: Draft notes for your introduction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8D440-BC0A-4D1F-8388-7D996171D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4720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In the appendix you will find in-depth BDM and TDM content on each </a:t>
            </a:r>
            <a:r>
              <a:rPr lang="en-US" sz="1200" dirty="0">
                <a:solidFill>
                  <a:srgbClr val="000000"/>
                </a:solidFill>
              </a:rPr>
              <a:t>customer scenario</a:t>
            </a:r>
            <a:r>
              <a:rPr kumimoji="0" lang="en-US" sz="1200" b="0" i="0" u="none" strike="noStrike" kern="1200" cap="none" spc="0" normalizeH="0" baseline="0" noProof="0" dirty="0">
                <a:ln>
                  <a:noFill/>
                </a:ln>
                <a:solidFill>
                  <a:srgbClr val="000000"/>
                </a:solidFill>
                <a:effectLst/>
                <a:uLnTx/>
                <a:uFillTx/>
                <a:ea typeface="+mn-ea"/>
                <a:cs typeface="+mn-cs"/>
              </a:rPr>
              <a:t>, as well as a library of associated customer stories.</a:t>
            </a:r>
            <a:endParaRPr lang="en-US" dirty="0"/>
          </a:p>
          <a:p>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60</a:t>
            </a:fld>
            <a:endParaRPr lang="en-US"/>
          </a:p>
        </p:txBody>
      </p:sp>
    </p:spTree>
    <p:extLst>
      <p:ext uri="{BB962C8B-B14F-4D97-AF65-F5344CB8AC3E}">
        <p14:creationId xmlns:p14="http://schemas.microsoft.com/office/powerpoint/2010/main" val="1457481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Maximize sales by optimizing in-store customer and product signals.</a:t>
            </a:r>
          </a:p>
          <a:p>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61</a:t>
            </a:fld>
            <a:endParaRPr lang="en-US"/>
          </a:p>
        </p:txBody>
      </p:sp>
    </p:spTree>
    <p:extLst>
      <p:ext uri="{BB962C8B-B14F-4D97-AF65-F5344CB8AC3E}">
        <p14:creationId xmlns:p14="http://schemas.microsoft.com/office/powerpoint/2010/main" val="19013858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rPr>
              <a:t>Slide title: </a:t>
            </a:r>
            <a:r>
              <a:rPr lang="en-US" sz="1200" b="0" i="0" dirty="0">
                <a:solidFill>
                  <a:srgbClr val="44546A"/>
                </a:solidFill>
                <a:effectLst/>
              </a:rPr>
              <a:t>Intelligent stores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1" dirty="0">
                <a:solidFill>
                  <a:srgbClr val="44546A"/>
                </a:solidFill>
                <a:effectLst/>
              </a:rPr>
              <a:t>Seller guidance: </a:t>
            </a:r>
            <a:r>
              <a:rPr lang="en-US" sz="1200" b="0" i="1" dirty="0">
                <a:solidFill>
                  <a:srgbClr val="44546A"/>
                </a:solidFill>
                <a:effectLst/>
              </a:rPr>
              <a:t>the “Intelligent Stores” capability is currently in Public Preview. GA is planned for June/July. </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Intelligent stores helps you protect your revenue from fraud using AI to identify patterns.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With intelligent stores, you can maximize sales by optimizing in-store customer and product signals. </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Use </a:t>
            </a:r>
            <a:r>
              <a:rPr lang="en-US" sz="1200" b="1" i="0" dirty="0">
                <a:solidFill>
                  <a:srgbClr val="44546A"/>
                </a:solidFill>
                <a:effectLst/>
              </a:rPr>
              <a:t>actionable insights to improve sales:</a:t>
            </a:r>
            <a:endParaRPr lang="en-US" sz="1200" b="0" i="0" dirty="0">
              <a:solidFill>
                <a:srgbClr val="44546A"/>
              </a:solidFill>
              <a:effectLs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Utilize pre-built AI models and existing cameras to unlock trends, patterns, and new data</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Improve customer and employee experiences with features such as traffic patterns for optimal staffing placement, product display performance, and built-in alerts to gain real-time insights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Deploy scenario-based AI models, or skills, such as display effectiveness, queue management, and shopper analytics to target specific business opportunities and pinpoint trouble areas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And gain a </a:t>
            </a:r>
            <a:r>
              <a:rPr lang="en-US" sz="1200" b="1" i="0" dirty="0">
                <a:solidFill>
                  <a:srgbClr val="44546A"/>
                </a:solidFill>
                <a:effectLst/>
              </a:rPr>
              <a:t>single view into insights</a:t>
            </a:r>
            <a:r>
              <a:rPr lang="en-US" sz="1200" b="0" i="0" dirty="0">
                <a:solidFill>
                  <a:srgbClr val="44546A"/>
                </a:solidFill>
                <a:effectLst/>
              </a:rPr>
              <a:t>:</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Seamlessly view data-driven insights and alerts with a single, unified dashboard</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rPr>
              <a:t>&lt;click&gt;</a:t>
            </a: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62</a:t>
            </a:fld>
            <a:endParaRPr lang="en-US"/>
          </a:p>
        </p:txBody>
      </p:sp>
    </p:spTree>
    <p:extLst>
      <p:ext uri="{BB962C8B-B14F-4D97-AF65-F5344CB8AC3E}">
        <p14:creationId xmlns:p14="http://schemas.microsoft.com/office/powerpoint/2010/main" val="28439655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09">
              <a:lnSpc>
                <a:spcPct val="100000"/>
              </a:lnSpc>
              <a:spcAft>
                <a:spcPts val="0"/>
              </a:spcAft>
              <a:defRPr/>
            </a:pPr>
            <a:r>
              <a:rPr lang="en-US" sz="1200" b="0" dirty="0">
                <a:latin typeface="+mn-lt"/>
              </a:rPr>
              <a:t>The Microsoft Cloud for Retail application template for smart store analytics arms in Power Apps retailers with analytics and insights to grow their smart stores business. Once the user – typically a store manager – installs the app, we pull store data from </a:t>
            </a:r>
            <a:r>
              <a:rPr lang="en-US" sz="1200" b="0" dirty="0" err="1">
                <a:latin typeface="+mn-lt"/>
              </a:rPr>
              <a:t>AiFi’s</a:t>
            </a:r>
            <a:r>
              <a:rPr lang="en-US" sz="1200" b="0" dirty="0">
                <a:latin typeface="+mn-lt"/>
              </a:rPr>
              <a:t> systems - and leveraging </a:t>
            </a:r>
            <a:r>
              <a:rPr lang="en-US" sz="1200" b="0" dirty="0" err="1">
                <a:latin typeface="+mn-lt"/>
              </a:rPr>
              <a:t>PowerBI</a:t>
            </a:r>
            <a:r>
              <a:rPr lang="en-US" sz="1200" b="0" dirty="0">
                <a:latin typeface="+mn-lt"/>
              </a:rPr>
              <a:t> and Retail AI services, deliver store KPIs, data visualizations and data science insights. The architecture is general enough that anyone with smart store data – including </a:t>
            </a:r>
            <a:r>
              <a:rPr lang="en-US" sz="1200" b="0" dirty="0" err="1">
                <a:latin typeface="+mn-lt"/>
              </a:rPr>
              <a:t>AiFi</a:t>
            </a:r>
            <a:r>
              <a:rPr lang="en-US" sz="1200" b="0" dirty="0">
                <a:latin typeface="+mn-lt"/>
              </a:rPr>
              <a:t> themselves – can use the app. Analytics are accessible within the UI, and also outside as a Synapse ADF pipeline for advanced users.</a:t>
            </a:r>
          </a:p>
          <a:p>
            <a:pPr defTabSz="950409">
              <a:lnSpc>
                <a:spcPct val="100000"/>
              </a:lnSpc>
              <a:spcAft>
                <a:spcPts val="0"/>
              </a:spcAft>
              <a:defRPr/>
            </a:pPr>
            <a:endParaRPr lang="en-US" sz="1200" b="1"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63</a:t>
            </a:fld>
            <a:endParaRPr lang="en-US"/>
          </a:p>
        </p:txBody>
      </p:sp>
    </p:spTree>
    <p:extLst>
      <p:ext uri="{BB962C8B-B14F-4D97-AF65-F5344CB8AC3E}">
        <p14:creationId xmlns:p14="http://schemas.microsoft.com/office/powerpoint/2010/main" val="1504538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4561A-C13B-531B-5E4B-F3BA0ACF1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BDCB1-4F96-C218-4536-157E1E52B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45ECA-E0DE-5191-7DF0-F23BA50E22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F2F2F"/>
                </a:solidFill>
                <a:effectLst/>
              </a:rPr>
              <a:t>Walmart unveils new generative AI-powered capabilities for shoppers and associates</a:t>
            </a:r>
          </a:p>
          <a:p>
            <a:endParaRPr lang="en-US" dirty="0"/>
          </a:p>
          <a:p>
            <a:pPr algn="l"/>
            <a:r>
              <a:rPr lang="en-US" b="0" i="0" dirty="0">
                <a:solidFill>
                  <a:srgbClr val="2F2F2F"/>
                </a:solidFill>
                <a:effectLst/>
              </a:rPr>
              <a:t>Walmart built an all-new generative AI-powered search function across iOS, Android and its own website. The new capability is specifically designed to understand the context of a customer’s query and generate personalized responses. Soon, customers will have a more interactive and conversational experience, get answers to specific questions, and receive personalized product suggestions.</a:t>
            </a:r>
          </a:p>
          <a:p>
            <a:pPr algn="l"/>
            <a:endParaRPr lang="en-US" b="0" i="0" dirty="0">
              <a:solidFill>
                <a:srgbClr val="2F2F2F"/>
              </a:solidFill>
              <a:effectLst/>
            </a:endParaRPr>
          </a:p>
          <a:p>
            <a:pPr algn="l"/>
            <a:r>
              <a:rPr lang="en-US" b="0" i="0" dirty="0">
                <a:solidFill>
                  <a:srgbClr val="2F2F2F"/>
                </a:solidFill>
                <a:effectLst/>
              </a:rPr>
              <a:t>For example, a parent planning a birthday party for a child that loves unicorns. Instead of multiple searches for unicorn-themed balloons, napkins, streamers, etc., the parent can simply ask the question “Help me plan a unicorn-themed party for my daughter.”</a:t>
            </a:r>
          </a:p>
          <a:p>
            <a:pPr algn="l"/>
            <a:endParaRPr lang="en-US" b="0" i="0" dirty="0">
              <a:solidFill>
                <a:srgbClr val="2F2F2F"/>
              </a:solidFill>
              <a:effectLst/>
            </a:endParaRPr>
          </a:p>
          <a:p>
            <a:pPr algn="l"/>
            <a:r>
              <a:rPr lang="en-US" b="0" i="0" dirty="0">
                <a:solidFill>
                  <a:srgbClr val="2F2F2F"/>
                </a:solidFill>
                <a:effectLst/>
              </a:rPr>
              <a:t>One of the reasons why Walmart and other leading retailers are choosing Azure OpenAI Service is the ability to access the most advanced AI models in the world while backed by the enterprise-grade capabilities found in Microsoft Azure including security, compliance and regional availability. Generative AI in retail is particularly exciting as it can help usher in a new way of shopping; shifting from “scroll searching” to “goal searching,” which makes the digital shopping experience more seamless and intuitive.</a:t>
            </a:r>
          </a:p>
          <a:p>
            <a:endParaRPr lang="en-US" dirty="0"/>
          </a:p>
        </p:txBody>
      </p:sp>
      <p:sp>
        <p:nvSpPr>
          <p:cNvPr id="4" name="Slide Number Placeholder 3">
            <a:extLst>
              <a:ext uri="{FF2B5EF4-FFF2-40B4-BE49-F238E27FC236}">
                <a16:creationId xmlns:a16="http://schemas.microsoft.com/office/drawing/2014/main" id="{6CB5D703-A07F-36BA-CB4D-9CB4D01C95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534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ECE7-564F-FEEC-601B-5DEE423CF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E42F6-493A-7D3C-4732-8865EB38B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AA52A-3D65-487A-FAFB-A865297876B0}"/>
              </a:ext>
            </a:extLst>
          </p:cNvPr>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a:t>
            </a:r>
            <a:r>
              <a:rPr lang="en-US" b="0" i="0" u="sng" strike="noStrike" dirty="0" err="1">
                <a:solidFill>
                  <a:srgbClr val="D59ED7"/>
                </a:solidFill>
                <a:effectLst/>
                <a:latin typeface="Calibri" panose="020F0502020204030204" pitchFamily="34" charset="0"/>
                <a:hlinkClick r:id="rId3"/>
              </a:rPr>
              <a:t>Zabka</a:t>
            </a:r>
            <a:r>
              <a:rPr lang="en-US" b="0" i="0" u="sng" strike="noStrike" dirty="0">
                <a:solidFill>
                  <a:srgbClr val="D59ED7"/>
                </a:solidFill>
                <a:effectLst/>
                <a:latin typeface="Calibri" panose="020F0502020204030204" pitchFamily="34" charset="0"/>
                <a:hlinkClick r:id="rId3"/>
              </a:rPr>
              <a:t> Group launches autonomous Nano stores powered by </a:t>
            </a:r>
            <a:r>
              <a:rPr lang="en-US" b="0" i="0" u="sng" strike="noStrike" dirty="0" err="1">
                <a:solidFill>
                  <a:srgbClr val="D59ED7"/>
                </a:solidFill>
                <a:effectLst/>
                <a:latin typeface="Calibri" panose="020F0502020204030204" pitchFamily="34" charset="0"/>
                <a:hlinkClick r:id="rId3"/>
              </a:rPr>
              <a:t>AiFi</a:t>
            </a:r>
            <a:r>
              <a:rPr lang="en-US" b="0" i="0" u="sng" strike="noStrike" dirty="0">
                <a:solidFill>
                  <a:srgbClr val="D59ED7"/>
                </a:solidFill>
                <a:effectLst/>
                <a:latin typeface="Calibri" panose="020F0502020204030204" pitchFamily="34" charset="0"/>
                <a:hlinkClick r:id="rId3"/>
              </a:rPr>
              <a:t> and Microsoft Cloud for Retail, gains high customer ratings</a:t>
            </a:r>
            <a:r>
              <a:rPr lang="en-US" b="0" i="0" u="none" strike="noStrike" dirty="0">
                <a:solidFill>
                  <a:srgbClr val="000000"/>
                </a:solidFill>
                <a:effectLst/>
                <a:latin typeface="Calibri" panose="020F0502020204030204" pitchFamily="34" charset="0"/>
              </a:rPr>
              <a:t> (https://customers.microsoft.com/en-us/story/1589693036635058141-zabka-retail-microsoft-cloud-for-retail)</a:t>
            </a:r>
            <a:endParaRPr lang="en-US" dirty="0"/>
          </a:p>
        </p:txBody>
      </p:sp>
      <p:sp>
        <p:nvSpPr>
          <p:cNvPr id="4" name="Slide Number Placeholder 3">
            <a:extLst>
              <a:ext uri="{FF2B5EF4-FFF2-40B4-BE49-F238E27FC236}">
                <a16:creationId xmlns:a16="http://schemas.microsoft.com/office/drawing/2014/main" id="{28D88554-152A-0DBE-C676-2FEE68CC05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1687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1374-5F38-E1EB-F9B7-36E07CA0A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9B529-06A0-8F77-9A05-56F5755702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7546B-C807-1AC9-64ED-F125300125BE}"/>
              </a:ext>
            </a:extLst>
          </p:cNvPr>
          <p:cNvSpPr>
            <a:spLocks noGrp="1"/>
          </p:cNvSpPr>
          <p:nvPr>
            <p:ph type="body" idx="1"/>
          </p:nvPr>
        </p:nvSpPr>
        <p:spPr/>
        <p:txBody>
          <a:bodyPr/>
          <a:lstStyle/>
          <a:p>
            <a:r>
              <a:rPr lang="en-US" dirty="0">
                <a:solidFill>
                  <a:schemeClr val="bg1"/>
                </a:solidFill>
                <a:latin typeface="+mn-lt"/>
              </a:rPr>
              <a:t>Autonomous, frictionless retail experiences deliver high </a:t>
            </a:r>
            <a:r>
              <a:rPr lang="en-US" b="1" dirty="0">
                <a:solidFill>
                  <a:schemeClr val="bg1"/>
                </a:solidFill>
                <a:latin typeface="Segoe UI" panose="020B0502040204020203" pitchFamily="34" charset="0"/>
                <a:cs typeface="Segoe UI" panose="020B0502040204020203" pitchFamily="34" charset="0"/>
              </a:rPr>
              <a:t>customer satisfaction</a:t>
            </a:r>
          </a:p>
          <a:p>
            <a:pPr marL="342900" indent="-342900" algn="l">
              <a:spcAft>
                <a:spcPts val="1200"/>
              </a:spcAft>
              <a:buFont typeface="Arial" panose="020B0604020202020204" pitchFamily="34" charset="0"/>
              <a:buChar char="•"/>
            </a:pPr>
            <a:r>
              <a:rPr lang="en-US" sz="1200" dirty="0">
                <a:solidFill>
                  <a:schemeClr val="bg1"/>
                </a:solidFill>
              </a:rPr>
              <a:t>AI-powered, real-time computer vision technology</a:t>
            </a:r>
          </a:p>
          <a:p>
            <a:pPr marL="342900" indent="-342900" algn="l">
              <a:spcAft>
                <a:spcPts val="1200"/>
              </a:spcAft>
              <a:buFont typeface="Arial" panose="020B0604020202020204" pitchFamily="34" charset="0"/>
              <a:buChar char="•"/>
            </a:pPr>
            <a:r>
              <a:rPr lang="en-US" sz="1200" dirty="0">
                <a:solidFill>
                  <a:schemeClr val="bg1"/>
                </a:solidFill>
              </a:rPr>
              <a:t>Increased operational efficiency, more foot traffic, and cost savings</a:t>
            </a:r>
          </a:p>
          <a:p>
            <a:endParaRPr lang="en-US" dirty="0"/>
          </a:p>
        </p:txBody>
      </p:sp>
      <p:sp>
        <p:nvSpPr>
          <p:cNvPr id="4" name="Slide Number Placeholder 3">
            <a:extLst>
              <a:ext uri="{FF2B5EF4-FFF2-40B4-BE49-F238E27FC236}">
                <a16:creationId xmlns:a16="http://schemas.microsoft.com/office/drawing/2014/main" id="{E5B2815E-F38B-1932-7FAB-719B93B174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079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mj-lt"/>
              </a:rPr>
              <a:t>Increase engagement and drive conversions across channels.</a:t>
            </a:r>
          </a:p>
          <a:p>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67</a:t>
            </a:fld>
            <a:endParaRPr lang="en-US"/>
          </a:p>
        </p:txBody>
      </p:sp>
    </p:spTree>
    <p:extLst>
      <p:ext uri="{BB962C8B-B14F-4D97-AF65-F5344CB8AC3E}">
        <p14:creationId xmlns:p14="http://schemas.microsoft.com/office/powerpoint/2010/main" val="34577464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rPr>
              <a:t>Slide title: </a:t>
            </a:r>
            <a:r>
              <a:rPr lang="en-US" sz="1200" b="0" i="0" dirty="0">
                <a:solidFill>
                  <a:srgbClr val="44546A"/>
                </a:solidFill>
                <a:effectLst/>
              </a:rPr>
              <a:t>Unified commerce</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Unified commerce can help increase engagement and drive conversions across channels.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With unified commerce, connect operations, enhance and personalize customer experiences, and connect physical and digital storefronts.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Unified commerce can allow you to </a:t>
            </a:r>
            <a:r>
              <a:rPr lang="en-US" sz="1200" b="1" i="0" dirty="0">
                <a:solidFill>
                  <a:srgbClr val="44546A"/>
                </a:solidFill>
                <a:effectLst/>
              </a:rPr>
              <a:t>engage across channels:</a:t>
            </a:r>
            <a:endParaRPr lang="en-US" sz="1200" b="0" i="0" dirty="0">
              <a:solidFill>
                <a:srgbClr val="44546A"/>
              </a:solidFill>
              <a:effectLs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Operate on a flexible, unified commerce platform that allows you to connect digital, in-store, and back-office operations, with the ability to expand and grow to fit business needs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Unify physical and digital storefronts, providing a single view of transactions, observational data, and behavioral data for customers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Access real-time omnichannel sales and cost data to centrally manage promotions across all channels, and track inventory across channels to make informed inventory supply decisions with advanced analytics and machine learning</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rPr>
              <a:t>It can also help you </a:t>
            </a:r>
            <a:r>
              <a:rPr lang="en-US" sz="1200" b="1" i="0" dirty="0">
                <a:solidFill>
                  <a:srgbClr val="44546A"/>
                </a:solidFill>
                <a:effectLst/>
              </a:rPr>
              <a:t>predict and personalize to drive conversions. </a:t>
            </a:r>
            <a:r>
              <a:rPr lang="en-US" sz="1200" b="0" i="0" dirty="0">
                <a:solidFill>
                  <a:srgbClr val="44546A"/>
                </a:solidFill>
                <a:effectLst/>
              </a:rPr>
              <a:t>You can:</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Predict customer demand with actionable insights provided by historical sales and purchase data</a:t>
            </a:r>
            <a:endParaRPr kumimoji="0" lang="en-US" sz="1200" b="0" i="0" u="none" strike="noStrike" kern="0" cap="none" spc="0" normalizeH="0" baseline="0" noProof="0" dirty="0">
              <a:ln>
                <a:noFill/>
              </a:ln>
              <a:solidFill>
                <a:srgbClr val="000000"/>
              </a:solidFill>
              <a:effectLst/>
              <a:highlight>
                <a:srgbClr val="FFFF00"/>
              </a:highlight>
              <a:uLnTx/>
              <a:uFillTx/>
              <a:ea typeface="+mn-ea"/>
              <a:cs typeface="+mn-cs"/>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ea typeface="+mn-ea"/>
                <a:cs typeface="+mn-cs"/>
              </a:rPr>
              <a:t>Leverage a modern retail POS &amp; AI-driven recommendations to enhance and personalize customer experience and help them discover what’s relevant to them</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rPr>
              <a:t>&lt;click&gt;</a:t>
            </a:r>
            <a:endParaRPr kumimoji="0" lang="en-US" sz="1200" b="0" i="0" u="none" strike="noStrike" kern="0" cap="none" spc="0" normalizeH="0" baseline="0" noProof="0" dirty="0">
              <a:ln>
                <a:noFill/>
              </a:ln>
              <a:solidFill>
                <a:srgbClr val="0078D4"/>
              </a:solidFill>
              <a:effectLst/>
              <a:uLnTx/>
              <a:uFillTx/>
              <a:ea typeface="+mn-ea"/>
              <a:cs typeface="+mn-cs"/>
            </a:endParaRPr>
          </a:p>
          <a:p>
            <a:pPr marL="0" marR="0" lvl="0" indent="0" algn="l" defTabSz="932295" rtl="0" eaLnBrk="1" fontAlgn="auto" latinLnBrk="0" hangingPunct="1">
              <a:lnSpc>
                <a:spcPct val="100000"/>
              </a:lnSpc>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dirty="0">
              <a:ln>
                <a:noFill/>
              </a:ln>
              <a:solidFill>
                <a:srgbClr val="0078D4"/>
              </a:solidFill>
              <a:effectLst/>
              <a:uLnTx/>
              <a:uFillTx/>
              <a:ea typeface="+mn-ea"/>
              <a:cs typeface="+mn-cs"/>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68</a:t>
            </a:fld>
            <a:endParaRPr lang="en-US"/>
          </a:p>
        </p:txBody>
      </p:sp>
    </p:spTree>
    <p:extLst>
      <p:ext uri="{BB962C8B-B14F-4D97-AF65-F5344CB8AC3E}">
        <p14:creationId xmlns:p14="http://schemas.microsoft.com/office/powerpoint/2010/main" val="21595459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ADCB7-6757-8DD5-3867-749CC6216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13C48-1B32-CD41-4739-2C67F990B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3AAE2-D69A-B0F4-E3CE-6901E80807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Microsoft Cloud for Retail offers a copilot template for personalized shopping on Azure OpenAI Service allowing you to elevate the shopping experience by enabling rich customer conversations on the right products matched to each customer’s unique needs.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285750" marR="0" lvl="0" indent="-285750">
              <a:lnSpc>
                <a:spcPct val="107000"/>
              </a:lnSpc>
              <a:spcBef>
                <a:spcPts val="0"/>
              </a:spcBef>
              <a:spcAft>
                <a:spcPts val="800"/>
              </a:spcAft>
              <a:buFont typeface="Arial" panose="020B0604020202020204" pitchFamily="34" charset="0"/>
              <a:buChar char="•"/>
            </a:pPr>
            <a:r>
              <a:rPr lang="en-US" sz="1200" kern="100" dirty="0">
                <a:effectLst/>
                <a:ea typeface="Aptos" panose="020B0004020202020204" pitchFamily="34" charset="0"/>
                <a:cs typeface="Segoe UI" panose="020B0502040204020203" pitchFamily="34" charset="0"/>
              </a:rPr>
              <a:t>Delight shoppers</a:t>
            </a:r>
            <a:r>
              <a:rPr lang="en-US" sz="1200" kern="100" dirty="0">
                <a:effectLst/>
                <a:ea typeface="Aptos" panose="020B0004020202020204" pitchFamily="34" charset="0"/>
                <a:cs typeface="Arial" panose="020B0604020202020204" pitchFamily="34" charset="0"/>
              </a:rPr>
              <a:t> with more personalized experiences. Retailers can use a copilot template on Azure OpenAI Service to build more individualized shopping experiences across their existing web sites and applications. (in public preview)</a:t>
            </a:r>
          </a:p>
          <a:p>
            <a:pPr marL="285750" marR="0" lvl="0" indent="-285750">
              <a:lnSpc>
                <a:spcPct val="107000"/>
              </a:lnSpc>
              <a:spcBef>
                <a:spcPts val="0"/>
              </a:spcBef>
              <a:spcAft>
                <a:spcPts val="800"/>
              </a:spcAft>
              <a:buFont typeface="Arial" panose="020B0604020202020204" pitchFamily="34" charset="0"/>
              <a:buChar char="•"/>
            </a:pPr>
            <a:r>
              <a:rPr lang="en-US" sz="1200" kern="100" dirty="0">
                <a:effectLst/>
                <a:ea typeface="Aptos" panose="020B0004020202020204" pitchFamily="34" charset="0"/>
                <a:cs typeface="Arial" panose="020B0604020202020204" pitchFamily="34" charset="0"/>
              </a:rPr>
              <a:t>With applications built using the copilot template, shoppers can engage in helpful and natural conversations that guide them to precisely the goods they need, while saving them time . Generative AI produces experiences that leave shoppers with the confidence they have found the best items. Microsoft Cloud for Retail’s copilot template pairs the breadth of expressiveness found in a Large Language Model (LLM) with deep knowledge about a retailer’s catalog and expertise. </a:t>
            </a:r>
          </a:p>
          <a:p>
            <a:pPr marL="285750" marR="0" lvl="0" indent="-285750">
              <a:lnSpc>
                <a:spcPct val="107000"/>
              </a:lnSpc>
              <a:spcBef>
                <a:spcPts val="0"/>
              </a:spcBef>
              <a:spcAft>
                <a:spcPts val="800"/>
              </a:spcAft>
              <a:buFont typeface="Arial" panose="020B0604020202020204" pitchFamily="34" charset="0"/>
              <a:buChar char="•"/>
            </a:pPr>
            <a:r>
              <a:rPr lang="en-US" sz="1200" kern="100" dirty="0">
                <a:effectLst/>
                <a:ea typeface="Aptos" panose="020B0004020202020204" pitchFamily="34" charset="0"/>
                <a:cs typeface="Arial" panose="020B0604020202020204" pitchFamily="34" charset="0"/>
              </a:rPr>
              <a:t>This new approach to commerce comes from advances in generative AI, all built with Responsible AI principles in mind.</a:t>
            </a:r>
            <a:endParaRPr lang="en-US" dirty="0"/>
          </a:p>
          <a:p>
            <a:pPr defTabSz="950409">
              <a:lnSpc>
                <a:spcPct val="100000"/>
              </a:lnSpc>
              <a:spcAft>
                <a:spcPts val="0"/>
              </a:spcAft>
              <a:defRPr/>
            </a:pPr>
            <a:endParaRPr lang="en-US" sz="1200" b="1" dirty="0"/>
          </a:p>
        </p:txBody>
      </p:sp>
      <p:sp>
        <p:nvSpPr>
          <p:cNvPr id="4" name="Slide Number Placeholder 3">
            <a:extLst>
              <a:ext uri="{FF2B5EF4-FFF2-40B4-BE49-F238E27FC236}">
                <a16:creationId xmlns:a16="http://schemas.microsoft.com/office/drawing/2014/main" id="{B60AF4BD-5C26-B599-3A70-A7A49850D7B7}"/>
              </a:ext>
            </a:extLst>
          </p:cNvPr>
          <p:cNvSpPr>
            <a:spLocks noGrp="1"/>
          </p:cNvSpPr>
          <p:nvPr>
            <p:ph type="sldNum" sz="quarter" idx="5"/>
          </p:nvPr>
        </p:nvSpPr>
        <p:spPr/>
        <p:txBody>
          <a:bodyPr/>
          <a:lstStyle/>
          <a:p>
            <a:fld id="{FA6CC9AB-C7F4-4106-BD7F-6816938D190E}" type="slidenum">
              <a:rPr lang="en-US" smtClean="0"/>
              <a:t>69</a:t>
            </a:fld>
            <a:endParaRPr lang="en-US"/>
          </a:p>
        </p:txBody>
      </p:sp>
    </p:spTree>
    <p:extLst>
      <p:ext uri="{BB962C8B-B14F-4D97-AF65-F5344CB8AC3E}">
        <p14:creationId xmlns:p14="http://schemas.microsoft.com/office/powerpoint/2010/main" val="71621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r>
              <a:rPr lang="en-US" sz="1100" dirty="0"/>
              <a:t>Let’s go back to the Microsoft Cloud for Retail value chain and look at what services and capabilities we add as a global systems integrator.</a:t>
            </a:r>
          </a:p>
          <a:p>
            <a:endParaRPr lang="en-US" sz="1100" dirty="0"/>
          </a:p>
          <a:p>
            <a:r>
              <a:rPr lang="en-US" sz="1100" b="1" i="1" dirty="0">
                <a:solidFill>
                  <a:srgbClr val="FF0000"/>
                </a:solidFill>
              </a:rPr>
              <a:t>PARTNER ACTION REQUIRED: Draft notes for your services and capabilities</a:t>
            </a:r>
          </a:p>
          <a:p>
            <a:endParaRPr lang="en-US" sz="1200" dirty="0">
              <a:latin typeface="+mn-lt"/>
              <a:ea typeface="Calibri" panose="020F050202020403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FBEA165-B3B1-4C0A-9F40-806834D5502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2/19/2024 3:15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3883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Story-Gibson Brands streamlines its business and creates an immersive customer experience with Microsoft Dynamics 365</a:t>
            </a:r>
            <a:r>
              <a:rPr lang="en-US" b="0" i="0" u="none" strike="noStrike" dirty="0">
                <a:solidFill>
                  <a:srgbClr val="000000"/>
                </a:solidFill>
                <a:effectLst/>
                <a:latin typeface="Calibri" panose="020F0502020204030204" pitchFamily="34" charset="0"/>
              </a:rPr>
              <a:t> (https://customers.microsoft.com/en-us/story/1400152613077161543-gibson-brands-retailers-dynamics-365-en-united-states)</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70</a:t>
            </a:fld>
            <a:endParaRPr lang="en-US"/>
          </a:p>
        </p:txBody>
      </p:sp>
    </p:spTree>
    <p:extLst>
      <p:ext uri="{BB962C8B-B14F-4D97-AF65-F5344CB8AC3E}">
        <p14:creationId xmlns:p14="http://schemas.microsoft.com/office/powerpoint/2010/main" val="1214068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Story-Colin’s till application scores a modernization story in retail digitalization</a:t>
            </a:r>
            <a:r>
              <a:rPr lang="en-US" b="0" i="0" u="none" strike="noStrike" dirty="0">
                <a:solidFill>
                  <a:srgbClr val="000000"/>
                </a:solidFill>
                <a:effectLst/>
                <a:latin typeface="Calibri" panose="020F0502020204030204" pitchFamily="34" charset="0"/>
              </a:rPr>
              <a:t> (https://customers.microsoft.com/en-us/story/1461910069083136544-colin-retailers-azure-en-turkey)</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71</a:t>
            </a:fld>
            <a:endParaRPr lang="en-US"/>
          </a:p>
        </p:txBody>
      </p:sp>
    </p:spTree>
    <p:extLst>
      <p:ext uri="{BB962C8B-B14F-4D97-AF65-F5344CB8AC3E}">
        <p14:creationId xmlns:p14="http://schemas.microsoft.com/office/powerpoint/2010/main" val="21310372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effectLst/>
              </a:rPr>
              <a:t>learning by testing capabilities for engagement analytics. For example, customers can experiment with A/B testing to find and use resonating content in their customer engagements. They can personalize channels for each customer based on their previous activities and preferences. Real-time analytics updates and dashboards can be used to track the success of various steps and channels in customer journeys. </a:t>
            </a:r>
          </a:p>
          <a:p>
            <a:endParaRPr lang="en-US" dirty="0"/>
          </a:p>
          <a:p>
            <a:r>
              <a:rPr lang="en-US" dirty="0">
                <a:effectLst/>
              </a:rPr>
              <a:t>Improve marketing effectiveness</a:t>
            </a:r>
          </a:p>
          <a:p>
            <a:r>
              <a:rPr lang="en-US" dirty="0">
                <a:effectLst/>
              </a:rPr>
              <a:t>Deliver the right content at the right moment and on the right channel with AI-powered images, offers and content to maximize engagement. </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72</a:t>
            </a:fld>
            <a:endParaRPr lang="en-US"/>
          </a:p>
        </p:txBody>
      </p:sp>
    </p:spTree>
    <p:extLst>
      <p:ext uri="{BB962C8B-B14F-4D97-AF65-F5344CB8AC3E}">
        <p14:creationId xmlns:p14="http://schemas.microsoft.com/office/powerpoint/2010/main" val="2434478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i="0" dirty="0">
                <a:solidFill>
                  <a:srgbClr val="44546A"/>
                </a:solidFill>
                <a:effectLst/>
              </a:rPr>
              <a:t>Slide title: </a:t>
            </a:r>
            <a:r>
              <a:rPr lang="en-US" sz="1100" b="0" i="0" dirty="0">
                <a:solidFill>
                  <a:srgbClr val="44546A"/>
                </a:solidFill>
                <a:effectLst/>
              </a:rPr>
              <a:t>Real-time personalization (pt. 1)</a:t>
            </a: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solidFill>
                  <a:srgbClr val="44546A"/>
                </a:solidFill>
                <a:effectLst/>
              </a:rPr>
              <a:t>Real-time personalization helps you enable personalized recommendations and search results.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solidFill>
                  <a:srgbClr val="44546A"/>
                </a:solidFill>
                <a:effectLst/>
              </a:rPr>
              <a:t>With real-time personalization, you can help drive conversion and make it easier for customers to find what they’re looking for, and offer more relevant options.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solidFill>
                  <a:srgbClr val="44546A"/>
                </a:solidFill>
                <a:effectLst/>
              </a:rPr>
              <a:t>With real-time personalization, </a:t>
            </a:r>
            <a:r>
              <a:rPr lang="en-US" sz="1100" b="1" i="0" dirty="0">
                <a:solidFill>
                  <a:srgbClr val="44546A"/>
                </a:solidFill>
                <a:effectLst/>
              </a:rPr>
              <a:t>shop similar looks and similar descriptions</a:t>
            </a:r>
            <a:r>
              <a:rPr lang="en-US" sz="1100" b="0" i="0" dirty="0">
                <a:solidFill>
                  <a:srgbClr val="44546A"/>
                </a:solidFill>
                <a:effectLst/>
              </a:rPr>
              <a:t>:</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000000"/>
                </a:solidFill>
                <a:effectLst/>
                <a:uLnTx/>
                <a:uFillTx/>
                <a:ea typeface="+mn-ea"/>
                <a:cs typeface="+mn-cs"/>
              </a:rPr>
              <a:t>Implement popular discover scenarios like Bring the Look, Shop Similar Looks, and more, leveraging world-class AI-ML to deliver personalized and tailored results </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000000"/>
                </a:solidFill>
                <a:effectLst/>
                <a:uLnTx/>
                <a:uFillTx/>
                <a:ea typeface="+mn-ea"/>
                <a:cs typeface="+mn-cs"/>
              </a:rPr>
              <a:t>Provide relevant discovery from existing user behavior data or item metadata, whether it’s structured or unstructured data</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0" i="0" dirty="0">
                <a:solidFill>
                  <a:srgbClr val="44546A"/>
                </a:solidFill>
                <a:effectLst/>
              </a:rPr>
              <a:t>Concurrently, offer </a:t>
            </a:r>
            <a:r>
              <a:rPr lang="en-US" sz="1100" b="1" i="0" dirty="0">
                <a:solidFill>
                  <a:srgbClr val="44546A"/>
                </a:solidFill>
                <a:effectLst/>
              </a:rPr>
              <a:t>real-time recommendations</a:t>
            </a:r>
            <a:r>
              <a:rPr lang="en-US" sz="1100" b="0" i="0" dirty="0">
                <a:solidFill>
                  <a:srgbClr val="44546A"/>
                </a:solidFill>
                <a:effectLst/>
              </a:rPr>
              <a:t>:</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000000"/>
                </a:solidFill>
                <a:effectLst/>
                <a:uLnTx/>
                <a:uFillTx/>
                <a:ea typeface="+mn-ea"/>
                <a:cs typeface="+mn-cs"/>
              </a:rPr>
              <a:t>Enable personalized product recommendations—not standard generic recommendations—and telemetry insights using modern machine-learning algorithms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000000"/>
                </a:solidFill>
                <a:effectLst/>
                <a:uLnTx/>
                <a:uFillTx/>
                <a:ea typeface="+mn-ea"/>
                <a:cs typeface="+mn-cs"/>
              </a:rPr>
              <a:t>Utilize semantic search capability to understand the intent of what your customers are trying to search, offer significantly improved search results, and drive deeper customer engagement</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000000"/>
                </a:solidFill>
                <a:effectLst/>
                <a:uLnTx/>
                <a:uFillTx/>
                <a:ea typeface="+mn-ea"/>
                <a:cs typeface="+mn-cs"/>
              </a:rPr>
              <a:t>Help customers and sellers find products online and in-store with intelligent product search</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100" b="0" i="0" dirty="0">
              <a:solidFill>
                <a:srgbClr val="44546A"/>
              </a:solidFill>
              <a:effectLs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100" b="1" i="0" dirty="0">
                <a:solidFill>
                  <a:srgbClr val="44546A"/>
                </a:solidFill>
                <a:effectLst/>
              </a:rPr>
              <a:t>&lt;click&gt;</a:t>
            </a: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dirty="0">
              <a:solidFill>
                <a:srgbClr val="44546A"/>
              </a:solidFill>
              <a:effectLst/>
            </a:endParaRPr>
          </a:p>
          <a:p>
            <a:pPr marL="171450" lvl="1" indent="-171450" defTabSz="914049">
              <a:buFontTx/>
              <a:buChar char="-"/>
              <a:defRPr/>
            </a:pPr>
            <a:endParaRPr lang="en-US" sz="1100" b="0" i="0" dirty="0">
              <a:solidFill>
                <a:srgbClr val="44546A"/>
              </a:solidFill>
              <a:effectLs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73</a:t>
            </a:fld>
            <a:endParaRPr lang="en-US"/>
          </a:p>
        </p:txBody>
      </p:sp>
    </p:spTree>
    <p:extLst>
      <p:ext uri="{BB962C8B-B14F-4D97-AF65-F5344CB8AC3E}">
        <p14:creationId xmlns:p14="http://schemas.microsoft.com/office/powerpoint/2010/main" val="16183931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Real-time personalization (pt. 2)</a:t>
            </a: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Real-time personalization also makes way for </a:t>
            </a:r>
            <a:r>
              <a:rPr lang="en-US" sz="1200" b="1" i="0" dirty="0">
                <a:solidFill>
                  <a:srgbClr val="44546A"/>
                </a:solidFill>
                <a:effectLst/>
                <a:latin typeface="+mn-lt"/>
              </a:rPr>
              <a:t>hyper-personalized customer journeys</a:t>
            </a:r>
            <a:r>
              <a:rPr lang="en-US" sz="1200" b="0" i="0" dirty="0">
                <a:solidFill>
                  <a:srgbClr val="44546A"/>
                </a:solidFill>
                <a:effectLst/>
                <a:latin typeface="+mn-lt"/>
              </a:rPr>
              <a:t>:</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Understand the customer journey so far, and provide next best action based on your datasets and insights </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Create multi-touchpoint, personalized journeys using demographics and behaviors to orchestrate experiences across marketing, commerce, sales, and service </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Finally, experience </a:t>
            </a:r>
            <a:r>
              <a:rPr lang="en-US" sz="1200" b="1" i="0" dirty="0">
                <a:solidFill>
                  <a:srgbClr val="44546A"/>
                </a:solidFill>
                <a:effectLst/>
                <a:latin typeface="+mn-lt"/>
              </a:rPr>
              <a:t>elevated experience across all channels:</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Experience quick onboarding with codeless tooling paired with extensible application programming interfaces (APIs) allowing seamless integration into any ecosystem</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Deploy capabilities anywhere: e-commerce sites, in-store, email, social media, and more, and align teams across your company by sharing a single, real-time view of customer context </a:t>
            </a:r>
          </a:p>
          <a:p>
            <a:pPr marL="0" lvl="1" indent="0" defTabSz="914049">
              <a:buFont typeface="Arial" panose="020B0604020202020204" pitchFamily="34" charset="0"/>
              <a:buNone/>
              <a:defRPr/>
            </a:pPr>
            <a:endParaRPr lang="en-US" sz="1200" b="0" i="0" dirty="0">
              <a:solidFill>
                <a:srgbClr val="44546A"/>
              </a:solidFill>
              <a:effectLst/>
              <a:latin typeface="+mn-lt"/>
            </a:endParaRPr>
          </a:p>
          <a:p>
            <a:pPr marL="0" lvl="1" indent="0" defTabSz="914049">
              <a:buFont typeface="Arial" panose="020B0604020202020204" pitchFamily="34" charset="0"/>
              <a:buNone/>
              <a:defRPr/>
            </a:pPr>
            <a:r>
              <a:rPr lang="en-US" sz="1200" b="1" i="0" dirty="0">
                <a:solidFill>
                  <a:srgbClr val="44546A"/>
                </a:solidFill>
                <a:effectLst/>
                <a:latin typeface="+mn-lt"/>
              </a:rPr>
              <a:t>&lt;click&gt;</a:t>
            </a:r>
          </a:p>
          <a:p>
            <a:pPr marL="0" lvl="1" indent="0" defTabSz="914049">
              <a:buFont typeface="Arial" panose="020B0604020202020204" pitchFamily="34" charset="0"/>
              <a:buNone/>
              <a:defRPr/>
            </a:pPr>
            <a:endParaRPr lang="en-US" sz="1200" b="0" i="0" dirty="0">
              <a:solidFill>
                <a:srgbClr val="44546A"/>
              </a:solidFill>
              <a:effectLst/>
              <a:latin typeface="+mn-lt"/>
            </a:endParaRPr>
          </a:p>
          <a:p>
            <a:pPr marL="171450" lvl="1" indent="-171450" defTabSz="914049">
              <a:buFontTx/>
              <a:buChar char="-"/>
              <a:defRPr/>
            </a:pP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74</a:t>
            </a:fld>
            <a:endParaRPr lang="en-US"/>
          </a:p>
        </p:txBody>
      </p:sp>
    </p:spTree>
    <p:extLst>
      <p:ext uri="{BB962C8B-B14F-4D97-AF65-F5344CB8AC3E}">
        <p14:creationId xmlns:p14="http://schemas.microsoft.com/office/powerpoint/2010/main" val="9682435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Story-Leatherman gets closer to its customers with Dynamics 365 Marketing and Customer Insights</a:t>
            </a:r>
            <a:r>
              <a:rPr lang="en-US" b="0" i="0" u="none" strike="noStrike" dirty="0">
                <a:solidFill>
                  <a:srgbClr val="000000"/>
                </a:solidFill>
                <a:effectLst/>
                <a:latin typeface="Calibri" panose="020F0502020204030204" pitchFamily="34" charset="0"/>
              </a:rPr>
              <a:t> (https://customers.microsoft.com/en-us/story/1452350320066612660-leatherman-consumer-goods-dynamics-365-customer-insights-marketing)</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75</a:t>
            </a:fld>
            <a:endParaRPr lang="en-US"/>
          </a:p>
        </p:txBody>
      </p:sp>
    </p:spTree>
    <p:extLst>
      <p:ext uri="{BB962C8B-B14F-4D97-AF65-F5344CB8AC3E}">
        <p14:creationId xmlns:p14="http://schemas.microsoft.com/office/powerpoint/2010/main" val="6583861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Story-CarMax puts customers first with car research tools powered by Azure OpenAI Service</a:t>
            </a:r>
            <a:r>
              <a:rPr lang="en-US" b="0" i="0" u="none" strike="noStrike" dirty="0">
                <a:solidFill>
                  <a:srgbClr val="000000"/>
                </a:solidFill>
                <a:effectLst/>
                <a:latin typeface="Calibri" panose="020F0502020204030204" pitchFamily="34" charset="0"/>
              </a:rPr>
              <a:t> (https://customers.microsoft.com/en-us/story/1501304071775762777-carmax-retailer-azure-openai-service)</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76</a:t>
            </a:fld>
            <a:endParaRPr lang="en-US"/>
          </a:p>
        </p:txBody>
      </p:sp>
    </p:spTree>
    <p:extLst>
      <p:ext uri="{BB962C8B-B14F-4D97-AF65-F5344CB8AC3E}">
        <p14:creationId xmlns:p14="http://schemas.microsoft.com/office/powerpoint/2010/main" val="2904642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mn-lt"/>
              </a:rPr>
              <a:t>Drive growth, acquire new customers, and increase lifetime value.</a:t>
            </a:r>
          </a:p>
          <a:p>
            <a:endParaRPr lang="en-US" sz="12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77</a:t>
            </a:fld>
            <a:endParaRPr lang="en-US"/>
          </a:p>
        </p:txBody>
      </p:sp>
    </p:spTree>
    <p:extLst>
      <p:ext uri="{BB962C8B-B14F-4D97-AF65-F5344CB8AC3E}">
        <p14:creationId xmlns:p14="http://schemas.microsoft.com/office/powerpoint/2010/main" val="1042876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Digital advertising solutions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Digital advertising solutions can help drive growth, acquire new customers, and increase life-time value (LTV).</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With digital advertising solutions, you can optimize your campaigns across channels, find new customers and increase current customer loyalty, and build stronger customer relationships.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Use digital advertising solutions to </a:t>
            </a:r>
            <a:r>
              <a:rPr lang="en-US" sz="1200" b="1" i="0" dirty="0">
                <a:solidFill>
                  <a:srgbClr val="44546A"/>
                </a:solidFill>
                <a:effectLst/>
                <a:latin typeface="+mn-lt"/>
              </a:rPr>
              <a:t>propel growth:</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Ensure the best performance across channels with Microsoft AI that automatically optimizes to meet your goals and budgets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Utilize a single dashboard to see how your digital marketing is performing and adjust accordingly if needed</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Quickly review and approve to have paid, live ads across multiple channels in minutes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Furthermore, </a:t>
            </a:r>
            <a:r>
              <a:rPr lang="en-US" sz="1200" b="1" i="0" dirty="0">
                <a:solidFill>
                  <a:srgbClr val="44546A"/>
                </a:solidFill>
                <a:effectLst/>
                <a:latin typeface="+mn-lt"/>
              </a:rPr>
              <a:t>engage new and loyal customers:</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Build stronger relationships with your customers by engaging them directly through their preferred online channels (Bing.com, Yahoo.com, AOL.com, DuckDuckGo.com, MSN.com, Outlook.com and other top publishers) across work and life</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Create personalized experiences using powerful audience intelligence and platform capabilities to boost acquisition of new customers and increase customer loyalty</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71450" indent="-171450" defTabSz="932295">
              <a:spcBef>
                <a:spcPts val="300"/>
              </a:spcBef>
              <a:spcAft>
                <a:spcPts val="600"/>
              </a:spcAft>
              <a:buFont typeface="Arial" panose="020B0604020202020204" pitchFamily="34" charset="0"/>
              <a:buChar char="•"/>
              <a:defRPr sz="1800" b="0" i="0" u="none" strike="noStrike" kern="0" cap="none" spc="0" baseline="0">
                <a:solidFill>
                  <a:srgbClr val="000000"/>
                </a:solidFill>
                <a:uFillTx/>
              </a:defRPr>
            </a:pPr>
            <a:endParaRPr lang="en-US" sz="1200" kern="0" dirty="0">
              <a:solidFill>
                <a:srgbClr val="000000"/>
              </a:solidFill>
              <a:latin typeface="+mn-lt"/>
            </a:endParaRPr>
          </a:p>
          <a:p>
            <a:pPr marL="0" indent="0" defTabSz="932295">
              <a:spcBef>
                <a:spcPts val="300"/>
              </a:spcBef>
              <a:spcAft>
                <a:spcPts val="600"/>
              </a:spcAft>
              <a:buFont typeface="Arial" panose="020B0604020202020204" pitchFamily="34" charset="0"/>
              <a:buNone/>
              <a:defRPr sz="1800" b="0" i="0" u="none" strike="noStrike" kern="0" cap="none" spc="0" baseline="0">
                <a:solidFill>
                  <a:srgbClr val="000000"/>
                </a:solidFill>
                <a:uFillTx/>
              </a:defRPr>
            </a:pPr>
            <a:r>
              <a:rPr lang="en-US" sz="1200" kern="0" dirty="0">
                <a:solidFill>
                  <a:srgbClr val="000000"/>
                </a:solidFill>
                <a:latin typeface="+mn-lt"/>
              </a:rPr>
              <a:t>For more information refer to the following external help content, </a:t>
            </a:r>
            <a:r>
              <a:rPr lang="en-US" sz="1200" dirty="0">
                <a:latin typeface="+mn-lt"/>
                <a:hlinkClick r:id="rId3"/>
              </a:rPr>
              <a:t>Welcome to Microsoft Advertising Help</a:t>
            </a:r>
            <a:endParaRPr lang="en-US" sz="1200" kern="0" dirty="0">
              <a:solidFill>
                <a:srgbClr val="000000"/>
              </a:solidFill>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78</a:t>
            </a:fld>
            <a:endParaRPr lang="en-US"/>
          </a:p>
        </p:txBody>
      </p:sp>
    </p:spTree>
    <p:extLst>
      <p:ext uri="{BB962C8B-B14F-4D97-AF65-F5344CB8AC3E}">
        <p14:creationId xmlns:p14="http://schemas.microsoft.com/office/powerpoint/2010/main" val="1696657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Fashion platform increases conversion rate 20% - Microsoft Advertising</a:t>
            </a:r>
            <a:r>
              <a:rPr lang="en-US" b="0" i="0" u="none" strike="noStrike" dirty="0">
                <a:solidFill>
                  <a:srgbClr val="000000"/>
                </a:solidFill>
                <a:effectLst/>
                <a:latin typeface="Calibri" panose="020F0502020204030204" pitchFamily="34" charset="0"/>
              </a:rPr>
              <a:t> (https://about.ads.microsoft.com/en-us/insights/stories/myntra-expands-its-customer-base-with-microsoft-exclusive-audiences)</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79</a:t>
            </a:fld>
            <a:endParaRPr lang="en-US"/>
          </a:p>
        </p:txBody>
      </p:sp>
    </p:spTree>
    <p:extLst>
      <p:ext uri="{BB962C8B-B14F-4D97-AF65-F5344CB8AC3E}">
        <p14:creationId xmlns:p14="http://schemas.microsoft.com/office/powerpoint/2010/main" val="325500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TSR = total shareholder return </a:t>
            </a:r>
          </a:p>
          <a:p>
            <a:endParaRPr lang="en-US" sz="1100" dirty="0">
              <a:latin typeface="+mn-lt"/>
            </a:endParaRPr>
          </a:p>
          <a:p>
            <a:r>
              <a:rPr lang="en-US" sz="1100" b="0" i="0" dirty="0">
                <a:solidFill>
                  <a:srgbClr val="333333"/>
                </a:solidFill>
                <a:effectLst/>
                <a:latin typeface="+mn-lt"/>
              </a:rPr>
              <a:t>A recent McKinsey report confirms the retail sector has experienced as much disruption in the past five years as it has in the previous 25. They say that, perhaps never before in the history of the industry, has every single one of retail’s primary stakeholder groups—customers, suppliers, employees, and investors—dramatically changed their behavior and expectations, all at the same time. And that a</a:t>
            </a:r>
            <a:r>
              <a:rPr lang="en-US" sz="1100" b="0" dirty="0">
                <a:latin typeface="+mn-lt"/>
              </a:rPr>
              <a:t> retailer’s actions in the next two to three years could position it for success in the next 20</a:t>
            </a:r>
            <a:endParaRPr lang="en-US" sz="1100" b="0" i="0" dirty="0">
              <a:solidFill>
                <a:srgbClr val="333333"/>
              </a:solidFill>
              <a:effectLst/>
              <a:latin typeface="+mn-lt"/>
            </a:endParaRPr>
          </a:p>
          <a:p>
            <a:endParaRPr lang="en-US" sz="1100" dirty="0">
              <a:latin typeface="+mn-lt"/>
            </a:endParaRPr>
          </a:p>
          <a:p>
            <a:r>
              <a:rPr lang="en-US" sz="1100" dirty="0">
                <a:latin typeface="+mn-lt"/>
              </a:rPr>
              <a:t>Source:</a:t>
            </a:r>
          </a:p>
          <a:p>
            <a:r>
              <a:rPr lang="en-US" sz="1100" dirty="0">
                <a:latin typeface="+mn-lt"/>
              </a:rPr>
              <a:t>https://www.mckinsey.com/industries/retail/our-insights/retail-reset-a-new-playbook-for-retail-leaders </a:t>
            </a:r>
          </a:p>
          <a:p>
            <a:endParaRPr lang="en-US" sz="11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8</a:t>
            </a:fld>
            <a:endParaRPr lang="en-US"/>
          </a:p>
        </p:txBody>
      </p:sp>
    </p:spTree>
    <p:extLst>
      <p:ext uri="{BB962C8B-B14F-4D97-AF65-F5344CB8AC3E}">
        <p14:creationId xmlns:p14="http://schemas.microsoft.com/office/powerpoint/2010/main" val="37713649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Utilize intelligent and automated customer service tools.</a:t>
            </a:r>
          </a:p>
        </p:txBody>
      </p:sp>
      <p:sp>
        <p:nvSpPr>
          <p:cNvPr id="4" name="Slide Number Placeholder 3"/>
          <p:cNvSpPr>
            <a:spLocks noGrp="1"/>
          </p:cNvSpPr>
          <p:nvPr>
            <p:ph type="sldNum" sz="quarter" idx="5"/>
          </p:nvPr>
        </p:nvSpPr>
        <p:spPr/>
        <p:txBody>
          <a:bodyPr/>
          <a:lstStyle/>
          <a:p>
            <a:fld id="{FA6CC9AB-C7F4-4106-BD7F-6816938D190E}" type="slidenum">
              <a:rPr lang="en-US" smtClean="0"/>
              <a:t>80</a:t>
            </a:fld>
            <a:endParaRPr lang="en-US"/>
          </a:p>
        </p:txBody>
      </p:sp>
    </p:spTree>
    <p:extLst>
      <p:ext uri="{BB962C8B-B14F-4D97-AF65-F5344CB8AC3E}">
        <p14:creationId xmlns:p14="http://schemas.microsoft.com/office/powerpoint/2010/main" val="12876889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WordVisi_MSFontService"/>
              </a:rPr>
              <a:t>Slide title: </a:t>
            </a:r>
            <a:r>
              <a:rPr lang="en-US" sz="1200" b="0" i="0" dirty="0">
                <a:solidFill>
                  <a:srgbClr val="44546A"/>
                </a:solidFill>
                <a:effectLst/>
                <a:latin typeface="WordVisi_MSFontService"/>
              </a:rPr>
              <a:t>Seamless customer service</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b="1" i="1" dirty="0"/>
              <a:t>*Partner guidance: </a:t>
            </a:r>
            <a:r>
              <a:rPr lang="en-US" i="1" dirty="0"/>
              <a:t>The “Seamless customer service” dependency of Dynamics 365 Customer Service is actually “</a:t>
            </a:r>
            <a:r>
              <a:rPr lang="en-US" sz="1200" i="1" dirty="0">
                <a:effectLst/>
                <a:latin typeface="Calibri" panose="020F0502020204030204" pitchFamily="34" charset="0"/>
                <a:ea typeface="Calibri" panose="020F0502020204030204" pitchFamily="34" charset="0"/>
              </a:rPr>
              <a:t>Omnichannel for Customer Service (Dynamics 365 for Customer Service Digital Messaging add-on).” It is represented here as Dynamics 365 Customer Service for simplicities sake, but the underlying functionality is provided via the Digital Messaging add-on. </a:t>
            </a: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WordVisi_MSFontService"/>
              </a:rPr>
              <a:t>Seamless customer service can help you utilize intelligent and automated customer service tools.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WordVisi_MSFontService"/>
              </a:rPr>
              <a:t>With seamless customer service, you can eliminate problems before they arise, tailor customer engagements, and free up live agents to manage complex problems.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WordVisi_MSFontService"/>
              </a:rPr>
              <a:t>With this capability in your back pocket, you can </a:t>
            </a:r>
            <a:r>
              <a:rPr lang="en-US" sz="1200" b="1" i="0" dirty="0">
                <a:solidFill>
                  <a:srgbClr val="44546A"/>
                </a:solidFill>
                <a:effectLst/>
                <a:latin typeface="WordVisi_MSFontService"/>
              </a:rPr>
              <a:t>offer help anytime with AI-powered chatbots:</a:t>
            </a:r>
            <a:endParaRPr lang="en-US" sz="1200" b="0" i="0" dirty="0">
              <a:solidFill>
                <a:srgbClr val="44546A"/>
              </a:solidFill>
              <a:effectLst/>
              <a:latin typeface="WordVisi_MSFontService"/>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Segoe UI"/>
                <a:ea typeface="+mn-ea"/>
                <a:cs typeface="+mn-cs"/>
              </a:rPr>
              <a:t>Create AI-powered chatbots that can resolve common issues and answer questions 24 hours a day</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Segoe UI"/>
                <a:ea typeface="+mn-ea"/>
                <a:cs typeface="+mn-cs"/>
              </a:rPr>
              <a:t>Integrate your chatbots with the products and services you use everyday allowing it to look up records, hand off conversations to live agents, and</a:t>
            </a:r>
            <a:br>
              <a:rPr kumimoji="0" lang="en-US" sz="1200" b="0" i="0" u="none" strike="noStrike" kern="0" cap="none" spc="0" normalizeH="0" baseline="0" noProof="0" dirty="0">
                <a:ln>
                  <a:noFill/>
                </a:ln>
                <a:solidFill>
                  <a:srgbClr val="000000"/>
                </a:solidFill>
                <a:effectLst/>
                <a:uLnTx/>
                <a:uFillTx/>
                <a:latin typeface="Segoe UI"/>
                <a:ea typeface="+mn-ea"/>
                <a:cs typeface="+mn-cs"/>
              </a:rPr>
            </a:br>
            <a:r>
              <a:rPr kumimoji="0" lang="en-US" sz="1200" b="0" i="0" u="none" strike="noStrike" kern="0" cap="none" spc="0" normalizeH="0" baseline="0" noProof="0" dirty="0">
                <a:ln>
                  <a:noFill/>
                </a:ln>
                <a:solidFill>
                  <a:srgbClr val="000000"/>
                </a:solidFill>
                <a:effectLst/>
                <a:uLnTx/>
                <a:uFillTx/>
                <a:latin typeface="Segoe UI"/>
                <a:ea typeface="+mn-ea"/>
                <a:cs typeface="+mn-cs"/>
              </a:rPr>
              <a:t>call APIs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Segoe UI"/>
                <a:ea typeface="+mn-ea"/>
                <a:cs typeface="+mn-cs"/>
              </a:rPr>
              <a:t>Create personalized conversations with distinct topics using natural language understanding and entity extraction</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Segoe UI"/>
                <a:ea typeface="+mn-ea"/>
                <a:cs typeface="+mn-cs"/>
              </a:rPr>
              <a:t>Monitor and improve your chatbot’s performance using AI and data-driven insights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WordVisi_MSFontService"/>
              </a:rPr>
              <a:t>You can also </a:t>
            </a:r>
            <a:r>
              <a:rPr lang="en-US" sz="1200" b="1" i="0" dirty="0">
                <a:solidFill>
                  <a:srgbClr val="44546A"/>
                </a:solidFill>
                <a:effectLst/>
                <a:latin typeface="WordVisi_MSFontService"/>
              </a:rPr>
              <a:t>extend personalized assistance:</a:t>
            </a:r>
            <a:endParaRPr lang="en-US" sz="1200" b="0" i="0" dirty="0">
              <a:solidFill>
                <a:srgbClr val="44546A"/>
              </a:solidFill>
              <a:effectLst/>
              <a:latin typeface="WordVisi_MSFontService"/>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Segoe UI"/>
                <a:ea typeface="+mn-ea"/>
                <a:cs typeface="+mn-cs"/>
              </a:rPr>
              <a:t>Tailor customer engagement by providing at-a-glance customer history, and utilize AI to classify, prioritize, and assign customers across all channels to the most qualified agent</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WordVisi_MSFontService"/>
              </a:rPr>
              <a:t>&lt;click&gt;</a:t>
            </a: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WordVisi_MSFontService"/>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81</a:t>
            </a:fld>
            <a:endParaRPr lang="en-US"/>
          </a:p>
        </p:txBody>
      </p:sp>
    </p:spTree>
    <p:extLst>
      <p:ext uri="{BB962C8B-B14F-4D97-AF65-F5344CB8AC3E}">
        <p14:creationId xmlns:p14="http://schemas.microsoft.com/office/powerpoint/2010/main" val="14936697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Seamless customer service</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1" dirty="0">
                <a:latin typeface="+mn-lt"/>
              </a:rPr>
              <a:t>*Partner guidance: </a:t>
            </a:r>
            <a:r>
              <a:rPr lang="en-US" sz="1200" i="1" dirty="0">
                <a:latin typeface="+mn-lt"/>
              </a:rPr>
              <a:t>The “Seamless customer service” dependency of Dynamics 365 Customer Service is actually “</a:t>
            </a:r>
            <a:r>
              <a:rPr lang="en-US" sz="1200" i="1" dirty="0">
                <a:effectLst/>
                <a:latin typeface="+mn-lt"/>
                <a:ea typeface="Calibri" panose="020F0502020204030204" pitchFamily="34" charset="0"/>
              </a:rPr>
              <a:t>Omnichannel for Customer Service (Dynamics 365 for Customer Service Digital Messaging add-on).” It is represented here as Dynamics 365 Customer Service for simplicities sake, but the underlying functionality is provided via the Digital Messaging add-on. </a:t>
            </a: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Further, you can </a:t>
            </a:r>
            <a:r>
              <a:rPr lang="en-US" sz="1200" b="1" i="0" dirty="0">
                <a:solidFill>
                  <a:srgbClr val="44546A"/>
                </a:solidFill>
                <a:effectLst/>
                <a:latin typeface="+mn-lt"/>
              </a:rPr>
              <a:t>provide smarter services:</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Elevate agent effectiveness with tools such as giving the option to work across multiple open cases and utilizing Microsoft Teams to connect with subject-matters experts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Utilize the Internet of Things (IoT) to send remote commands to resolve issues quickly and to identify devices in need of attention</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Build custom workflows using Power Automate and create complex scenarios with Microsoft Bot Framework</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Finally, you can empower customers to </a:t>
            </a:r>
            <a:r>
              <a:rPr lang="en-US" sz="1200" b="1" i="0" dirty="0">
                <a:solidFill>
                  <a:srgbClr val="44546A"/>
                </a:solidFill>
                <a:effectLst/>
                <a:latin typeface="+mn-lt"/>
              </a:rPr>
              <a:t>resolve issues on their own:</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Provide self-service support with virtual agents, knowledge base portals, and community support forums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82</a:t>
            </a:fld>
            <a:endParaRPr lang="en-US"/>
          </a:p>
        </p:txBody>
      </p:sp>
    </p:spTree>
    <p:extLst>
      <p:ext uri="{BB962C8B-B14F-4D97-AF65-F5344CB8AC3E}">
        <p14:creationId xmlns:p14="http://schemas.microsoft.com/office/powerpoint/2010/main" val="42789119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Story-Natuzzi uses Dynamics 365 to redefine the luxury furniture experience with a data-first approach</a:t>
            </a:r>
            <a:r>
              <a:rPr lang="en-US" b="0" i="0" u="none" strike="noStrike" dirty="0">
                <a:solidFill>
                  <a:srgbClr val="000000"/>
                </a:solidFill>
                <a:effectLst/>
                <a:latin typeface="Calibri" panose="020F0502020204030204" pitchFamily="34" charset="0"/>
              </a:rPr>
              <a:t> (https://customers.microsoft.com/en-us/story/1641171450812923784-natuzzi-dynamics365-Italy)</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83</a:t>
            </a:fld>
            <a:endParaRPr lang="en-US"/>
          </a:p>
        </p:txBody>
      </p:sp>
    </p:spTree>
    <p:extLst>
      <p:ext uri="{BB962C8B-B14F-4D97-AF65-F5344CB8AC3E}">
        <p14:creationId xmlns:p14="http://schemas.microsoft.com/office/powerpoint/2010/main" val="33516467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84</a:t>
            </a:fld>
            <a:endParaRPr lang="en-US"/>
          </a:p>
        </p:txBody>
      </p:sp>
    </p:spTree>
    <p:extLst>
      <p:ext uri="{BB962C8B-B14F-4D97-AF65-F5344CB8AC3E}">
        <p14:creationId xmlns:p14="http://schemas.microsoft.com/office/powerpoint/2010/main" val="2599468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Predict demand using AI to optimize inventory.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85</a:t>
            </a:fld>
            <a:endParaRPr lang="en-US"/>
          </a:p>
        </p:txBody>
      </p:sp>
    </p:spTree>
    <p:extLst>
      <p:ext uri="{BB962C8B-B14F-4D97-AF65-F5344CB8AC3E}">
        <p14:creationId xmlns:p14="http://schemas.microsoft.com/office/powerpoint/2010/main" val="24644911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Demand planning and optimization</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In this dynamic and shifting market, demand planning and optimization are more challenging than ever before. Planning optimization ensures correct inventory distribution at all points of the supply chain, from factory lines to shipping. The real-time planning engine can be configured and automated to optimize replenishment based on priority. This enables businesses to increase service levels, reduce inventory levels, and optimize their supply chains by prioritizing replenishment orders to ensure that urgent demand is prioritized over less important demand. Companies can replan multiple times a day within minutes, instead of waiting 8 hours or over night for a complete MRP run.</a:t>
            </a: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 </a:t>
            </a: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With demand planning and optimization, AI helps plan for a dynamic and shifting market, optimize your inventory and agile distribution and manufacturing processes, automate replenishment, and reduce waste and unnecessary emissions.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With this capability, you can have access to </a:t>
            </a:r>
            <a:r>
              <a:rPr lang="en-US" sz="1200" b="1" i="0" dirty="0">
                <a:solidFill>
                  <a:srgbClr val="44546A"/>
                </a:solidFill>
                <a:effectLst/>
                <a:latin typeface="+mn-lt"/>
              </a:rPr>
              <a:t>real-time inventory visibility:</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Utilize AI-enriched demand forecasting to help ensure</a:t>
            </a:r>
            <a:br>
              <a:rPr kumimoji="0" lang="en-US" sz="1200" b="0" i="0" u="none" strike="noStrike" kern="0" cap="none" spc="0" normalizeH="0" baseline="0" noProof="0" dirty="0">
                <a:ln>
                  <a:noFill/>
                </a:ln>
                <a:solidFill>
                  <a:srgbClr val="000000"/>
                </a:solidFill>
                <a:effectLst/>
                <a:uLnTx/>
                <a:uFillTx/>
                <a:latin typeface="+mn-lt"/>
                <a:ea typeface="+mn-ea"/>
                <a:cs typeface="+mn-cs"/>
              </a:rPr>
            </a:br>
            <a:r>
              <a:rPr kumimoji="0" lang="en-US" sz="1200" b="0" i="0" u="none" strike="noStrike" kern="0" cap="none" spc="0" normalizeH="0" baseline="0" noProof="0" dirty="0">
                <a:ln>
                  <a:noFill/>
                </a:ln>
                <a:solidFill>
                  <a:srgbClr val="000000"/>
                </a:solidFill>
                <a:effectLst/>
                <a:uLnTx/>
                <a:uFillTx/>
                <a:latin typeface="+mn-lt"/>
                <a:ea typeface="+mn-ea"/>
                <a:cs typeface="+mn-cs"/>
              </a:rPr>
              <a:t>on-time delivery of the right product and near-real-time production planning to eliminate stockouts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Deliver cross-channel inventory visibility and maintain accounting ledgers globally in near-real time</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Invest in </a:t>
            </a:r>
            <a:r>
              <a:rPr lang="en-US" sz="1200" b="1" i="0" dirty="0">
                <a:solidFill>
                  <a:srgbClr val="44546A"/>
                </a:solidFill>
                <a:effectLst/>
                <a:latin typeface="+mn-lt"/>
              </a:rPr>
              <a:t>planning optimization, even during disruption. </a:t>
            </a:r>
            <a:r>
              <a:rPr lang="en-US" sz="1200" b="0" i="0" dirty="0">
                <a:solidFill>
                  <a:srgbClr val="44546A"/>
                </a:solidFill>
                <a:effectLst/>
                <a:latin typeface="+mn-lt"/>
              </a:rPr>
              <a:t>You can:</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Respond intelligently to dynamic shifts in supply and demand with prescriptive analytics using unified real-time data from data providers, partners, customers, and suppliers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Optimize operations, material handling, workforce planning, and inventory flow with integrated warehouse management</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Scale distribution during peaks and keep critical warehouse processes running at high throughput all while ensuring business continuity even when disconnected from the cloud</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86</a:t>
            </a:fld>
            <a:endParaRPr lang="en-US"/>
          </a:p>
        </p:txBody>
      </p:sp>
    </p:spTree>
    <p:extLst>
      <p:ext uri="{BB962C8B-B14F-4D97-AF65-F5344CB8AC3E}">
        <p14:creationId xmlns:p14="http://schemas.microsoft.com/office/powerpoint/2010/main" val="15026803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Demand planning and optimization</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Finally, acquire </a:t>
            </a:r>
            <a:r>
              <a:rPr lang="en-US" sz="1200" b="1" i="0" dirty="0">
                <a:solidFill>
                  <a:srgbClr val="44546A"/>
                </a:solidFill>
                <a:effectLst/>
                <a:latin typeface="+mn-lt"/>
              </a:rPr>
              <a:t>intelligent order management:</a:t>
            </a:r>
            <a:endParaRPr lang="en-US" sz="1200" b="0" i="0" dirty="0">
              <a:solidFill>
                <a:srgbClr val="44546A"/>
              </a:solidFill>
              <a:effectLst/>
              <a:latin typeface="+mn-lt"/>
            </a:endParaRPr>
          </a:p>
          <a:p>
            <a:pPr marL="255588" marR="0" lvl="0" indent="-182563" algn="l" defTabSz="932295" rtl="0" eaLnBrk="1" fontAlgn="auto" latinLnBrk="0" hangingPunct="1">
              <a:lnSpc>
                <a:spcPct val="100000"/>
              </a:lnSpc>
              <a:spcBef>
                <a:spcPts val="60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Quickly respond to changing requirements with easy-to-use journey orchestration-designer tools to modify the order journey</a:t>
            </a:r>
          </a:p>
          <a:p>
            <a:pPr marL="255588" marR="0" lvl="0" indent="-182563" algn="l" defTabSz="932295" rtl="0" eaLnBrk="1" fontAlgn="auto" latinLnBrk="0" hangingPunct="1">
              <a:lnSpc>
                <a:spcPct val="100000"/>
              </a:lnSpc>
              <a:spcBef>
                <a:spcPts val="60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Orchestrate a touchless order system by leveraging architecture for the intake of orders from any e-commerce/electronic order system </a:t>
            </a:r>
          </a:p>
          <a:p>
            <a:pPr marL="255588" marR="0" lvl="0" indent="-182563" algn="l" defTabSz="932295" rtl="0" eaLnBrk="1" fontAlgn="auto" latinLnBrk="0" hangingPunct="1">
              <a:lnSpc>
                <a:spcPct val="100000"/>
              </a:lnSpc>
              <a:spcBef>
                <a:spcPts val="60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Deploy a visual interface that lets business users quickly change order-management rules across multiple channel</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87</a:t>
            </a:fld>
            <a:endParaRPr lang="en-US"/>
          </a:p>
        </p:txBody>
      </p:sp>
    </p:spTree>
    <p:extLst>
      <p:ext uri="{BB962C8B-B14F-4D97-AF65-F5344CB8AC3E}">
        <p14:creationId xmlns:p14="http://schemas.microsoft.com/office/powerpoint/2010/main" val="18078281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EFC96-4AC1-C018-4DE0-48E48F664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81418-C878-EC4D-B52F-4BB02CA62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9949A-D20C-3C49-1F6C-818D979A51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3CEE3D-82AD-4DB5-6A54-880AE758E2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0606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Story-UK retailer, Marks and Spencer, uses Azure Synapse Analytics and Power BI to drive powerful insights</a:t>
            </a:r>
            <a:r>
              <a:rPr lang="en-US" b="0" i="0" u="none" strike="noStrike" dirty="0">
                <a:solidFill>
                  <a:srgbClr val="000000"/>
                </a:solidFill>
                <a:effectLst/>
                <a:latin typeface="Calibri" panose="020F0502020204030204" pitchFamily="34" charset="0"/>
              </a:rPr>
              <a:t> (https://customers.microsoft.com/en-us/story/1620068383237408887-marksandspencer-azuresynapseanalytics-unitedkingdom)</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89</a:t>
            </a:fld>
            <a:endParaRPr lang="en-US"/>
          </a:p>
        </p:txBody>
      </p:sp>
    </p:spTree>
    <p:extLst>
      <p:ext uri="{BB962C8B-B14F-4D97-AF65-F5344CB8AC3E}">
        <p14:creationId xmlns:p14="http://schemas.microsoft.com/office/powerpoint/2010/main" val="879660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buClrTx/>
              <a:buSzTx/>
              <a:buFontTx/>
              <a:buNone/>
              <a:tabLst/>
              <a:defRPr/>
            </a:pPr>
            <a:r>
              <a:rPr lang="en-US" sz="1100" dirty="0">
                <a:cs typeface="Segoe UI" pitchFamily="34" charset="0"/>
              </a:rPr>
              <a:t>Get, create, share, visualize, and unlock the power of your retail data with a data platform designed for the era of AI. </a:t>
            </a:r>
          </a:p>
          <a:p>
            <a:endParaRPr kumimoji="0" lang="en-US" sz="1100" b="0" i="0" u="none" strike="noStrike" kern="1200" cap="none" spc="0" normalizeH="0" baseline="0" noProof="0" dirty="0">
              <a:ln>
                <a:noFill/>
              </a:ln>
              <a:gradFill>
                <a:gsLst>
                  <a:gs pos="2917">
                    <a:srgbClr val="FFFFFF"/>
                  </a:gs>
                  <a:gs pos="30000">
                    <a:srgbClr val="FFFFFF"/>
                  </a:gs>
                </a:gsLst>
                <a:lin ang="5400000" scaled="0"/>
              </a:gradFill>
              <a:effectLst/>
              <a:uLnTx/>
              <a:uFillTx/>
              <a:ea typeface="+mn-ea"/>
              <a:cs typeface="+mn-cs"/>
            </a:endParaRPr>
          </a:p>
          <a:p>
            <a:pPr marL="0" marR="0" lvl="0" indent="0" algn="l" defTabSz="914367" rtl="0" eaLnBrk="1" fontAlgn="auto" latinLnBrk="0" hangingPunct="1">
              <a:buClrTx/>
              <a:buSzTx/>
              <a:buFontTx/>
              <a:buNone/>
              <a:tabLst/>
              <a:defRPr/>
            </a:pPr>
            <a:r>
              <a:rPr lang="en-US" sz="1100" dirty="0">
                <a:solidFill>
                  <a:schemeClr val="tx1">
                    <a:lumMod val="100000"/>
                  </a:schemeClr>
                </a:solidFill>
                <a:cs typeface="Segoe UI" pitchFamily="34" charset="0"/>
              </a:rPr>
              <a:t>Deliver outstanding AI-driven shopping experiences that are personalized, guided, automated, and gain high customer satisfaction ratings.</a:t>
            </a:r>
          </a:p>
          <a:p>
            <a:endParaRPr lang="en-US" sz="1100" dirty="0"/>
          </a:p>
          <a:p>
            <a:pPr marL="0" marR="0" lvl="0" indent="0" algn="l" defTabSz="914367" rtl="0" eaLnBrk="1" fontAlgn="auto" latinLnBrk="0" hangingPunct="1">
              <a:buClrTx/>
              <a:buSzTx/>
              <a:buFontTx/>
              <a:buNone/>
              <a:tabLst/>
              <a:defRPr/>
            </a:pPr>
            <a:r>
              <a:rPr lang="en-US" sz="1100" dirty="0">
                <a:solidFill>
                  <a:schemeClr val="tx1">
                    <a:lumMod val="100000"/>
                  </a:schemeClr>
                </a:solidFill>
                <a:cs typeface="Segoe UI" pitchFamily="34" charset="0"/>
              </a:rPr>
              <a:t>Enable automation and conversational AI to optimize supply chain tasks and deliver greater visibility across the entire supply chain. </a:t>
            </a:r>
          </a:p>
          <a:p>
            <a:endParaRPr lang="en-US" sz="1100" dirty="0"/>
          </a:p>
          <a:p>
            <a:pPr marL="0" marR="0" lvl="0" indent="0" algn="l" defTabSz="914367" rtl="0" eaLnBrk="1" fontAlgn="auto" latinLnBrk="0" hangingPunct="1">
              <a:buClrTx/>
              <a:buSzTx/>
              <a:buFontTx/>
              <a:buNone/>
              <a:tabLst/>
              <a:defRPr/>
            </a:pPr>
            <a:r>
              <a:rPr lang="en-US" sz="1100" dirty="0">
                <a:cs typeface="Segoe UI" pitchFamily="34" charset="0"/>
              </a:rPr>
              <a:t>Enhance frontline operational efficiency and job satisfaction with virtual companions and digitized processes powered by AI.</a:t>
            </a:r>
          </a:p>
          <a:p>
            <a:endParaRPr lang="en-US" sz="1100" dirty="0"/>
          </a:p>
          <a:p>
            <a:endParaRPr lang="en-US" sz="1100" dirty="0"/>
          </a:p>
        </p:txBody>
      </p:sp>
      <p:sp>
        <p:nvSpPr>
          <p:cNvPr id="4" name="Slide Number Placeholder 3"/>
          <p:cNvSpPr>
            <a:spLocks noGrp="1"/>
          </p:cNvSpPr>
          <p:nvPr>
            <p:ph type="sldNum" sz="quarter" idx="5"/>
          </p:nvPr>
        </p:nvSpPr>
        <p:spPr/>
        <p:txBody>
          <a:bodyPr/>
          <a:lstStyle/>
          <a:p>
            <a:fld id="{FA6CC9AB-C7F4-4106-BD7F-6816938D190E}" type="slidenum">
              <a:rPr lang="en-US" smtClean="0"/>
              <a:t>9</a:t>
            </a:fld>
            <a:endParaRPr lang="en-US"/>
          </a:p>
        </p:txBody>
      </p:sp>
    </p:spTree>
    <p:extLst>
      <p:ext uri="{BB962C8B-B14F-4D97-AF65-F5344CB8AC3E}">
        <p14:creationId xmlns:p14="http://schemas.microsoft.com/office/powerpoint/2010/main" val="38088761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mn-lt"/>
              </a:rPr>
              <a:t>Leverage demand and supply signals for future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90</a:t>
            </a:fld>
            <a:endParaRPr lang="en-US"/>
          </a:p>
        </p:txBody>
      </p:sp>
    </p:spTree>
    <p:extLst>
      <p:ext uri="{BB962C8B-B14F-4D97-AF65-F5344CB8AC3E}">
        <p14:creationId xmlns:p14="http://schemas.microsoft.com/office/powerpoint/2010/main" val="20682543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Supply chain visibility</a:t>
            </a: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dirty="0">
                <a:effectLst/>
                <a:latin typeface="+mn-lt"/>
                <a:ea typeface="Calibri" panose="020F0502020204030204" pitchFamily="34" charset="0"/>
              </a:rPr>
              <a:t>Key to a robust supply chain is improving visibility. Retailers are sitting on a treasure trove of data from across their supply chain and many can’t use it to their full advantage. </a:t>
            </a:r>
            <a:r>
              <a:rPr lang="en-US" sz="1200" b="0" i="0" dirty="0">
                <a:solidFill>
                  <a:srgbClr val="44546A"/>
                </a:solidFill>
                <a:effectLst/>
                <a:latin typeface="+mn-lt"/>
              </a:rPr>
              <a:t>Supply chain visibility can help you leverage demand and supply signals for future opportunities.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With supply chain visibility, you can reduce stock-outs, automate and optimize fulfillment, boost sustainability, and improve decision-making.</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Start with </a:t>
            </a:r>
            <a:r>
              <a:rPr lang="en-US" sz="1200" b="1" i="0" dirty="0">
                <a:solidFill>
                  <a:srgbClr val="44546A"/>
                </a:solidFill>
                <a:effectLst/>
                <a:latin typeface="+mn-lt"/>
              </a:rPr>
              <a:t>intelligent decision making. </a:t>
            </a:r>
            <a:r>
              <a:rPr lang="en-US" sz="1200" b="0" i="0" dirty="0">
                <a:solidFill>
                  <a:srgbClr val="44546A"/>
                </a:solidFill>
                <a:effectLst/>
                <a:latin typeface="+mn-lt"/>
              </a:rPr>
              <a:t>You can:</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Leverage a digital supply chain twin to perform “what-if” simulations, multi-tier supplier visibility, and advanced analytics powered by AI</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Respond to dynamic shifts in supply and demand with prescriptive analytics using unified real-time data from data providers, partners, customers, and suppliers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You can also expect </a:t>
            </a:r>
            <a:r>
              <a:rPr lang="en-US" sz="1200" b="1" i="0" dirty="0">
                <a:solidFill>
                  <a:srgbClr val="44546A"/>
                </a:solidFill>
                <a:effectLst/>
                <a:latin typeface="+mn-lt"/>
              </a:rPr>
              <a:t>streamlined collaboration:</a:t>
            </a:r>
            <a:endParaRPr lang="en-US" sz="1200" b="0" i="0" dirty="0">
              <a:solidFill>
                <a:srgbClr val="44546A"/>
              </a:solidFill>
              <a:effectLst/>
              <a:latin typeface="+mn-lt"/>
            </a:endParaRP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Seamlessly work with existing planning and execution systems and invite suppliers and partners to securely receive and share data on one platform</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Improve collaboration with suppliers, partners, and team members to identity risks early and plan for supply and resource constraints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And you can do this all with </a:t>
            </a:r>
            <a:r>
              <a:rPr lang="en-US" sz="1200" b="1" i="0" dirty="0">
                <a:solidFill>
                  <a:srgbClr val="44546A"/>
                </a:solidFill>
                <a:effectLst/>
                <a:latin typeface="+mn-lt"/>
              </a:rPr>
              <a:t>centralized management:</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Accelerate time to market by centrally managing product information and providing a platform for engineers to collaborate with planners</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Manage product quality more effectively by predicting and resolving quality issues quickly</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Increase organizational agility by automating and optimizing fulfillment with rules-based orchestration, real-time inventory management, and AI</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91</a:t>
            </a:fld>
            <a:endParaRPr lang="en-US"/>
          </a:p>
        </p:txBody>
      </p:sp>
    </p:spTree>
    <p:extLst>
      <p:ext uri="{BB962C8B-B14F-4D97-AF65-F5344CB8AC3E}">
        <p14:creationId xmlns:p14="http://schemas.microsoft.com/office/powerpoint/2010/main" val="36452761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Supply chain visibility</a:t>
            </a:r>
          </a:p>
          <a:p>
            <a:pPr marL="0" marR="0" lvl="1"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dirty="0">
                <a:effectLst/>
                <a:latin typeface="+mn-lt"/>
                <a:ea typeface="Calibri" panose="020F0502020204030204" pitchFamily="34" charset="0"/>
              </a:rPr>
              <a:t>Key to a robust supply chain is improving visibility. Retailers are sitting on a treasure trove of data from across their supply chain and many can’t use it to their full advantage. </a:t>
            </a:r>
            <a:r>
              <a:rPr lang="en-US" sz="1200" b="0" i="0" dirty="0">
                <a:solidFill>
                  <a:srgbClr val="44546A"/>
                </a:solidFill>
                <a:effectLst/>
                <a:latin typeface="+mn-lt"/>
              </a:rPr>
              <a:t>Supply chain visibility can help you leverage demand and supply signals for future opportunities.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With supply chain visibility, you can reduce stock-outs, automate and optimize fulfillment, boost sustainability, and improve decision-making.</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Start with </a:t>
            </a:r>
            <a:r>
              <a:rPr lang="en-US" sz="1200" b="1" i="0" dirty="0">
                <a:solidFill>
                  <a:srgbClr val="44546A"/>
                </a:solidFill>
                <a:effectLst/>
                <a:latin typeface="+mn-lt"/>
              </a:rPr>
              <a:t>intelligent decision making. </a:t>
            </a:r>
            <a:r>
              <a:rPr lang="en-US" sz="1200" b="0" i="0" dirty="0">
                <a:solidFill>
                  <a:srgbClr val="44546A"/>
                </a:solidFill>
                <a:effectLst/>
                <a:latin typeface="+mn-lt"/>
              </a:rPr>
              <a:t>You can:</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Leverage a digital supply chain twin to perform “what-if” simulations, multi-tier supplier visibility, and advanced analytics powered by AI</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Respond to dynamic shifts in supply and demand with prescriptive analytics using unified real-time data from data providers, partners, customers, and suppliers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You can also expect </a:t>
            </a:r>
            <a:r>
              <a:rPr lang="en-US" sz="1200" b="1" i="0" dirty="0">
                <a:solidFill>
                  <a:srgbClr val="44546A"/>
                </a:solidFill>
                <a:effectLst/>
                <a:latin typeface="+mn-lt"/>
              </a:rPr>
              <a:t>streamlined collaboration:</a:t>
            </a:r>
            <a:endParaRPr lang="en-US" sz="1200" b="0" i="0" dirty="0">
              <a:solidFill>
                <a:srgbClr val="44546A"/>
              </a:solidFill>
              <a:effectLst/>
              <a:latin typeface="+mn-lt"/>
            </a:endParaRP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Seamlessly work with existing planning and execution systems and invite suppliers and partners to securely receive and share data on one platform</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Improve collaboration with suppliers, partners, and team members to identity risks early and plan for supply and resource constraints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And you can do this all with </a:t>
            </a:r>
            <a:r>
              <a:rPr lang="en-US" sz="1200" b="1" i="0" dirty="0">
                <a:solidFill>
                  <a:srgbClr val="44546A"/>
                </a:solidFill>
                <a:effectLst/>
                <a:latin typeface="+mn-lt"/>
              </a:rPr>
              <a:t>centralized management:</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Accelerate time to market by centrally managing product information and providing a platform for engineers to collaborate with planners</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Manage product quality more effectively by predicting and resolving quality issues quickly</a:t>
            </a:r>
          </a:p>
          <a:p>
            <a:pPr marL="266700" marR="0" lvl="1" indent="-146050" algn="l" defTabSz="914192" rtl="0" eaLnBrk="1" fontAlgn="auto" latinLnBrk="0" hangingPunct="1">
              <a:lnSpc>
                <a:spcPct val="100000"/>
              </a:lnSpc>
              <a:spcBef>
                <a:spcPts val="0"/>
              </a:spcBef>
              <a:spcAft>
                <a:spcPts val="200"/>
              </a:spcAft>
              <a:buClrTx/>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a:rPr>
              <a:t>Increase organizational agility by automating and optimizing fulfillment with rules-based orchestration, real-time inventory management, and AI</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92</a:t>
            </a:fld>
            <a:endParaRPr lang="en-US"/>
          </a:p>
        </p:txBody>
      </p:sp>
    </p:spTree>
    <p:extLst>
      <p:ext uri="{BB962C8B-B14F-4D97-AF65-F5344CB8AC3E}">
        <p14:creationId xmlns:p14="http://schemas.microsoft.com/office/powerpoint/2010/main" val="22469845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Story-Fashion retailer </a:t>
            </a:r>
            <a:r>
              <a:rPr lang="en-US" b="0" i="0" u="sng" strike="noStrike" dirty="0" err="1">
                <a:solidFill>
                  <a:srgbClr val="D59ED7"/>
                </a:solidFill>
                <a:effectLst/>
                <a:latin typeface="Calibri" panose="020F0502020204030204" pitchFamily="34" charset="0"/>
                <a:hlinkClick r:id="rId3"/>
              </a:rPr>
              <a:t>Khaadi</a:t>
            </a:r>
            <a:r>
              <a:rPr lang="en-US" b="0" i="0" u="sng" strike="noStrike" dirty="0">
                <a:solidFill>
                  <a:srgbClr val="D59ED7"/>
                </a:solidFill>
                <a:effectLst/>
                <a:latin typeface="Calibri" panose="020F0502020204030204" pitchFamily="34" charset="0"/>
                <a:hlinkClick r:id="rId3"/>
              </a:rPr>
              <a:t> reinvents daily operations with Microsoft Power Apps</a:t>
            </a:r>
            <a:r>
              <a:rPr lang="en-US" b="0" i="0" u="none" strike="noStrike" dirty="0">
                <a:solidFill>
                  <a:srgbClr val="000000"/>
                </a:solidFill>
                <a:effectLst/>
                <a:latin typeface="Calibri" panose="020F0502020204030204" pitchFamily="34" charset="0"/>
              </a:rPr>
              <a:t> (https://customers.microsoft.com/en-us/story/1437658259913383146-khaadi-retailers-microsoft-365-en-Pakistan)</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93</a:t>
            </a:fld>
            <a:endParaRPr lang="en-US"/>
          </a:p>
        </p:txBody>
      </p:sp>
    </p:spTree>
    <p:extLst>
      <p:ext uri="{BB962C8B-B14F-4D97-AF65-F5344CB8AC3E}">
        <p14:creationId xmlns:p14="http://schemas.microsoft.com/office/powerpoint/2010/main" val="37390686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mn-lt"/>
              </a:rPr>
              <a:t>Optimize order management, giving customers choice across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gradFill>
                <a:gsLst>
                  <a:gs pos="2917">
                    <a:srgbClr val="FFFFFF"/>
                  </a:gs>
                  <a:gs pos="30000">
                    <a:srgbClr val="FFFFFF"/>
                  </a:gs>
                </a:gsLst>
                <a:lin ang="5400000" scaled="0"/>
              </a:gra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94</a:t>
            </a:fld>
            <a:endParaRPr lang="en-US"/>
          </a:p>
        </p:txBody>
      </p:sp>
    </p:spTree>
    <p:extLst>
      <p:ext uri="{BB962C8B-B14F-4D97-AF65-F5344CB8AC3E}">
        <p14:creationId xmlns:p14="http://schemas.microsoft.com/office/powerpoint/2010/main" val="28396288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Flexible fulfillment</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The last capability in supply chain, flexible fulfillment, can help you optimize order management giving customer choice across channels.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With flexible fulfillment, streamline curbside pickup and buy-online-pickup-in-store operations, provide customers with real-time inventory and order status, and gain greater control of the entire order lifecycle.</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Offer an </a:t>
            </a:r>
            <a:r>
              <a:rPr lang="en-US" sz="1200" b="1" i="0" dirty="0">
                <a:solidFill>
                  <a:srgbClr val="44546A"/>
                </a:solidFill>
                <a:effectLst/>
                <a:latin typeface="+mn-lt"/>
              </a:rPr>
              <a:t>enhanced customer experience:</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Streamline returns management and enable flexible return scenarios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Use AI and anomaly detection models to identify and address fulfillment constraints and improve delivery times while reducing costs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Give customers ordering flexibility such as home delivery, curbside pickup, and pick up in-store with connected ordering and fulfillment tools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Offer real-time inventory availability and order status with AI, providing a single solution to order-fulfillment orchestration</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And gain </a:t>
            </a:r>
            <a:r>
              <a:rPr lang="en-US" sz="1200" b="1" i="0" dirty="0">
                <a:solidFill>
                  <a:srgbClr val="44546A"/>
                </a:solidFill>
                <a:effectLst/>
                <a:latin typeface="+mn-lt"/>
              </a:rPr>
              <a:t>seamless inventory management:</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Access a single global view of your inventory positions in real-time to ensure that the right products are available in the right place at the right time</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Track inventory across channels and make informed inventory supply decisions with advanced analytics and machine learning</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Utilize the Tasks app in Microsoft Teams to assign associates to stock count allowing for real-time numbers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95</a:t>
            </a:fld>
            <a:endParaRPr lang="en-US"/>
          </a:p>
        </p:txBody>
      </p:sp>
    </p:spTree>
    <p:extLst>
      <p:ext uri="{BB962C8B-B14F-4D97-AF65-F5344CB8AC3E}">
        <p14:creationId xmlns:p14="http://schemas.microsoft.com/office/powerpoint/2010/main" val="42850857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Slide title: </a:t>
            </a:r>
            <a:r>
              <a:rPr lang="en-US" sz="1200" b="0" i="0" dirty="0">
                <a:solidFill>
                  <a:srgbClr val="44546A"/>
                </a:solidFill>
                <a:effectLst/>
                <a:latin typeface="+mn-lt"/>
              </a:rPr>
              <a:t>Flexible fulfillment</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The last capability in supply chain, flexible fulfillment, can help you optimize order management giving customer choice across channels.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With flexible fulfillment, streamline curbside pickup and buy-online-pickup-in-store operations, provide customers with real-time inventory and order status, and gain greater control of the entire order lifecycle.</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Offer an </a:t>
            </a:r>
            <a:r>
              <a:rPr lang="en-US" sz="1200" b="1" i="0" dirty="0">
                <a:solidFill>
                  <a:srgbClr val="44546A"/>
                </a:solidFill>
                <a:effectLst/>
                <a:latin typeface="+mn-lt"/>
              </a:rPr>
              <a:t>enhanced customer experience:</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Streamline returns management and enable flexible return scenarios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Use AI and anomaly detection models to identify and address fulfillment constraints and improve delivery times while reducing costs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Give customers ordering flexibility such as home delivery, curbside pickup, and pick up in-store with connected ordering and fulfillment tools</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Offer real-time inventory availability and order status with AI, providing a single solution to order-fulfillment orchestration</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0" i="0" dirty="0">
                <a:solidFill>
                  <a:srgbClr val="44546A"/>
                </a:solidFill>
                <a:effectLst/>
                <a:latin typeface="+mn-lt"/>
              </a:rPr>
              <a:t>And gain </a:t>
            </a:r>
            <a:r>
              <a:rPr lang="en-US" sz="1200" b="1" i="0" dirty="0">
                <a:solidFill>
                  <a:srgbClr val="44546A"/>
                </a:solidFill>
                <a:effectLst/>
                <a:latin typeface="+mn-lt"/>
              </a:rPr>
              <a:t>seamless inventory management:</a:t>
            </a:r>
            <a:endParaRPr lang="en-US" sz="1200" b="0" i="0" dirty="0">
              <a:solidFill>
                <a:srgbClr val="44546A"/>
              </a:solidFill>
              <a:effectLst/>
              <a:latin typeface="+mn-lt"/>
            </a:endParaRP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Access a single global view of your inventory positions in real-time to ensure that the right products are available in the right place at the right time</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Track inventory across channels and make informed inventory supply decisions with advanced analytics and machine learning</a:t>
            </a:r>
          </a:p>
          <a:p>
            <a:pPr marL="266700" marR="0" lvl="0" indent="-146050" algn="l" defTabSz="932295" rtl="0" eaLnBrk="1" fontAlgn="auto" latinLnBrk="0" hangingPunct="1">
              <a:lnSpc>
                <a:spcPct val="100000"/>
              </a:lnSpc>
              <a:spcBef>
                <a:spcPts val="0"/>
              </a:spcBef>
              <a:spcAft>
                <a:spcPts val="6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mn-lt"/>
                <a:ea typeface="+mn-ea"/>
                <a:cs typeface="+mn-cs"/>
              </a:rPr>
              <a:t>Utilize the Tasks app in Microsoft Teams to assign associates to stock count allowing for real-time numbers</a:t>
            </a: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r>
              <a:rPr lang="en-US" sz="1200" b="1" i="0" dirty="0">
                <a:solidFill>
                  <a:srgbClr val="44546A"/>
                </a:solidFill>
                <a:effectLst/>
                <a:latin typeface="+mn-lt"/>
              </a:rPr>
              <a:t>&lt;click&gt;</a:t>
            </a: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a:p>
            <a:pPr marL="13970" marR="0" lvl="1" indent="-13970" algn="l" defTabSz="914049" rtl="0" eaLnBrk="1" fontAlgn="auto" latinLnBrk="0" hangingPunct="1">
              <a:lnSpc>
                <a:spcPct val="100000"/>
              </a:lnSpc>
              <a:spcBef>
                <a:spcPts val="0"/>
              </a:spcBef>
              <a:spcAft>
                <a:spcPts val="0"/>
              </a:spcAft>
              <a:buClrTx/>
              <a:buSzTx/>
              <a:buFontTx/>
              <a:buNone/>
              <a:tabLst/>
              <a:defRPr/>
            </a:pPr>
            <a:endParaRPr lang="en-US" sz="1200" b="0" i="0" dirty="0">
              <a:solidFill>
                <a:srgbClr val="44546A"/>
              </a:solidFill>
              <a:effectLst/>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96</a:t>
            </a:fld>
            <a:endParaRPr lang="en-US"/>
          </a:p>
        </p:txBody>
      </p:sp>
    </p:spTree>
    <p:extLst>
      <p:ext uri="{BB962C8B-B14F-4D97-AF65-F5344CB8AC3E}">
        <p14:creationId xmlns:p14="http://schemas.microsoft.com/office/powerpoint/2010/main" val="34864859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strike="noStrike" dirty="0">
                <a:solidFill>
                  <a:srgbClr val="D59ED7"/>
                </a:solidFill>
                <a:effectLst/>
                <a:latin typeface="Calibri" panose="020F0502020204030204" pitchFamily="34" charset="0"/>
                <a:hlinkClick r:id="rId3"/>
              </a:rPr>
              <a:t>Microsoft Customer Story-Northern Tool + Equipment achieves faster delivery by transforming its supply chain infrastructure</a:t>
            </a:r>
            <a:r>
              <a:rPr lang="en-US" b="0" i="0" u="none" strike="noStrike" dirty="0">
                <a:solidFill>
                  <a:srgbClr val="000000"/>
                </a:solidFill>
                <a:effectLst/>
                <a:latin typeface="Calibri" panose="020F0502020204030204" pitchFamily="34" charset="0"/>
              </a:rPr>
              <a:t> (https://customers.microsoft.com/en-us/story/1589321871213259446-northern-tool-equipment-retailer-microsoft-supply-chain-center)</a:t>
            </a:r>
            <a:endParaRPr lang="en-US" dirty="0"/>
          </a:p>
        </p:txBody>
      </p:sp>
      <p:sp>
        <p:nvSpPr>
          <p:cNvPr id="4" name="Slide Number Placeholder 3"/>
          <p:cNvSpPr>
            <a:spLocks noGrp="1"/>
          </p:cNvSpPr>
          <p:nvPr>
            <p:ph type="sldNum" sz="quarter" idx="5"/>
          </p:nvPr>
        </p:nvSpPr>
        <p:spPr/>
        <p:txBody>
          <a:bodyPr/>
          <a:lstStyle/>
          <a:p>
            <a:fld id="{FA6CC9AB-C7F4-4106-BD7F-6816938D190E}" type="slidenum">
              <a:rPr lang="en-US" smtClean="0"/>
              <a:t>97</a:t>
            </a:fld>
            <a:endParaRPr lang="en-US"/>
          </a:p>
        </p:txBody>
      </p:sp>
    </p:spTree>
    <p:extLst>
      <p:ext uri="{BB962C8B-B14F-4D97-AF65-F5344CB8AC3E}">
        <p14:creationId xmlns:p14="http://schemas.microsoft.com/office/powerpoint/2010/main" val="19165402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In the appendix you will find in-depth BDM and TDM content on each </a:t>
            </a:r>
            <a:r>
              <a:rPr lang="en-US" sz="1200" dirty="0">
                <a:solidFill>
                  <a:srgbClr val="000000"/>
                </a:solidFill>
                <a:latin typeface="+mn-lt"/>
              </a:rPr>
              <a:t>customer scenario</a:t>
            </a:r>
            <a:r>
              <a:rPr kumimoji="0" lang="en-US" sz="1200" b="0" i="0" u="none" strike="noStrike" kern="1200" cap="none" spc="0" normalizeH="0" baseline="0" noProof="0" dirty="0">
                <a:ln>
                  <a:noFill/>
                </a:ln>
                <a:solidFill>
                  <a:srgbClr val="000000"/>
                </a:solidFill>
                <a:effectLst/>
                <a:uLnTx/>
                <a:uFillTx/>
                <a:latin typeface="+mn-lt"/>
                <a:ea typeface="+mn-ea"/>
                <a:cs typeface="+mn-cs"/>
              </a:rPr>
              <a:t>, as well as a library of associated customer stories.</a:t>
            </a: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98</a:t>
            </a:fld>
            <a:endParaRPr lang="en-US"/>
          </a:p>
        </p:txBody>
      </p:sp>
    </p:spTree>
    <p:extLst>
      <p:ext uri="{BB962C8B-B14F-4D97-AF65-F5344CB8AC3E}">
        <p14:creationId xmlns:p14="http://schemas.microsoft.com/office/powerpoint/2010/main" val="13879473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Leverage modern tools for connecting your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latin typeface="+mn-lt"/>
            </a:endParaRPr>
          </a:p>
        </p:txBody>
      </p:sp>
      <p:sp>
        <p:nvSpPr>
          <p:cNvPr id="4" name="Slide Number Placeholder 3"/>
          <p:cNvSpPr>
            <a:spLocks noGrp="1"/>
          </p:cNvSpPr>
          <p:nvPr>
            <p:ph type="sldNum" sz="quarter" idx="5"/>
          </p:nvPr>
        </p:nvSpPr>
        <p:spPr/>
        <p:txBody>
          <a:bodyPr/>
          <a:lstStyle/>
          <a:p>
            <a:fld id="{FA6CC9AB-C7F4-4106-BD7F-6816938D190E}" type="slidenum">
              <a:rPr lang="en-US" smtClean="0"/>
              <a:t>99</a:t>
            </a:fld>
            <a:endParaRPr lang="en-US"/>
          </a:p>
        </p:txBody>
      </p:sp>
    </p:spTree>
    <p:extLst>
      <p:ext uri="{BB962C8B-B14F-4D97-AF65-F5344CB8AC3E}">
        <p14:creationId xmlns:p14="http://schemas.microsoft.com/office/powerpoint/2010/main" val="2864591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kumimoji="0" lang="en-US" sz="4000" b="0" i="0" u="none" strike="noStrike" kern="1200" cap="none" spc="0" normalizeH="0" baseline="0" dirty="0">
                <a:ln w="3175">
                  <a:noFill/>
                </a:ln>
                <a:gradFill flip="none" rotWithShape="1">
                  <a:gsLst>
                    <a:gs pos="50475">
                      <a:srgbClr val="0078D4"/>
                    </a:gs>
                    <a:gs pos="12000">
                      <a:srgbClr val="C03BC4"/>
                    </a:gs>
                    <a:gs pos="87000">
                      <a:srgbClr val="0078D4"/>
                    </a:gs>
                  </a:gsLst>
                  <a:lin ang="10800000" scaled="1"/>
                  <a:tileRect/>
                </a:gradFill>
                <a:effectLst/>
                <a:uLnTx/>
                <a:uFillTx/>
                <a:latin typeface="+mj-lt"/>
                <a:ea typeface="+mj-lt"/>
                <a:cs typeface="Segoe UI Semibold"/>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8F159AA3-9F9A-3933-A98D-6705DAE2EC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4325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E206F1FC-BE5B-37F2-4B9E-93172B956C4B}"/>
              </a:ext>
            </a:extLst>
          </p:cNvPr>
          <p:cNvSpPr>
            <a:spLocks noGrp="1"/>
          </p:cNvSpPr>
          <p:nvPr>
            <p:ph type="body" sz="quarter" idx="10"/>
          </p:nvPr>
        </p:nvSpPr>
        <p:spPr>
          <a:xfrm>
            <a:off x="584200" y="1128911"/>
            <a:ext cx="11022013" cy="307777"/>
          </a:xfrm>
        </p:spPr>
        <p:txBody>
          <a:bodyPr/>
          <a:lstStyle>
            <a:lvl1pPr marL="0" indent="0">
              <a:buNone/>
              <a:defRPr kumimoji="0" lang="en-US" sz="2000" b="0" i="0" u="none" strike="noStrike" kern="1200" cap="none" spc="0" normalizeH="0" baseline="0" dirty="0" smtClean="0">
                <a:ln>
                  <a:noFill/>
                </a:ln>
                <a:gradFill>
                  <a:gsLst>
                    <a:gs pos="0">
                      <a:schemeClr val="accent1"/>
                    </a:gs>
                    <a:gs pos="100000">
                      <a:schemeClr val="accent6">
                        <a:lumMod val="50000"/>
                      </a:schemeClr>
                    </a:gs>
                  </a:gsLst>
                  <a:lin ang="0" scaled="1"/>
                </a:gradFill>
                <a:effectLst/>
                <a:uLnTx/>
                <a:uFillTx/>
                <a:latin typeface="+mj-lt"/>
                <a:ea typeface="+mn-ea"/>
                <a:cs typeface="Segoe UI" pitchFamily="34" charset="0"/>
              </a:defRPr>
            </a:lvl1pPr>
          </a:lstStyle>
          <a:p>
            <a:pPr marL="0" marR="0" lvl="0" algn="l" defTabSz="932472" rtl="0" eaLnBrk="1" fontAlgn="base" latinLnBrk="0" hangingPunct="1">
              <a:lnSpc>
                <a:spcPct val="100000"/>
              </a:lnSpc>
              <a:spcBef>
                <a:spcPts val="0"/>
              </a:spcBef>
              <a:spcAft>
                <a:spcPts val="1200"/>
              </a:spcAft>
              <a:buClrTx/>
              <a:buSzTx/>
              <a:buFontTx/>
              <a:buNone/>
              <a:tabLst/>
              <a:defRPr/>
            </a:pPr>
            <a:r>
              <a:rPr lang="en-US"/>
              <a:t>Click to edit Master text styles</a:t>
            </a:r>
          </a:p>
        </p:txBody>
      </p:sp>
    </p:spTree>
    <p:extLst>
      <p:ext uri="{BB962C8B-B14F-4D97-AF65-F5344CB8AC3E}">
        <p14:creationId xmlns:p14="http://schemas.microsoft.com/office/powerpoint/2010/main" val="42556337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2985494"/>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553998"/>
          </a:xfrm>
        </p:spPr>
        <p:txBody>
          <a:bodyPr/>
          <a:lstStyle>
            <a:lvl1pPr algn="ctr">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r>
              <a:rPr lang="en-US"/>
              <a:t>Click to edit Master title style</a:t>
            </a:r>
          </a:p>
        </p:txBody>
      </p:sp>
    </p:spTree>
    <p:extLst>
      <p:ext uri="{BB962C8B-B14F-4D97-AF65-F5344CB8AC3E}">
        <p14:creationId xmlns:p14="http://schemas.microsoft.com/office/powerpoint/2010/main" val="324928688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40ECD3E-14E3-BE1A-B3A2-7FD0BEC4F840}"/>
              </a:ext>
              <a:ext uri="{C183D7F6-B498-43B3-948B-1728B52AA6E4}">
                <adec:decorative xmlns:adec="http://schemas.microsoft.com/office/drawing/2017/decorative" val="1"/>
              </a:ext>
            </a:extLst>
          </p:cNvPr>
          <p:cNvSpPr>
            <a:spLocks noGrp="1"/>
          </p:cNvSpPr>
          <p:nvPr>
            <p:ph type="pic" sz="quarter" idx="17"/>
          </p:nvPr>
        </p:nvSpPr>
        <p:spPr>
          <a:xfrm>
            <a:off x="0" y="1"/>
            <a:ext cx="4062413" cy="6858000"/>
          </a:xfrm>
        </p:spPr>
        <p:txBody>
          <a:bodyPr anchor="ctr">
            <a:noAutofit/>
          </a:bodyPr>
          <a:lstStyle>
            <a:lvl1pPr marL="0" indent="0" algn="ctr">
              <a:buNone/>
              <a:defRPr sz="1400"/>
            </a:lvl1pPr>
          </a:lstStyle>
          <a:p>
            <a:r>
              <a:rPr lang="en-US"/>
              <a:t>Click icon to add picture</a:t>
            </a:r>
          </a:p>
        </p:txBody>
      </p:sp>
      <p:sp>
        <p:nvSpPr>
          <p:cNvPr id="16" name="Title 1">
            <a:extLst>
              <a:ext uri="{FF2B5EF4-FFF2-40B4-BE49-F238E27FC236}">
                <a16:creationId xmlns:a16="http://schemas.microsoft.com/office/drawing/2014/main" id="{360699D3-BE1C-80CF-FB39-A8267CADC29F}"/>
              </a:ext>
            </a:extLst>
          </p:cNvPr>
          <p:cNvSpPr>
            <a:spLocks noGrp="1"/>
          </p:cNvSpPr>
          <p:nvPr>
            <p:ph type="title"/>
          </p:nvPr>
        </p:nvSpPr>
        <p:spPr>
          <a:xfrm>
            <a:off x="380206" y="5515697"/>
            <a:ext cx="3302000" cy="738664"/>
          </a:xfrm>
        </p:spPr>
        <p:txBody>
          <a:bodyPr lIns="91440" rIns="91440" anchor="b" anchorCtr="0"/>
          <a:lstStyle>
            <a:lvl1pPr algn="l">
              <a:defRPr kumimoji="0" lang="en-US" sz="2400" b="0" i="0" u="none" strike="noStrike" kern="1200" cap="none" spc="0" normalizeH="0" baseline="0" dirty="0">
                <a:ln w="3175">
                  <a:noFill/>
                </a:ln>
                <a:solidFill>
                  <a:schemeClr val="bg1"/>
                </a:solidFill>
                <a:effectLst/>
                <a:uLnTx/>
                <a:uFillTx/>
                <a:latin typeface="+mj-lt"/>
                <a:ea typeface="+mj-lt"/>
                <a:cs typeface="Segoe UI Semibold"/>
              </a:defRPr>
            </a:lvl1pPr>
          </a:lstStyle>
          <a:p>
            <a:r>
              <a:rPr lang="en-US"/>
              <a:t>Click to edit Master title style</a:t>
            </a:r>
          </a:p>
        </p:txBody>
      </p:sp>
      <p:cxnSp>
        <p:nvCxnSpPr>
          <p:cNvPr id="4" name="Straight Connector 3">
            <a:extLst>
              <a:ext uri="{FF2B5EF4-FFF2-40B4-BE49-F238E27FC236}">
                <a16:creationId xmlns:a16="http://schemas.microsoft.com/office/drawing/2014/main" id="{6361388A-95C3-009F-6027-977C0884FEAC}"/>
              </a:ext>
              <a:ext uri="{C183D7F6-B498-43B3-948B-1728B52AA6E4}">
                <adec:decorative xmlns:adec="http://schemas.microsoft.com/office/drawing/2017/decorative" val="1"/>
              </a:ext>
            </a:extLst>
          </p:cNvPr>
          <p:cNvCxnSpPr>
            <a:cxnSpLocks/>
          </p:cNvCxnSpPr>
          <p:nvPr userDrawn="1"/>
        </p:nvCxnSpPr>
        <p:spPr>
          <a:xfrm>
            <a:off x="4614866" y="2433776"/>
            <a:ext cx="6994522" cy="0"/>
          </a:xfrm>
          <a:prstGeom prst="line">
            <a:avLst/>
          </a:prstGeom>
          <a:solidFill>
            <a:schemeClr val="tx1"/>
          </a:solidFill>
          <a:ln w="19050" cap="rnd">
            <a:solidFill>
              <a:srgbClr val="FFE399"/>
            </a:solidFill>
            <a:prstDash val="solid"/>
            <a:round/>
          </a:ln>
          <a:effectLst/>
        </p:spPr>
      </p:cxnSp>
      <p:sp>
        <p:nvSpPr>
          <p:cNvPr id="5" name="Freeform: Shape 12" descr="Quotation Mark&#10;">
            <a:extLst>
              <a:ext uri="{FF2B5EF4-FFF2-40B4-BE49-F238E27FC236}">
                <a16:creationId xmlns:a16="http://schemas.microsoft.com/office/drawing/2014/main" id="{37522DD9-4E79-4853-16BD-056F0DDC0239}"/>
              </a:ext>
            </a:extLst>
          </p:cNvPr>
          <p:cNvSpPr/>
          <p:nvPr userDrawn="1"/>
        </p:nvSpPr>
        <p:spPr bwMode="auto">
          <a:xfrm>
            <a:off x="4653851" y="787106"/>
            <a:ext cx="391609" cy="339228"/>
          </a:xfrm>
          <a:custGeom>
            <a:avLst/>
            <a:gdLst/>
            <a:ahLst/>
            <a:cxnLst/>
            <a:rect l="l" t="t" r="r" b="b"/>
            <a:pathLst>
              <a:path w="1677972" h="1453530">
                <a:moveTo>
                  <a:pt x="1510531" y="0"/>
                </a:moveTo>
                <a:lnTo>
                  <a:pt x="1677972" y="317069"/>
                </a:lnTo>
                <a:cubicBezTo>
                  <a:pt x="1541407" y="381195"/>
                  <a:pt x="1446998" y="445025"/>
                  <a:pt x="1394747" y="508557"/>
                </a:cubicBezTo>
                <a:cubicBezTo>
                  <a:pt x="1342496" y="572090"/>
                  <a:pt x="1313402" y="647201"/>
                  <a:pt x="1307464" y="733890"/>
                </a:cubicBezTo>
                <a:lnTo>
                  <a:pt x="1677972" y="733890"/>
                </a:lnTo>
                <a:lnTo>
                  <a:pt x="1677972" y="1453530"/>
                </a:lnTo>
                <a:lnTo>
                  <a:pt x="903112" y="1453530"/>
                </a:lnTo>
                <a:lnTo>
                  <a:pt x="903112" y="856799"/>
                </a:lnTo>
                <a:cubicBezTo>
                  <a:pt x="903112" y="637106"/>
                  <a:pt x="948832" y="463728"/>
                  <a:pt x="1040271" y="336663"/>
                </a:cubicBezTo>
                <a:cubicBezTo>
                  <a:pt x="1131711" y="209598"/>
                  <a:pt x="1288464" y="97377"/>
                  <a:pt x="1510531" y="0"/>
                </a:cubicBezTo>
                <a:close/>
                <a:moveTo>
                  <a:pt x="607419" y="0"/>
                </a:moveTo>
                <a:lnTo>
                  <a:pt x="774860" y="317069"/>
                </a:lnTo>
                <a:cubicBezTo>
                  <a:pt x="638294" y="381195"/>
                  <a:pt x="543886" y="445025"/>
                  <a:pt x="491635" y="508557"/>
                </a:cubicBezTo>
                <a:cubicBezTo>
                  <a:pt x="439384" y="572090"/>
                  <a:pt x="410290" y="647201"/>
                  <a:pt x="404352" y="733890"/>
                </a:cubicBezTo>
                <a:lnTo>
                  <a:pt x="774860" y="733890"/>
                </a:lnTo>
                <a:lnTo>
                  <a:pt x="774860" y="1453530"/>
                </a:lnTo>
                <a:lnTo>
                  <a:pt x="0" y="1453530"/>
                </a:lnTo>
                <a:lnTo>
                  <a:pt x="0" y="856799"/>
                </a:lnTo>
                <a:cubicBezTo>
                  <a:pt x="0" y="637106"/>
                  <a:pt x="45720" y="463728"/>
                  <a:pt x="137159" y="336663"/>
                </a:cubicBezTo>
                <a:cubicBezTo>
                  <a:pt x="228598" y="209598"/>
                  <a:pt x="385352" y="97377"/>
                  <a:pt x="607419" y="0"/>
                </a:cubicBezTo>
                <a:close/>
              </a:path>
            </a:pathLst>
          </a:cu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3" name="Straight Connector 12">
            <a:extLst>
              <a:ext uri="{FF2B5EF4-FFF2-40B4-BE49-F238E27FC236}">
                <a16:creationId xmlns:a16="http://schemas.microsoft.com/office/drawing/2014/main" id="{CD4E5628-6A84-9619-6A11-CE864BAB644D}"/>
              </a:ext>
              <a:ext uri="{C183D7F6-B498-43B3-948B-1728B52AA6E4}">
                <adec:decorative xmlns:adec="http://schemas.microsoft.com/office/drawing/2017/decorative" val="1"/>
              </a:ext>
            </a:extLst>
          </p:cNvPr>
          <p:cNvCxnSpPr>
            <a:cxnSpLocks/>
          </p:cNvCxnSpPr>
          <p:nvPr userDrawn="1"/>
        </p:nvCxnSpPr>
        <p:spPr>
          <a:xfrm>
            <a:off x="4614866" y="5532576"/>
            <a:ext cx="6994522" cy="0"/>
          </a:xfrm>
          <a:prstGeom prst="line">
            <a:avLst/>
          </a:prstGeom>
          <a:solidFill>
            <a:schemeClr val="tx1"/>
          </a:solidFill>
          <a:ln w="19050" cap="rnd">
            <a:solidFill>
              <a:srgbClr val="FFE399"/>
            </a:solidFill>
            <a:prstDash val="solid"/>
            <a:round/>
          </a:ln>
          <a:effectLst/>
        </p:spPr>
      </p:cxnSp>
      <p:sp>
        <p:nvSpPr>
          <p:cNvPr id="19" name="Text Placeholder 16">
            <a:extLst>
              <a:ext uri="{FF2B5EF4-FFF2-40B4-BE49-F238E27FC236}">
                <a16:creationId xmlns:a16="http://schemas.microsoft.com/office/drawing/2014/main" id="{B010A321-A7AC-934D-916D-5709A057EF13}"/>
              </a:ext>
            </a:extLst>
          </p:cNvPr>
          <p:cNvSpPr>
            <a:spLocks noGrp="1"/>
          </p:cNvSpPr>
          <p:nvPr>
            <p:ph type="body" sz="quarter" idx="10" hasCustomPrompt="1"/>
          </p:nvPr>
        </p:nvSpPr>
        <p:spPr>
          <a:xfrm>
            <a:off x="4614866" y="1306917"/>
            <a:ext cx="6988871" cy="215444"/>
          </a:xfrm>
        </p:spPr>
        <p:txBody>
          <a:bodyPr/>
          <a:lstStyle>
            <a:lvl1pPr marL="0" indent="0">
              <a:spcAft>
                <a:spcPts val="600"/>
              </a:spcAft>
              <a:buNone/>
              <a:defRPr sz="1400"/>
            </a:lvl1pPr>
            <a:lvl2pPr marL="228600" indent="0" algn="r">
              <a:buNone/>
              <a:defRPr sz="1400">
                <a:solidFill>
                  <a:schemeClr val="accent1"/>
                </a:solidFill>
                <a:latin typeface="+mj-lt"/>
              </a:defRPr>
            </a:lvl2pPr>
          </a:lstStyle>
          <a:p>
            <a:pPr lvl="0"/>
            <a:r>
              <a:rPr lang="en-US"/>
              <a:t>Click to insert quote</a:t>
            </a:r>
          </a:p>
        </p:txBody>
      </p:sp>
      <p:sp>
        <p:nvSpPr>
          <p:cNvPr id="20" name="Situation">
            <a:extLst>
              <a:ext uri="{FF2B5EF4-FFF2-40B4-BE49-F238E27FC236}">
                <a16:creationId xmlns:a16="http://schemas.microsoft.com/office/drawing/2014/main" id="{69420702-9008-996D-2827-6777AB3169E0}"/>
              </a:ext>
            </a:extLst>
          </p:cNvPr>
          <p:cNvSpPr>
            <a:spLocks noGrp="1"/>
          </p:cNvSpPr>
          <p:nvPr>
            <p:ph type="body" sz="quarter" idx="11" hasCustomPrompt="1"/>
          </p:nvPr>
        </p:nvSpPr>
        <p:spPr>
          <a:xfrm>
            <a:off x="4614867"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Situation</a:t>
            </a:r>
          </a:p>
        </p:txBody>
      </p:sp>
      <p:sp>
        <p:nvSpPr>
          <p:cNvPr id="21" name="Text Placeholder 16">
            <a:extLst>
              <a:ext uri="{FF2B5EF4-FFF2-40B4-BE49-F238E27FC236}">
                <a16:creationId xmlns:a16="http://schemas.microsoft.com/office/drawing/2014/main" id="{29AA343D-4088-ECA8-7E29-98F7DB773A2F}"/>
              </a:ext>
            </a:extLst>
          </p:cNvPr>
          <p:cNvSpPr>
            <a:spLocks noGrp="1"/>
          </p:cNvSpPr>
          <p:nvPr>
            <p:ph type="body" sz="quarter" idx="14"/>
          </p:nvPr>
        </p:nvSpPr>
        <p:spPr>
          <a:xfrm>
            <a:off x="4614867"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2" name="Solution">
            <a:extLst>
              <a:ext uri="{FF2B5EF4-FFF2-40B4-BE49-F238E27FC236}">
                <a16:creationId xmlns:a16="http://schemas.microsoft.com/office/drawing/2014/main" id="{5A6EA3C9-05A8-AA89-F317-14A7187B7E2B}"/>
              </a:ext>
            </a:extLst>
          </p:cNvPr>
          <p:cNvSpPr>
            <a:spLocks noGrp="1"/>
          </p:cNvSpPr>
          <p:nvPr>
            <p:ph type="body" sz="quarter" idx="12" hasCustomPrompt="1"/>
          </p:nvPr>
        </p:nvSpPr>
        <p:spPr>
          <a:xfrm>
            <a:off x="7080096"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Solution</a:t>
            </a:r>
          </a:p>
        </p:txBody>
      </p:sp>
      <p:sp>
        <p:nvSpPr>
          <p:cNvPr id="23" name="Text Placeholder 16">
            <a:extLst>
              <a:ext uri="{FF2B5EF4-FFF2-40B4-BE49-F238E27FC236}">
                <a16:creationId xmlns:a16="http://schemas.microsoft.com/office/drawing/2014/main" id="{C1732818-0089-2E9E-6AD5-892BE5B7EE87}"/>
              </a:ext>
            </a:extLst>
          </p:cNvPr>
          <p:cNvSpPr>
            <a:spLocks noGrp="1"/>
          </p:cNvSpPr>
          <p:nvPr>
            <p:ph type="body" sz="quarter" idx="15"/>
          </p:nvPr>
        </p:nvSpPr>
        <p:spPr>
          <a:xfrm>
            <a:off x="7080096"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4" name="Impact">
            <a:extLst>
              <a:ext uri="{FF2B5EF4-FFF2-40B4-BE49-F238E27FC236}">
                <a16:creationId xmlns:a16="http://schemas.microsoft.com/office/drawing/2014/main" id="{198445B3-2CEF-E14A-C5A1-35334E850E8C}"/>
              </a:ext>
            </a:extLst>
          </p:cNvPr>
          <p:cNvSpPr>
            <a:spLocks noGrp="1"/>
          </p:cNvSpPr>
          <p:nvPr>
            <p:ph type="body" sz="quarter" idx="13" hasCustomPrompt="1"/>
          </p:nvPr>
        </p:nvSpPr>
        <p:spPr>
          <a:xfrm>
            <a:off x="9545324"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Impact</a:t>
            </a:r>
          </a:p>
        </p:txBody>
      </p:sp>
      <p:sp>
        <p:nvSpPr>
          <p:cNvPr id="25" name="Text Placeholder 16">
            <a:extLst>
              <a:ext uri="{FF2B5EF4-FFF2-40B4-BE49-F238E27FC236}">
                <a16:creationId xmlns:a16="http://schemas.microsoft.com/office/drawing/2014/main" id="{C5555AC9-0090-DC35-DF5E-354B572AD129}"/>
              </a:ext>
            </a:extLst>
          </p:cNvPr>
          <p:cNvSpPr>
            <a:spLocks noGrp="1"/>
          </p:cNvSpPr>
          <p:nvPr>
            <p:ph type="body" sz="quarter" idx="16"/>
          </p:nvPr>
        </p:nvSpPr>
        <p:spPr>
          <a:xfrm>
            <a:off x="9545324"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6" name="Products">
            <a:extLst>
              <a:ext uri="{FF2B5EF4-FFF2-40B4-BE49-F238E27FC236}">
                <a16:creationId xmlns:a16="http://schemas.microsoft.com/office/drawing/2014/main" id="{5C5D1818-6589-651E-BE8B-1CF0739A11FF}"/>
              </a:ext>
            </a:extLst>
          </p:cNvPr>
          <p:cNvSpPr>
            <a:spLocks noGrp="1"/>
          </p:cNvSpPr>
          <p:nvPr>
            <p:ph type="body" sz="quarter" idx="18"/>
          </p:nvPr>
        </p:nvSpPr>
        <p:spPr>
          <a:xfrm>
            <a:off x="4614867" y="5693645"/>
            <a:ext cx="6988870" cy="535030"/>
          </a:xfrm>
        </p:spPr>
        <p:txBody>
          <a:bodyPr>
            <a:noAutofit/>
          </a:bodyPr>
          <a:lstStyle>
            <a:lvl1pPr marL="0" indent="0" algn="l" defTabSz="914400" rtl="0" eaLnBrk="1" fontAlgn="base" latinLnBrk="0" hangingPunct="1">
              <a:spcBef>
                <a:spcPct val="0"/>
              </a:spcBef>
              <a:spcAft>
                <a:spcPct val="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Tree>
    <p:extLst>
      <p:ext uri="{BB962C8B-B14F-4D97-AF65-F5344CB8AC3E}">
        <p14:creationId xmlns:p14="http://schemas.microsoft.com/office/powerpoint/2010/main" val="408750615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ase Study">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40ECD3E-14E3-BE1A-B3A2-7FD0BEC4F840}"/>
              </a:ext>
              <a:ext uri="{C183D7F6-B498-43B3-948B-1728B52AA6E4}">
                <adec:decorative xmlns:adec="http://schemas.microsoft.com/office/drawing/2017/decorative" val="1"/>
              </a:ext>
            </a:extLst>
          </p:cNvPr>
          <p:cNvSpPr>
            <a:spLocks noGrp="1"/>
          </p:cNvSpPr>
          <p:nvPr>
            <p:ph type="pic" sz="quarter" idx="17"/>
          </p:nvPr>
        </p:nvSpPr>
        <p:spPr>
          <a:xfrm>
            <a:off x="0" y="1"/>
            <a:ext cx="4062413" cy="6858000"/>
          </a:xfrm>
        </p:spPr>
        <p:txBody>
          <a:bodyPr anchor="ctr">
            <a:noAutofit/>
          </a:bodyPr>
          <a:lstStyle>
            <a:lvl1pPr marL="0" indent="0" algn="ctr">
              <a:buNone/>
              <a:defRPr sz="1400"/>
            </a:lvl1pPr>
          </a:lstStyle>
          <a:p>
            <a:r>
              <a:rPr lang="en-US"/>
              <a:t>Click icon to add picture</a:t>
            </a:r>
          </a:p>
        </p:txBody>
      </p:sp>
      <p:cxnSp>
        <p:nvCxnSpPr>
          <p:cNvPr id="4" name="Straight Connector 3">
            <a:extLst>
              <a:ext uri="{FF2B5EF4-FFF2-40B4-BE49-F238E27FC236}">
                <a16:creationId xmlns:a16="http://schemas.microsoft.com/office/drawing/2014/main" id="{6361388A-95C3-009F-6027-977C0884FEAC}"/>
              </a:ext>
              <a:ext uri="{C183D7F6-B498-43B3-948B-1728B52AA6E4}">
                <adec:decorative xmlns:adec="http://schemas.microsoft.com/office/drawing/2017/decorative" val="1"/>
              </a:ext>
            </a:extLst>
          </p:cNvPr>
          <p:cNvCxnSpPr>
            <a:cxnSpLocks/>
          </p:cNvCxnSpPr>
          <p:nvPr userDrawn="1"/>
        </p:nvCxnSpPr>
        <p:spPr>
          <a:xfrm>
            <a:off x="4614866" y="2433776"/>
            <a:ext cx="6994522" cy="0"/>
          </a:xfrm>
          <a:prstGeom prst="line">
            <a:avLst/>
          </a:prstGeom>
          <a:solidFill>
            <a:schemeClr val="tx1"/>
          </a:solidFill>
          <a:ln w="19050" cap="rnd">
            <a:solidFill>
              <a:srgbClr val="FFB3BB"/>
            </a:solidFill>
            <a:prstDash val="solid"/>
            <a:round/>
          </a:ln>
          <a:effectLst/>
        </p:spPr>
      </p:cxnSp>
      <p:sp>
        <p:nvSpPr>
          <p:cNvPr id="5" name="Freeform: Shape 12" descr="Quotation Mark&#10;">
            <a:extLst>
              <a:ext uri="{FF2B5EF4-FFF2-40B4-BE49-F238E27FC236}">
                <a16:creationId xmlns:a16="http://schemas.microsoft.com/office/drawing/2014/main" id="{37522DD9-4E79-4853-16BD-056F0DDC0239}"/>
              </a:ext>
            </a:extLst>
          </p:cNvPr>
          <p:cNvSpPr/>
          <p:nvPr userDrawn="1"/>
        </p:nvSpPr>
        <p:spPr bwMode="auto">
          <a:xfrm>
            <a:off x="4653851" y="787106"/>
            <a:ext cx="391609" cy="339228"/>
          </a:xfrm>
          <a:custGeom>
            <a:avLst/>
            <a:gdLst/>
            <a:ahLst/>
            <a:cxnLst/>
            <a:rect l="l" t="t" r="r" b="b"/>
            <a:pathLst>
              <a:path w="1677972" h="1453530">
                <a:moveTo>
                  <a:pt x="1510531" y="0"/>
                </a:moveTo>
                <a:lnTo>
                  <a:pt x="1677972" y="317069"/>
                </a:lnTo>
                <a:cubicBezTo>
                  <a:pt x="1541407" y="381195"/>
                  <a:pt x="1446998" y="445025"/>
                  <a:pt x="1394747" y="508557"/>
                </a:cubicBezTo>
                <a:cubicBezTo>
                  <a:pt x="1342496" y="572090"/>
                  <a:pt x="1313402" y="647201"/>
                  <a:pt x="1307464" y="733890"/>
                </a:cubicBezTo>
                <a:lnTo>
                  <a:pt x="1677972" y="733890"/>
                </a:lnTo>
                <a:lnTo>
                  <a:pt x="1677972" y="1453530"/>
                </a:lnTo>
                <a:lnTo>
                  <a:pt x="903112" y="1453530"/>
                </a:lnTo>
                <a:lnTo>
                  <a:pt x="903112" y="856799"/>
                </a:lnTo>
                <a:cubicBezTo>
                  <a:pt x="903112" y="637106"/>
                  <a:pt x="948832" y="463728"/>
                  <a:pt x="1040271" y="336663"/>
                </a:cubicBezTo>
                <a:cubicBezTo>
                  <a:pt x="1131711" y="209598"/>
                  <a:pt x="1288464" y="97377"/>
                  <a:pt x="1510531" y="0"/>
                </a:cubicBezTo>
                <a:close/>
                <a:moveTo>
                  <a:pt x="607419" y="0"/>
                </a:moveTo>
                <a:lnTo>
                  <a:pt x="774860" y="317069"/>
                </a:lnTo>
                <a:cubicBezTo>
                  <a:pt x="638294" y="381195"/>
                  <a:pt x="543886" y="445025"/>
                  <a:pt x="491635" y="508557"/>
                </a:cubicBezTo>
                <a:cubicBezTo>
                  <a:pt x="439384" y="572090"/>
                  <a:pt x="410290" y="647201"/>
                  <a:pt x="404352" y="733890"/>
                </a:cubicBezTo>
                <a:lnTo>
                  <a:pt x="774860" y="733890"/>
                </a:lnTo>
                <a:lnTo>
                  <a:pt x="774860" y="1453530"/>
                </a:lnTo>
                <a:lnTo>
                  <a:pt x="0" y="1453530"/>
                </a:lnTo>
                <a:lnTo>
                  <a:pt x="0" y="856799"/>
                </a:lnTo>
                <a:cubicBezTo>
                  <a:pt x="0" y="637106"/>
                  <a:pt x="45720" y="463728"/>
                  <a:pt x="137159" y="336663"/>
                </a:cubicBezTo>
                <a:cubicBezTo>
                  <a:pt x="228598" y="209598"/>
                  <a:pt x="385352" y="97377"/>
                  <a:pt x="607419" y="0"/>
                </a:cubicBezTo>
                <a:close/>
              </a:path>
            </a:pathLst>
          </a:cu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 Placeholder 16">
            <a:extLst>
              <a:ext uri="{FF2B5EF4-FFF2-40B4-BE49-F238E27FC236}">
                <a16:creationId xmlns:a16="http://schemas.microsoft.com/office/drawing/2014/main" id="{403820AB-B4F2-28AC-E1C5-5BD758805B3B}"/>
              </a:ext>
            </a:extLst>
          </p:cNvPr>
          <p:cNvSpPr>
            <a:spLocks noGrp="1"/>
          </p:cNvSpPr>
          <p:nvPr>
            <p:ph type="body" sz="quarter" idx="10" hasCustomPrompt="1"/>
          </p:nvPr>
        </p:nvSpPr>
        <p:spPr>
          <a:xfrm>
            <a:off x="4614866" y="1306917"/>
            <a:ext cx="6988871" cy="215444"/>
          </a:xfrm>
        </p:spPr>
        <p:txBody>
          <a:bodyPr/>
          <a:lstStyle>
            <a:lvl1pPr marL="0" indent="0">
              <a:spcAft>
                <a:spcPts val="600"/>
              </a:spcAft>
              <a:buNone/>
              <a:defRPr sz="1400"/>
            </a:lvl1pPr>
            <a:lvl2pPr marL="228600" indent="0" algn="r">
              <a:buNone/>
              <a:defRPr sz="1400">
                <a:solidFill>
                  <a:schemeClr val="accent1"/>
                </a:solidFill>
                <a:latin typeface="+mj-lt"/>
              </a:defRPr>
            </a:lvl2pPr>
          </a:lstStyle>
          <a:p>
            <a:pPr lvl="0"/>
            <a:r>
              <a:rPr lang="en-US"/>
              <a:t>Click to insert quote</a:t>
            </a:r>
          </a:p>
        </p:txBody>
      </p:sp>
      <p:sp>
        <p:nvSpPr>
          <p:cNvPr id="7" name="Situation">
            <a:extLst>
              <a:ext uri="{FF2B5EF4-FFF2-40B4-BE49-F238E27FC236}">
                <a16:creationId xmlns:a16="http://schemas.microsoft.com/office/drawing/2014/main" id="{A535E236-4423-07D6-80A7-EA71622082A9}"/>
              </a:ext>
            </a:extLst>
          </p:cNvPr>
          <p:cNvSpPr>
            <a:spLocks noGrp="1"/>
          </p:cNvSpPr>
          <p:nvPr>
            <p:ph type="body" sz="quarter" idx="11" hasCustomPrompt="1"/>
          </p:nvPr>
        </p:nvSpPr>
        <p:spPr>
          <a:xfrm>
            <a:off x="4614867"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Situation</a:t>
            </a:r>
          </a:p>
        </p:txBody>
      </p:sp>
      <p:sp>
        <p:nvSpPr>
          <p:cNvPr id="10" name="Text Placeholder 16">
            <a:extLst>
              <a:ext uri="{FF2B5EF4-FFF2-40B4-BE49-F238E27FC236}">
                <a16:creationId xmlns:a16="http://schemas.microsoft.com/office/drawing/2014/main" id="{B2543BD5-29E1-68ED-42E3-A3C312F6289B}"/>
              </a:ext>
            </a:extLst>
          </p:cNvPr>
          <p:cNvSpPr>
            <a:spLocks noGrp="1"/>
          </p:cNvSpPr>
          <p:nvPr>
            <p:ph type="body" sz="quarter" idx="14"/>
          </p:nvPr>
        </p:nvSpPr>
        <p:spPr>
          <a:xfrm>
            <a:off x="4614867"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8" name="Solution">
            <a:extLst>
              <a:ext uri="{FF2B5EF4-FFF2-40B4-BE49-F238E27FC236}">
                <a16:creationId xmlns:a16="http://schemas.microsoft.com/office/drawing/2014/main" id="{B8F4FAB3-B755-7887-2D5C-235550C10677}"/>
              </a:ext>
            </a:extLst>
          </p:cNvPr>
          <p:cNvSpPr>
            <a:spLocks noGrp="1"/>
          </p:cNvSpPr>
          <p:nvPr>
            <p:ph type="body" sz="quarter" idx="12" hasCustomPrompt="1"/>
          </p:nvPr>
        </p:nvSpPr>
        <p:spPr>
          <a:xfrm>
            <a:off x="7080096"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Solution</a:t>
            </a:r>
          </a:p>
        </p:txBody>
      </p:sp>
      <p:sp>
        <p:nvSpPr>
          <p:cNvPr id="11" name="Text Placeholder 16">
            <a:extLst>
              <a:ext uri="{FF2B5EF4-FFF2-40B4-BE49-F238E27FC236}">
                <a16:creationId xmlns:a16="http://schemas.microsoft.com/office/drawing/2014/main" id="{7683039D-E621-2F64-6632-4C088EA9A98B}"/>
              </a:ext>
            </a:extLst>
          </p:cNvPr>
          <p:cNvSpPr>
            <a:spLocks noGrp="1"/>
          </p:cNvSpPr>
          <p:nvPr>
            <p:ph type="body" sz="quarter" idx="15"/>
          </p:nvPr>
        </p:nvSpPr>
        <p:spPr>
          <a:xfrm>
            <a:off x="7080096"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9" name="Impact">
            <a:extLst>
              <a:ext uri="{FF2B5EF4-FFF2-40B4-BE49-F238E27FC236}">
                <a16:creationId xmlns:a16="http://schemas.microsoft.com/office/drawing/2014/main" id="{5281E73C-4971-2AB8-86F1-64231879745E}"/>
              </a:ext>
            </a:extLst>
          </p:cNvPr>
          <p:cNvSpPr>
            <a:spLocks noGrp="1"/>
          </p:cNvSpPr>
          <p:nvPr>
            <p:ph type="body" sz="quarter" idx="13" hasCustomPrompt="1"/>
          </p:nvPr>
        </p:nvSpPr>
        <p:spPr>
          <a:xfrm>
            <a:off x="9545324"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Impact</a:t>
            </a:r>
          </a:p>
        </p:txBody>
      </p:sp>
      <p:sp>
        <p:nvSpPr>
          <p:cNvPr id="12" name="Text Placeholder 16">
            <a:extLst>
              <a:ext uri="{FF2B5EF4-FFF2-40B4-BE49-F238E27FC236}">
                <a16:creationId xmlns:a16="http://schemas.microsoft.com/office/drawing/2014/main" id="{DCAF90F7-FDC3-64CE-D626-CA5AED6B42F9}"/>
              </a:ext>
            </a:extLst>
          </p:cNvPr>
          <p:cNvSpPr>
            <a:spLocks noGrp="1"/>
          </p:cNvSpPr>
          <p:nvPr>
            <p:ph type="body" sz="quarter" idx="16"/>
          </p:nvPr>
        </p:nvSpPr>
        <p:spPr>
          <a:xfrm>
            <a:off x="9545324"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cxnSp>
        <p:nvCxnSpPr>
          <p:cNvPr id="13" name="Straight Connector 12">
            <a:extLst>
              <a:ext uri="{FF2B5EF4-FFF2-40B4-BE49-F238E27FC236}">
                <a16:creationId xmlns:a16="http://schemas.microsoft.com/office/drawing/2014/main" id="{CD4E5628-6A84-9619-6A11-CE864BAB644D}"/>
              </a:ext>
              <a:ext uri="{C183D7F6-B498-43B3-948B-1728B52AA6E4}">
                <adec:decorative xmlns:adec="http://schemas.microsoft.com/office/drawing/2017/decorative" val="1"/>
              </a:ext>
            </a:extLst>
          </p:cNvPr>
          <p:cNvCxnSpPr>
            <a:cxnSpLocks/>
          </p:cNvCxnSpPr>
          <p:nvPr userDrawn="1"/>
        </p:nvCxnSpPr>
        <p:spPr>
          <a:xfrm>
            <a:off x="4614866" y="5532576"/>
            <a:ext cx="6994522" cy="0"/>
          </a:xfrm>
          <a:prstGeom prst="line">
            <a:avLst/>
          </a:prstGeom>
          <a:solidFill>
            <a:schemeClr val="tx1"/>
          </a:solidFill>
          <a:ln w="19050" cap="rnd">
            <a:solidFill>
              <a:srgbClr val="FFB3BB"/>
            </a:solidFill>
            <a:prstDash val="solid"/>
            <a:round/>
          </a:ln>
          <a:effectLst/>
        </p:spPr>
      </p:cxnSp>
      <p:sp>
        <p:nvSpPr>
          <p:cNvPr id="14" name="Products">
            <a:extLst>
              <a:ext uri="{FF2B5EF4-FFF2-40B4-BE49-F238E27FC236}">
                <a16:creationId xmlns:a16="http://schemas.microsoft.com/office/drawing/2014/main" id="{228D281B-1619-7AA2-A8F8-A76DE4F09558}"/>
              </a:ext>
            </a:extLst>
          </p:cNvPr>
          <p:cNvSpPr>
            <a:spLocks noGrp="1"/>
          </p:cNvSpPr>
          <p:nvPr>
            <p:ph type="body" sz="quarter" idx="18"/>
          </p:nvPr>
        </p:nvSpPr>
        <p:spPr>
          <a:xfrm>
            <a:off x="4614867" y="5693645"/>
            <a:ext cx="6988870" cy="535030"/>
          </a:xfrm>
        </p:spPr>
        <p:txBody>
          <a:bodyPr>
            <a:noAutofit/>
          </a:bodyPr>
          <a:lstStyle>
            <a:lvl1pPr marL="0" indent="0" algn="l" defTabSz="914400" rtl="0" eaLnBrk="1" fontAlgn="base" latinLnBrk="0" hangingPunct="1">
              <a:spcBef>
                <a:spcPct val="0"/>
              </a:spcBef>
              <a:spcAft>
                <a:spcPct val="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 name="Title 1">
            <a:extLst>
              <a:ext uri="{FF2B5EF4-FFF2-40B4-BE49-F238E27FC236}">
                <a16:creationId xmlns:a16="http://schemas.microsoft.com/office/drawing/2014/main" id="{3C01A179-0132-AF9B-24A6-C61C4AAFFEC2}"/>
              </a:ext>
            </a:extLst>
          </p:cNvPr>
          <p:cNvSpPr>
            <a:spLocks noGrp="1"/>
          </p:cNvSpPr>
          <p:nvPr>
            <p:ph type="title"/>
          </p:nvPr>
        </p:nvSpPr>
        <p:spPr>
          <a:xfrm>
            <a:off x="380206" y="5515697"/>
            <a:ext cx="3302000" cy="738664"/>
          </a:xfrm>
        </p:spPr>
        <p:txBody>
          <a:bodyPr lIns="91440" rIns="91440" anchor="b" anchorCtr="0"/>
          <a:lstStyle>
            <a:lvl1pPr algn="l">
              <a:defRPr kumimoji="0" lang="en-US" sz="2400" b="0" i="0" u="none" strike="noStrike" kern="1200" cap="none" spc="0" normalizeH="0" baseline="0" dirty="0">
                <a:ln w="3175">
                  <a:noFill/>
                </a:ln>
                <a:solidFill>
                  <a:schemeClr val="bg1"/>
                </a:solidFill>
                <a:effectLst/>
                <a:uLnTx/>
                <a:uFillTx/>
                <a:latin typeface="+mj-lt"/>
                <a:ea typeface="+mj-lt"/>
                <a:cs typeface="Segoe UI Semibold"/>
              </a:defRPr>
            </a:lvl1pPr>
          </a:lstStyle>
          <a:p>
            <a:r>
              <a:rPr lang="en-US"/>
              <a:t>Click to edit Master title style</a:t>
            </a:r>
          </a:p>
        </p:txBody>
      </p:sp>
    </p:spTree>
    <p:extLst>
      <p:ext uri="{BB962C8B-B14F-4D97-AF65-F5344CB8AC3E}">
        <p14:creationId xmlns:p14="http://schemas.microsoft.com/office/powerpoint/2010/main" val="229684805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40ECD3E-14E3-BE1A-B3A2-7FD0BEC4F840}"/>
              </a:ext>
              <a:ext uri="{C183D7F6-B498-43B3-948B-1728B52AA6E4}">
                <adec:decorative xmlns:adec="http://schemas.microsoft.com/office/drawing/2017/decorative" val="1"/>
              </a:ext>
            </a:extLst>
          </p:cNvPr>
          <p:cNvSpPr>
            <a:spLocks noGrp="1"/>
          </p:cNvSpPr>
          <p:nvPr>
            <p:ph type="pic" sz="quarter" idx="17"/>
          </p:nvPr>
        </p:nvSpPr>
        <p:spPr>
          <a:xfrm>
            <a:off x="0" y="1"/>
            <a:ext cx="4062413" cy="6858000"/>
          </a:xfrm>
        </p:spPr>
        <p:txBody>
          <a:bodyPr anchor="ctr">
            <a:noAutofit/>
          </a:bodyPr>
          <a:lstStyle>
            <a:lvl1pPr marL="0" indent="0" algn="ctr">
              <a:buNone/>
              <a:defRPr sz="1400"/>
            </a:lvl1pPr>
          </a:lstStyle>
          <a:p>
            <a:r>
              <a:rPr lang="en-US"/>
              <a:t>Click icon to add picture</a:t>
            </a:r>
          </a:p>
        </p:txBody>
      </p:sp>
      <p:sp>
        <p:nvSpPr>
          <p:cNvPr id="2" name="Title 1">
            <a:extLst>
              <a:ext uri="{FF2B5EF4-FFF2-40B4-BE49-F238E27FC236}">
                <a16:creationId xmlns:a16="http://schemas.microsoft.com/office/drawing/2014/main" id="{862E3D54-188E-5CD5-F88A-6296A4F56BB3}"/>
              </a:ext>
            </a:extLst>
          </p:cNvPr>
          <p:cNvSpPr>
            <a:spLocks noGrp="1"/>
          </p:cNvSpPr>
          <p:nvPr>
            <p:ph type="title"/>
          </p:nvPr>
        </p:nvSpPr>
        <p:spPr>
          <a:xfrm>
            <a:off x="380206" y="5515697"/>
            <a:ext cx="3302000" cy="738664"/>
          </a:xfrm>
        </p:spPr>
        <p:txBody>
          <a:bodyPr lIns="91440" rIns="91440" anchor="b" anchorCtr="0"/>
          <a:lstStyle>
            <a:lvl1pPr algn="l">
              <a:defRPr kumimoji="0" lang="en-US" sz="2400" b="0" i="0" u="none" strike="noStrike" kern="1200" cap="none" spc="0" normalizeH="0" baseline="0" dirty="0">
                <a:ln w="3175">
                  <a:noFill/>
                </a:ln>
                <a:solidFill>
                  <a:schemeClr val="bg1"/>
                </a:solidFill>
                <a:effectLst/>
                <a:uLnTx/>
                <a:uFillTx/>
                <a:latin typeface="+mj-lt"/>
                <a:ea typeface="+mj-lt"/>
                <a:cs typeface="Segoe UI Semibold"/>
              </a:defRPr>
            </a:lvl1pPr>
          </a:lstStyle>
          <a:p>
            <a:r>
              <a:rPr lang="en-US"/>
              <a:t>Click to edit Master title style</a:t>
            </a:r>
          </a:p>
        </p:txBody>
      </p:sp>
      <p:cxnSp>
        <p:nvCxnSpPr>
          <p:cNvPr id="4" name="Straight Connector 3">
            <a:extLst>
              <a:ext uri="{FF2B5EF4-FFF2-40B4-BE49-F238E27FC236}">
                <a16:creationId xmlns:a16="http://schemas.microsoft.com/office/drawing/2014/main" id="{6361388A-95C3-009F-6027-977C0884FEAC}"/>
              </a:ext>
              <a:ext uri="{C183D7F6-B498-43B3-948B-1728B52AA6E4}">
                <adec:decorative xmlns:adec="http://schemas.microsoft.com/office/drawing/2017/decorative" val="1"/>
              </a:ext>
            </a:extLst>
          </p:cNvPr>
          <p:cNvCxnSpPr>
            <a:cxnSpLocks/>
          </p:cNvCxnSpPr>
          <p:nvPr userDrawn="1"/>
        </p:nvCxnSpPr>
        <p:spPr>
          <a:xfrm>
            <a:off x="4614866" y="2433776"/>
            <a:ext cx="6994522" cy="0"/>
          </a:xfrm>
          <a:prstGeom prst="line">
            <a:avLst/>
          </a:prstGeom>
          <a:solidFill>
            <a:schemeClr val="tx1"/>
          </a:solidFill>
          <a:ln w="19050" cap="rnd">
            <a:solidFill>
              <a:srgbClr val="B9DCD2"/>
            </a:solidFill>
            <a:prstDash val="solid"/>
            <a:round/>
          </a:ln>
          <a:effectLst/>
        </p:spPr>
      </p:cxnSp>
      <p:sp>
        <p:nvSpPr>
          <p:cNvPr id="5" name="Freeform: Shape 12" descr="Quotation Mark&#10;">
            <a:extLst>
              <a:ext uri="{FF2B5EF4-FFF2-40B4-BE49-F238E27FC236}">
                <a16:creationId xmlns:a16="http://schemas.microsoft.com/office/drawing/2014/main" id="{37522DD9-4E79-4853-16BD-056F0DDC0239}"/>
              </a:ext>
            </a:extLst>
          </p:cNvPr>
          <p:cNvSpPr/>
          <p:nvPr userDrawn="1"/>
        </p:nvSpPr>
        <p:spPr bwMode="auto">
          <a:xfrm>
            <a:off x="4653851" y="787106"/>
            <a:ext cx="391609" cy="339228"/>
          </a:xfrm>
          <a:custGeom>
            <a:avLst/>
            <a:gdLst/>
            <a:ahLst/>
            <a:cxnLst/>
            <a:rect l="l" t="t" r="r" b="b"/>
            <a:pathLst>
              <a:path w="1677972" h="1453530">
                <a:moveTo>
                  <a:pt x="1510531" y="0"/>
                </a:moveTo>
                <a:lnTo>
                  <a:pt x="1677972" y="317069"/>
                </a:lnTo>
                <a:cubicBezTo>
                  <a:pt x="1541407" y="381195"/>
                  <a:pt x="1446998" y="445025"/>
                  <a:pt x="1394747" y="508557"/>
                </a:cubicBezTo>
                <a:cubicBezTo>
                  <a:pt x="1342496" y="572090"/>
                  <a:pt x="1313402" y="647201"/>
                  <a:pt x="1307464" y="733890"/>
                </a:cubicBezTo>
                <a:lnTo>
                  <a:pt x="1677972" y="733890"/>
                </a:lnTo>
                <a:lnTo>
                  <a:pt x="1677972" y="1453530"/>
                </a:lnTo>
                <a:lnTo>
                  <a:pt x="903112" y="1453530"/>
                </a:lnTo>
                <a:lnTo>
                  <a:pt x="903112" y="856799"/>
                </a:lnTo>
                <a:cubicBezTo>
                  <a:pt x="903112" y="637106"/>
                  <a:pt x="948832" y="463728"/>
                  <a:pt x="1040271" y="336663"/>
                </a:cubicBezTo>
                <a:cubicBezTo>
                  <a:pt x="1131711" y="209598"/>
                  <a:pt x="1288464" y="97377"/>
                  <a:pt x="1510531" y="0"/>
                </a:cubicBezTo>
                <a:close/>
                <a:moveTo>
                  <a:pt x="607419" y="0"/>
                </a:moveTo>
                <a:lnTo>
                  <a:pt x="774860" y="317069"/>
                </a:lnTo>
                <a:cubicBezTo>
                  <a:pt x="638294" y="381195"/>
                  <a:pt x="543886" y="445025"/>
                  <a:pt x="491635" y="508557"/>
                </a:cubicBezTo>
                <a:cubicBezTo>
                  <a:pt x="439384" y="572090"/>
                  <a:pt x="410290" y="647201"/>
                  <a:pt x="404352" y="733890"/>
                </a:cubicBezTo>
                <a:lnTo>
                  <a:pt x="774860" y="733890"/>
                </a:lnTo>
                <a:lnTo>
                  <a:pt x="774860" y="1453530"/>
                </a:lnTo>
                <a:lnTo>
                  <a:pt x="0" y="1453530"/>
                </a:lnTo>
                <a:lnTo>
                  <a:pt x="0" y="856799"/>
                </a:lnTo>
                <a:cubicBezTo>
                  <a:pt x="0" y="637106"/>
                  <a:pt x="45720" y="463728"/>
                  <a:pt x="137159" y="336663"/>
                </a:cubicBezTo>
                <a:cubicBezTo>
                  <a:pt x="228598" y="209598"/>
                  <a:pt x="385352" y="97377"/>
                  <a:pt x="607419" y="0"/>
                </a:cubicBezTo>
                <a:close/>
              </a:path>
            </a:pathLst>
          </a:cu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3" name="Straight Connector 12">
            <a:extLst>
              <a:ext uri="{FF2B5EF4-FFF2-40B4-BE49-F238E27FC236}">
                <a16:creationId xmlns:a16="http://schemas.microsoft.com/office/drawing/2014/main" id="{CD4E5628-6A84-9619-6A11-CE864BAB644D}"/>
              </a:ext>
              <a:ext uri="{C183D7F6-B498-43B3-948B-1728B52AA6E4}">
                <adec:decorative xmlns:adec="http://schemas.microsoft.com/office/drawing/2017/decorative" val="1"/>
              </a:ext>
            </a:extLst>
          </p:cNvPr>
          <p:cNvCxnSpPr>
            <a:cxnSpLocks/>
          </p:cNvCxnSpPr>
          <p:nvPr userDrawn="1"/>
        </p:nvCxnSpPr>
        <p:spPr>
          <a:xfrm>
            <a:off x="4614866" y="5532576"/>
            <a:ext cx="6994522" cy="0"/>
          </a:xfrm>
          <a:prstGeom prst="line">
            <a:avLst/>
          </a:prstGeom>
          <a:solidFill>
            <a:schemeClr val="tx1"/>
          </a:solidFill>
          <a:ln w="19050" cap="rnd">
            <a:solidFill>
              <a:srgbClr val="B9DCD2"/>
            </a:solidFill>
            <a:prstDash val="solid"/>
            <a:round/>
          </a:ln>
          <a:effectLst/>
        </p:spPr>
      </p:cxnSp>
      <p:sp>
        <p:nvSpPr>
          <p:cNvPr id="15" name="Text Placeholder 16">
            <a:extLst>
              <a:ext uri="{FF2B5EF4-FFF2-40B4-BE49-F238E27FC236}">
                <a16:creationId xmlns:a16="http://schemas.microsoft.com/office/drawing/2014/main" id="{EB1C110E-B0FC-9CAE-FC06-99AEB608C2AC}"/>
              </a:ext>
            </a:extLst>
          </p:cNvPr>
          <p:cNvSpPr>
            <a:spLocks noGrp="1"/>
          </p:cNvSpPr>
          <p:nvPr>
            <p:ph type="body" sz="quarter" idx="10" hasCustomPrompt="1"/>
          </p:nvPr>
        </p:nvSpPr>
        <p:spPr>
          <a:xfrm>
            <a:off x="4614866" y="1306917"/>
            <a:ext cx="6988871" cy="215444"/>
          </a:xfrm>
        </p:spPr>
        <p:txBody>
          <a:bodyPr/>
          <a:lstStyle>
            <a:lvl1pPr marL="0" indent="0">
              <a:spcAft>
                <a:spcPts val="600"/>
              </a:spcAft>
              <a:buNone/>
              <a:defRPr sz="1400"/>
            </a:lvl1pPr>
            <a:lvl2pPr marL="228600" indent="0" algn="r">
              <a:buNone/>
              <a:defRPr sz="1400">
                <a:solidFill>
                  <a:schemeClr val="accent1"/>
                </a:solidFill>
                <a:latin typeface="+mj-lt"/>
              </a:defRPr>
            </a:lvl2pPr>
          </a:lstStyle>
          <a:p>
            <a:pPr lvl="0"/>
            <a:r>
              <a:rPr lang="en-US"/>
              <a:t>Click to insert quote</a:t>
            </a:r>
          </a:p>
        </p:txBody>
      </p:sp>
      <p:sp>
        <p:nvSpPr>
          <p:cNvPr id="16" name="Situation">
            <a:extLst>
              <a:ext uri="{FF2B5EF4-FFF2-40B4-BE49-F238E27FC236}">
                <a16:creationId xmlns:a16="http://schemas.microsoft.com/office/drawing/2014/main" id="{013D436D-0482-C993-EB3F-2D2570172DE9}"/>
              </a:ext>
            </a:extLst>
          </p:cNvPr>
          <p:cNvSpPr>
            <a:spLocks noGrp="1"/>
          </p:cNvSpPr>
          <p:nvPr>
            <p:ph type="body" sz="quarter" idx="11" hasCustomPrompt="1"/>
          </p:nvPr>
        </p:nvSpPr>
        <p:spPr>
          <a:xfrm>
            <a:off x="4614867"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Situation</a:t>
            </a:r>
          </a:p>
        </p:txBody>
      </p:sp>
      <p:sp>
        <p:nvSpPr>
          <p:cNvPr id="17" name="Text Placeholder 16">
            <a:extLst>
              <a:ext uri="{FF2B5EF4-FFF2-40B4-BE49-F238E27FC236}">
                <a16:creationId xmlns:a16="http://schemas.microsoft.com/office/drawing/2014/main" id="{86C1C255-52C3-135F-7BDE-387F11CC5072}"/>
              </a:ext>
            </a:extLst>
          </p:cNvPr>
          <p:cNvSpPr>
            <a:spLocks noGrp="1"/>
          </p:cNvSpPr>
          <p:nvPr>
            <p:ph type="body" sz="quarter" idx="14"/>
          </p:nvPr>
        </p:nvSpPr>
        <p:spPr>
          <a:xfrm>
            <a:off x="4614867"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18" name="Solution">
            <a:extLst>
              <a:ext uri="{FF2B5EF4-FFF2-40B4-BE49-F238E27FC236}">
                <a16:creationId xmlns:a16="http://schemas.microsoft.com/office/drawing/2014/main" id="{865E7BA7-CB5B-1EF5-3906-8D2E80CBB2F2}"/>
              </a:ext>
            </a:extLst>
          </p:cNvPr>
          <p:cNvSpPr>
            <a:spLocks noGrp="1"/>
          </p:cNvSpPr>
          <p:nvPr>
            <p:ph type="body" sz="quarter" idx="12" hasCustomPrompt="1"/>
          </p:nvPr>
        </p:nvSpPr>
        <p:spPr>
          <a:xfrm>
            <a:off x="7080096"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Solution</a:t>
            </a:r>
          </a:p>
        </p:txBody>
      </p:sp>
      <p:sp>
        <p:nvSpPr>
          <p:cNvPr id="19" name="Text Placeholder 16">
            <a:extLst>
              <a:ext uri="{FF2B5EF4-FFF2-40B4-BE49-F238E27FC236}">
                <a16:creationId xmlns:a16="http://schemas.microsoft.com/office/drawing/2014/main" id="{21260E5B-B9EF-B076-11D1-5F698E07BA2F}"/>
              </a:ext>
            </a:extLst>
          </p:cNvPr>
          <p:cNvSpPr>
            <a:spLocks noGrp="1"/>
          </p:cNvSpPr>
          <p:nvPr>
            <p:ph type="body" sz="quarter" idx="15"/>
          </p:nvPr>
        </p:nvSpPr>
        <p:spPr>
          <a:xfrm>
            <a:off x="7080096"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0" name="Impact">
            <a:extLst>
              <a:ext uri="{FF2B5EF4-FFF2-40B4-BE49-F238E27FC236}">
                <a16:creationId xmlns:a16="http://schemas.microsoft.com/office/drawing/2014/main" id="{6A33444C-C088-1870-A259-C2A53C500132}"/>
              </a:ext>
            </a:extLst>
          </p:cNvPr>
          <p:cNvSpPr>
            <a:spLocks noGrp="1"/>
          </p:cNvSpPr>
          <p:nvPr>
            <p:ph type="body" sz="quarter" idx="13" hasCustomPrompt="1"/>
          </p:nvPr>
        </p:nvSpPr>
        <p:spPr>
          <a:xfrm>
            <a:off x="9545324"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Impact</a:t>
            </a:r>
          </a:p>
        </p:txBody>
      </p:sp>
      <p:sp>
        <p:nvSpPr>
          <p:cNvPr id="21" name="Text Placeholder 16">
            <a:extLst>
              <a:ext uri="{FF2B5EF4-FFF2-40B4-BE49-F238E27FC236}">
                <a16:creationId xmlns:a16="http://schemas.microsoft.com/office/drawing/2014/main" id="{5CBB2BD6-3259-786C-329C-92A38CEA41BB}"/>
              </a:ext>
            </a:extLst>
          </p:cNvPr>
          <p:cNvSpPr>
            <a:spLocks noGrp="1"/>
          </p:cNvSpPr>
          <p:nvPr>
            <p:ph type="body" sz="quarter" idx="16"/>
          </p:nvPr>
        </p:nvSpPr>
        <p:spPr>
          <a:xfrm>
            <a:off x="9545324"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2" name="Products">
            <a:extLst>
              <a:ext uri="{FF2B5EF4-FFF2-40B4-BE49-F238E27FC236}">
                <a16:creationId xmlns:a16="http://schemas.microsoft.com/office/drawing/2014/main" id="{909F35D3-A550-82DD-8558-AF3E0C7F2DFC}"/>
              </a:ext>
            </a:extLst>
          </p:cNvPr>
          <p:cNvSpPr>
            <a:spLocks noGrp="1"/>
          </p:cNvSpPr>
          <p:nvPr>
            <p:ph type="body" sz="quarter" idx="18"/>
          </p:nvPr>
        </p:nvSpPr>
        <p:spPr>
          <a:xfrm>
            <a:off x="4614867" y="5693645"/>
            <a:ext cx="6988870" cy="535030"/>
          </a:xfrm>
        </p:spPr>
        <p:txBody>
          <a:bodyPr>
            <a:noAutofit/>
          </a:bodyPr>
          <a:lstStyle>
            <a:lvl1pPr marL="0" indent="0" algn="l" defTabSz="914400" rtl="0" eaLnBrk="1" fontAlgn="base" latinLnBrk="0" hangingPunct="1">
              <a:spcBef>
                <a:spcPct val="0"/>
              </a:spcBef>
              <a:spcAft>
                <a:spcPct val="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Tree>
    <p:extLst>
      <p:ext uri="{BB962C8B-B14F-4D97-AF65-F5344CB8AC3E}">
        <p14:creationId xmlns:p14="http://schemas.microsoft.com/office/powerpoint/2010/main" val="105290314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ase Study">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40ECD3E-14E3-BE1A-B3A2-7FD0BEC4F840}"/>
              </a:ext>
              <a:ext uri="{C183D7F6-B498-43B3-948B-1728B52AA6E4}">
                <adec:decorative xmlns:adec="http://schemas.microsoft.com/office/drawing/2017/decorative" val="1"/>
              </a:ext>
            </a:extLst>
          </p:cNvPr>
          <p:cNvSpPr>
            <a:spLocks noGrp="1"/>
          </p:cNvSpPr>
          <p:nvPr>
            <p:ph type="pic" sz="quarter" idx="17"/>
          </p:nvPr>
        </p:nvSpPr>
        <p:spPr>
          <a:xfrm>
            <a:off x="0" y="1"/>
            <a:ext cx="4062413" cy="6858000"/>
          </a:xfrm>
        </p:spPr>
        <p:txBody>
          <a:bodyPr anchor="ctr">
            <a:noAutofit/>
          </a:bodyPr>
          <a:lstStyle>
            <a:lvl1pPr marL="0" indent="0" algn="ctr">
              <a:buNone/>
              <a:defRPr sz="1400"/>
            </a:lvl1pPr>
          </a:lstStyle>
          <a:p>
            <a:r>
              <a:rPr lang="en-US"/>
              <a:t>Click icon to add picture</a:t>
            </a:r>
          </a:p>
        </p:txBody>
      </p:sp>
      <p:sp>
        <p:nvSpPr>
          <p:cNvPr id="2" name="Title 1">
            <a:extLst>
              <a:ext uri="{FF2B5EF4-FFF2-40B4-BE49-F238E27FC236}">
                <a16:creationId xmlns:a16="http://schemas.microsoft.com/office/drawing/2014/main" id="{EA742083-9CFF-887B-442F-048F025DFF2A}"/>
              </a:ext>
            </a:extLst>
          </p:cNvPr>
          <p:cNvSpPr>
            <a:spLocks noGrp="1"/>
          </p:cNvSpPr>
          <p:nvPr>
            <p:ph type="title"/>
          </p:nvPr>
        </p:nvSpPr>
        <p:spPr>
          <a:xfrm>
            <a:off x="380206" y="5515697"/>
            <a:ext cx="3302000" cy="738664"/>
          </a:xfrm>
        </p:spPr>
        <p:txBody>
          <a:bodyPr lIns="91440" rIns="91440" anchor="b" anchorCtr="0"/>
          <a:lstStyle>
            <a:lvl1pPr algn="l">
              <a:defRPr kumimoji="0" lang="en-US" sz="2400" b="0" i="0" u="none" strike="noStrike" kern="1200" cap="none" spc="0" normalizeH="0" baseline="0" dirty="0">
                <a:ln w="3175">
                  <a:noFill/>
                </a:ln>
                <a:solidFill>
                  <a:schemeClr val="bg1"/>
                </a:solidFill>
                <a:effectLst/>
                <a:uLnTx/>
                <a:uFillTx/>
                <a:latin typeface="+mj-lt"/>
                <a:ea typeface="+mj-lt"/>
                <a:cs typeface="Segoe UI Semibold"/>
              </a:defRPr>
            </a:lvl1pPr>
          </a:lstStyle>
          <a:p>
            <a:r>
              <a:rPr lang="en-US"/>
              <a:t>Click to edit Master title style</a:t>
            </a:r>
          </a:p>
        </p:txBody>
      </p:sp>
      <p:cxnSp>
        <p:nvCxnSpPr>
          <p:cNvPr id="4" name="Straight Connector 3">
            <a:extLst>
              <a:ext uri="{FF2B5EF4-FFF2-40B4-BE49-F238E27FC236}">
                <a16:creationId xmlns:a16="http://schemas.microsoft.com/office/drawing/2014/main" id="{6361388A-95C3-009F-6027-977C0884FEAC}"/>
              </a:ext>
              <a:ext uri="{C183D7F6-B498-43B3-948B-1728B52AA6E4}">
                <adec:decorative xmlns:adec="http://schemas.microsoft.com/office/drawing/2017/decorative" val="1"/>
              </a:ext>
            </a:extLst>
          </p:cNvPr>
          <p:cNvCxnSpPr>
            <a:cxnSpLocks/>
          </p:cNvCxnSpPr>
          <p:nvPr userDrawn="1"/>
        </p:nvCxnSpPr>
        <p:spPr>
          <a:xfrm>
            <a:off x="4614866" y="2433776"/>
            <a:ext cx="6994522" cy="0"/>
          </a:xfrm>
          <a:prstGeom prst="line">
            <a:avLst/>
          </a:prstGeom>
          <a:solidFill>
            <a:schemeClr val="tx1"/>
          </a:solidFill>
          <a:ln w="19050" cap="rnd">
            <a:solidFill>
              <a:srgbClr val="C5B4E3"/>
            </a:solidFill>
            <a:prstDash val="solid"/>
            <a:round/>
          </a:ln>
          <a:effectLst/>
        </p:spPr>
      </p:cxnSp>
      <p:sp>
        <p:nvSpPr>
          <p:cNvPr id="5" name="Freeform: Shape 12" descr="Quotation Mark&#10;">
            <a:extLst>
              <a:ext uri="{FF2B5EF4-FFF2-40B4-BE49-F238E27FC236}">
                <a16:creationId xmlns:a16="http://schemas.microsoft.com/office/drawing/2014/main" id="{37522DD9-4E79-4853-16BD-056F0DDC0239}"/>
              </a:ext>
            </a:extLst>
          </p:cNvPr>
          <p:cNvSpPr/>
          <p:nvPr userDrawn="1"/>
        </p:nvSpPr>
        <p:spPr bwMode="auto">
          <a:xfrm>
            <a:off x="4653851" y="787106"/>
            <a:ext cx="391609" cy="339228"/>
          </a:xfrm>
          <a:custGeom>
            <a:avLst/>
            <a:gdLst/>
            <a:ahLst/>
            <a:cxnLst/>
            <a:rect l="l" t="t" r="r" b="b"/>
            <a:pathLst>
              <a:path w="1677972" h="1453530">
                <a:moveTo>
                  <a:pt x="1510531" y="0"/>
                </a:moveTo>
                <a:lnTo>
                  <a:pt x="1677972" y="317069"/>
                </a:lnTo>
                <a:cubicBezTo>
                  <a:pt x="1541407" y="381195"/>
                  <a:pt x="1446998" y="445025"/>
                  <a:pt x="1394747" y="508557"/>
                </a:cubicBezTo>
                <a:cubicBezTo>
                  <a:pt x="1342496" y="572090"/>
                  <a:pt x="1313402" y="647201"/>
                  <a:pt x="1307464" y="733890"/>
                </a:cubicBezTo>
                <a:lnTo>
                  <a:pt x="1677972" y="733890"/>
                </a:lnTo>
                <a:lnTo>
                  <a:pt x="1677972" y="1453530"/>
                </a:lnTo>
                <a:lnTo>
                  <a:pt x="903112" y="1453530"/>
                </a:lnTo>
                <a:lnTo>
                  <a:pt x="903112" y="856799"/>
                </a:lnTo>
                <a:cubicBezTo>
                  <a:pt x="903112" y="637106"/>
                  <a:pt x="948832" y="463728"/>
                  <a:pt x="1040271" y="336663"/>
                </a:cubicBezTo>
                <a:cubicBezTo>
                  <a:pt x="1131711" y="209598"/>
                  <a:pt x="1288464" y="97377"/>
                  <a:pt x="1510531" y="0"/>
                </a:cubicBezTo>
                <a:close/>
                <a:moveTo>
                  <a:pt x="607419" y="0"/>
                </a:moveTo>
                <a:lnTo>
                  <a:pt x="774860" y="317069"/>
                </a:lnTo>
                <a:cubicBezTo>
                  <a:pt x="638294" y="381195"/>
                  <a:pt x="543886" y="445025"/>
                  <a:pt x="491635" y="508557"/>
                </a:cubicBezTo>
                <a:cubicBezTo>
                  <a:pt x="439384" y="572090"/>
                  <a:pt x="410290" y="647201"/>
                  <a:pt x="404352" y="733890"/>
                </a:cubicBezTo>
                <a:lnTo>
                  <a:pt x="774860" y="733890"/>
                </a:lnTo>
                <a:lnTo>
                  <a:pt x="774860" y="1453530"/>
                </a:lnTo>
                <a:lnTo>
                  <a:pt x="0" y="1453530"/>
                </a:lnTo>
                <a:lnTo>
                  <a:pt x="0" y="856799"/>
                </a:lnTo>
                <a:cubicBezTo>
                  <a:pt x="0" y="637106"/>
                  <a:pt x="45720" y="463728"/>
                  <a:pt x="137159" y="336663"/>
                </a:cubicBezTo>
                <a:cubicBezTo>
                  <a:pt x="228598" y="209598"/>
                  <a:pt x="385352" y="97377"/>
                  <a:pt x="607419"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3" name="Straight Connector 12">
            <a:extLst>
              <a:ext uri="{FF2B5EF4-FFF2-40B4-BE49-F238E27FC236}">
                <a16:creationId xmlns:a16="http://schemas.microsoft.com/office/drawing/2014/main" id="{CD4E5628-6A84-9619-6A11-CE864BAB644D}"/>
              </a:ext>
              <a:ext uri="{C183D7F6-B498-43B3-948B-1728B52AA6E4}">
                <adec:decorative xmlns:adec="http://schemas.microsoft.com/office/drawing/2017/decorative" val="1"/>
              </a:ext>
            </a:extLst>
          </p:cNvPr>
          <p:cNvCxnSpPr>
            <a:cxnSpLocks/>
          </p:cNvCxnSpPr>
          <p:nvPr userDrawn="1"/>
        </p:nvCxnSpPr>
        <p:spPr>
          <a:xfrm>
            <a:off x="4614866" y="5532576"/>
            <a:ext cx="6994522" cy="0"/>
          </a:xfrm>
          <a:prstGeom prst="line">
            <a:avLst/>
          </a:prstGeom>
          <a:solidFill>
            <a:schemeClr val="tx1"/>
          </a:solidFill>
          <a:ln w="19050" cap="rnd">
            <a:solidFill>
              <a:srgbClr val="C5B4E3"/>
            </a:solidFill>
            <a:prstDash val="solid"/>
            <a:round/>
          </a:ln>
          <a:effectLst/>
        </p:spPr>
      </p:cxnSp>
      <p:sp>
        <p:nvSpPr>
          <p:cNvPr id="15" name="Text Placeholder 16">
            <a:extLst>
              <a:ext uri="{FF2B5EF4-FFF2-40B4-BE49-F238E27FC236}">
                <a16:creationId xmlns:a16="http://schemas.microsoft.com/office/drawing/2014/main" id="{0EEAA8B3-E4E7-A24B-A7CD-E7A81A4CC7A8}"/>
              </a:ext>
            </a:extLst>
          </p:cNvPr>
          <p:cNvSpPr>
            <a:spLocks noGrp="1"/>
          </p:cNvSpPr>
          <p:nvPr>
            <p:ph type="body" sz="quarter" idx="10" hasCustomPrompt="1"/>
          </p:nvPr>
        </p:nvSpPr>
        <p:spPr>
          <a:xfrm>
            <a:off x="4614866" y="1306917"/>
            <a:ext cx="6988871" cy="215444"/>
          </a:xfrm>
        </p:spPr>
        <p:txBody>
          <a:bodyPr/>
          <a:lstStyle>
            <a:lvl1pPr marL="0" indent="0">
              <a:spcAft>
                <a:spcPts val="600"/>
              </a:spcAft>
              <a:buNone/>
              <a:defRPr sz="1400"/>
            </a:lvl1pPr>
            <a:lvl2pPr marL="228600" indent="0" algn="r">
              <a:buNone/>
              <a:defRPr sz="1400">
                <a:solidFill>
                  <a:schemeClr val="accent1"/>
                </a:solidFill>
                <a:latin typeface="+mj-lt"/>
              </a:defRPr>
            </a:lvl2pPr>
          </a:lstStyle>
          <a:p>
            <a:pPr lvl="0"/>
            <a:r>
              <a:rPr lang="en-US"/>
              <a:t>Click to insert quote</a:t>
            </a:r>
          </a:p>
        </p:txBody>
      </p:sp>
      <p:sp>
        <p:nvSpPr>
          <p:cNvPr id="16" name="Situation">
            <a:extLst>
              <a:ext uri="{FF2B5EF4-FFF2-40B4-BE49-F238E27FC236}">
                <a16:creationId xmlns:a16="http://schemas.microsoft.com/office/drawing/2014/main" id="{98BB8BD7-F1D0-6106-3834-88379E154B44}"/>
              </a:ext>
            </a:extLst>
          </p:cNvPr>
          <p:cNvSpPr>
            <a:spLocks noGrp="1"/>
          </p:cNvSpPr>
          <p:nvPr>
            <p:ph type="body" sz="quarter" idx="11" hasCustomPrompt="1"/>
          </p:nvPr>
        </p:nvSpPr>
        <p:spPr>
          <a:xfrm>
            <a:off x="4614867"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Situation</a:t>
            </a:r>
          </a:p>
        </p:txBody>
      </p:sp>
      <p:sp>
        <p:nvSpPr>
          <p:cNvPr id="17" name="Text Placeholder 16">
            <a:extLst>
              <a:ext uri="{FF2B5EF4-FFF2-40B4-BE49-F238E27FC236}">
                <a16:creationId xmlns:a16="http://schemas.microsoft.com/office/drawing/2014/main" id="{8F2CF157-7DF8-864B-5BC0-AB6541EDA86B}"/>
              </a:ext>
            </a:extLst>
          </p:cNvPr>
          <p:cNvSpPr>
            <a:spLocks noGrp="1"/>
          </p:cNvSpPr>
          <p:nvPr>
            <p:ph type="body" sz="quarter" idx="14"/>
          </p:nvPr>
        </p:nvSpPr>
        <p:spPr>
          <a:xfrm>
            <a:off x="4614867"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18" name="Solution">
            <a:extLst>
              <a:ext uri="{FF2B5EF4-FFF2-40B4-BE49-F238E27FC236}">
                <a16:creationId xmlns:a16="http://schemas.microsoft.com/office/drawing/2014/main" id="{38BFD2BC-886B-F87E-FD08-B952DAA6D1EA}"/>
              </a:ext>
            </a:extLst>
          </p:cNvPr>
          <p:cNvSpPr>
            <a:spLocks noGrp="1"/>
          </p:cNvSpPr>
          <p:nvPr>
            <p:ph type="body" sz="quarter" idx="12" hasCustomPrompt="1"/>
          </p:nvPr>
        </p:nvSpPr>
        <p:spPr>
          <a:xfrm>
            <a:off x="7080096"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Solution</a:t>
            </a:r>
          </a:p>
        </p:txBody>
      </p:sp>
      <p:sp>
        <p:nvSpPr>
          <p:cNvPr id="19" name="Text Placeholder 16">
            <a:extLst>
              <a:ext uri="{FF2B5EF4-FFF2-40B4-BE49-F238E27FC236}">
                <a16:creationId xmlns:a16="http://schemas.microsoft.com/office/drawing/2014/main" id="{F64FE2F3-18F1-AAB4-8DA9-FD48DEE1C95A}"/>
              </a:ext>
            </a:extLst>
          </p:cNvPr>
          <p:cNvSpPr>
            <a:spLocks noGrp="1"/>
          </p:cNvSpPr>
          <p:nvPr>
            <p:ph type="body" sz="quarter" idx="15"/>
          </p:nvPr>
        </p:nvSpPr>
        <p:spPr>
          <a:xfrm>
            <a:off x="7080096"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0" name="Impact">
            <a:extLst>
              <a:ext uri="{FF2B5EF4-FFF2-40B4-BE49-F238E27FC236}">
                <a16:creationId xmlns:a16="http://schemas.microsoft.com/office/drawing/2014/main" id="{996F5B6C-6413-3EFA-6C4C-E580D63F84EA}"/>
              </a:ext>
            </a:extLst>
          </p:cNvPr>
          <p:cNvSpPr>
            <a:spLocks noGrp="1"/>
          </p:cNvSpPr>
          <p:nvPr>
            <p:ph type="body" sz="quarter" idx="13" hasCustomPrompt="1"/>
          </p:nvPr>
        </p:nvSpPr>
        <p:spPr>
          <a:xfrm>
            <a:off x="9545324" y="2721846"/>
            <a:ext cx="2064064" cy="246221"/>
          </a:xfrm>
        </p:spPr>
        <p:txBody>
          <a:bodyPr>
            <a:noAutofit/>
          </a:bodyPr>
          <a:lstStyle>
            <a:lvl1pPr marL="0" indent="0" algn="l" defTabSz="914400" rtl="0" eaLnBrk="1" fontAlgn="base" latinLnBrk="0" hangingPunct="1">
              <a:spcBef>
                <a:spcPct val="0"/>
              </a:spcBef>
              <a:spcAft>
                <a:spcPct val="0"/>
              </a:spcAft>
              <a:buNone/>
              <a:defRPr lang="en-US" sz="1600" b="1" kern="1200" dirty="0" smtClean="0">
                <a:solidFill>
                  <a:schemeClr val="tx1"/>
                </a:solidFill>
                <a:latin typeface="+mj-lt"/>
                <a:ea typeface="+mn-ea"/>
                <a:cs typeface="+mn-cs"/>
              </a:defRPr>
            </a:lvl1pPr>
            <a:lvl2pPr marL="228600" indent="0" algn="r">
              <a:buNone/>
              <a:defRPr sz="1400">
                <a:solidFill>
                  <a:schemeClr val="accent1"/>
                </a:solidFill>
                <a:latin typeface="+mj-lt"/>
              </a:defRPr>
            </a:lvl2pPr>
          </a:lstStyle>
          <a:p>
            <a:pPr lvl="0"/>
            <a:r>
              <a:rPr lang="en-US"/>
              <a:t>Impact</a:t>
            </a:r>
          </a:p>
        </p:txBody>
      </p:sp>
      <p:sp>
        <p:nvSpPr>
          <p:cNvPr id="21" name="Text Placeholder 16">
            <a:extLst>
              <a:ext uri="{FF2B5EF4-FFF2-40B4-BE49-F238E27FC236}">
                <a16:creationId xmlns:a16="http://schemas.microsoft.com/office/drawing/2014/main" id="{99DC3510-131B-BBE0-9AFE-146C785B3BF4}"/>
              </a:ext>
            </a:extLst>
          </p:cNvPr>
          <p:cNvSpPr>
            <a:spLocks noGrp="1"/>
          </p:cNvSpPr>
          <p:nvPr>
            <p:ph type="body" sz="quarter" idx="16"/>
          </p:nvPr>
        </p:nvSpPr>
        <p:spPr>
          <a:xfrm>
            <a:off x="9545324" y="3057525"/>
            <a:ext cx="2064064" cy="2385835"/>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2" name="Products">
            <a:extLst>
              <a:ext uri="{FF2B5EF4-FFF2-40B4-BE49-F238E27FC236}">
                <a16:creationId xmlns:a16="http://schemas.microsoft.com/office/drawing/2014/main" id="{E52CCAD5-74DC-F3EF-6B41-7C23A1FC244C}"/>
              </a:ext>
            </a:extLst>
          </p:cNvPr>
          <p:cNvSpPr>
            <a:spLocks noGrp="1"/>
          </p:cNvSpPr>
          <p:nvPr>
            <p:ph type="body" sz="quarter" idx="18"/>
          </p:nvPr>
        </p:nvSpPr>
        <p:spPr>
          <a:xfrm>
            <a:off x="4614867" y="5693645"/>
            <a:ext cx="6988870" cy="535030"/>
          </a:xfrm>
        </p:spPr>
        <p:txBody>
          <a:bodyPr>
            <a:noAutofit/>
          </a:bodyPr>
          <a:lstStyle>
            <a:lvl1pPr marL="0" indent="0" algn="l" defTabSz="914400" rtl="0" eaLnBrk="1" fontAlgn="base" latinLnBrk="0" hangingPunct="1">
              <a:spcBef>
                <a:spcPct val="0"/>
              </a:spcBef>
              <a:spcAft>
                <a:spcPct val="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Tree>
    <p:extLst>
      <p:ext uri="{BB962C8B-B14F-4D97-AF65-F5344CB8AC3E}">
        <p14:creationId xmlns:p14="http://schemas.microsoft.com/office/powerpoint/2010/main" val="320231827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51863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60829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145" name="Object 144" hidden="1">
            <a:extLst>
              <a:ext uri="{FF2B5EF4-FFF2-40B4-BE49-F238E27FC236}">
                <a16:creationId xmlns:a16="http://schemas.microsoft.com/office/drawing/2014/main" id="{FFB19668-BACF-0E5E-CEA5-D6D7D007E266}"/>
              </a:ext>
            </a:extLst>
          </p:cNvPr>
          <p:cNvGraphicFramePr>
            <a:graphicFrameLocks noChangeAspect="1"/>
          </p:cNvGraphicFramePr>
          <p:nvPr userDrawn="1">
            <p:custDataLst>
              <p:tags r:id="rId12"/>
            </p:custDataLst>
            <p:extLst>
              <p:ext uri="{D42A27DB-BD31-4B8C-83A1-F6EECF244321}">
                <p14:modId xmlns:p14="http://schemas.microsoft.com/office/powerpoint/2010/main" val="15398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25" imgH="424" progId="TCLayout.ActiveDocument.1">
                  <p:embed/>
                </p:oleObj>
              </mc:Choice>
              <mc:Fallback>
                <p:oleObj name="think-cell Slide" r:id="rId13" imgW="425" imgH="424" progId="TCLayout.ActiveDocument.1">
                  <p:embed/>
                  <p:pic>
                    <p:nvPicPr>
                      <p:cNvPr id="145" name="Object 144" hidden="1">
                        <a:extLst>
                          <a:ext uri="{FF2B5EF4-FFF2-40B4-BE49-F238E27FC236}">
                            <a16:creationId xmlns:a16="http://schemas.microsoft.com/office/drawing/2014/main" id="{FFB19668-BACF-0E5E-CEA5-D6D7D007E266}"/>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rot="5400000">
            <a:off x="10011943"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26137977"/>
      </p:ext>
    </p:extLst>
  </p:cSld>
  <p:clrMap bg1="lt1" tx1="dk1" bg2="lt2" tx2="dk2" accent1="accent1" accent2="accent2" accent3="accent3" accent4="accent4" accent5="accent5" accent6="accent6" hlink="hlink" folHlink="folHlink"/>
  <p:sldLayoutIdLst>
    <p:sldLayoutId id="2147485573" r:id="rId1"/>
    <p:sldLayoutId id="2147485574" r:id="rId2"/>
    <p:sldLayoutId id="2147485583" r:id="rId3"/>
    <p:sldLayoutId id="2147485622" r:id="rId4"/>
    <p:sldLayoutId id="2147485625" r:id="rId5"/>
    <p:sldLayoutId id="2147485623" r:id="rId6"/>
    <p:sldLayoutId id="2147485624" r:id="rId7"/>
    <p:sldLayoutId id="2147485627" r:id="rId8"/>
    <p:sldLayoutId id="2147485678" r:id="rId9"/>
    <p:sldLayoutId id="2147485679" r:id="rId1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0.xml"/><Relationship Id="rId1" Type="http://schemas.openxmlformats.org/officeDocument/2006/relationships/slideLayout" Target="../slideLayouts/slideLayout3.xml"/><Relationship Id="rId5" Type="http://schemas.openxmlformats.org/officeDocument/2006/relationships/image" Target="../media/image145.gif"/><Relationship Id="rId4" Type="http://schemas.openxmlformats.org/officeDocument/2006/relationships/image" Target="../media/image144.jpeg"/></Relationships>
</file>

<file path=ppt/slides/_rels/slide10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0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10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image" Target="../media/image14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151.png"/><Relationship Id="rId5" Type="http://schemas.openxmlformats.org/officeDocument/2006/relationships/image" Target="../media/image131.jpeg"/><Relationship Id="rId4" Type="http://schemas.openxmlformats.org/officeDocument/2006/relationships/image" Target="../media/image23.png"/></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15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3.pn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0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image" Target="../media/image14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png"/></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5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4.xml"/><Relationship Id="rId1" Type="http://schemas.openxmlformats.org/officeDocument/2006/relationships/slideLayout" Target="../slideLayouts/slideLayout5.xml"/><Relationship Id="rId4" Type="http://schemas.openxmlformats.org/officeDocument/2006/relationships/image" Target="../media/image16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youtu.be/uHKFP_Y-FF8" TargetMode="External"/><Relationship Id="rId5" Type="http://schemas.openxmlformats.org/officeDocument/2006/relationships/hyperlink" Target="https://blogs.microsoft.com/blog/2024/01/09/walmart-unveils-new-generative-ai-powered-capabilities-for-shoppers-and-associates/" TargetMode="Externa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www.microsoft.com/en-us/videoplayer/embed/RW1dYSA" TargetMode="External"/><Relationship Id="rId5" Type="http://schemas.openxmlformats.org/officeDocument/2006/relationships/image" Target="../media/image35.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hyperlink" Target="https://www.mckinsey.com/capabilities/quantumblack/our-insights/why-digital-trust-truly-matters"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image" Target="../media/image46.png"/><Relationship Id="rId21" Type="http://schemas.openxmlformats.org/officeDocument/2006/relationships/image" Target="../media/image64.jpe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2" Type="http://schemas.openxmlformats.org/officeDocument/2006/relationships/notesSlide" Target="../notesSlides/notesSlide36.xml"/><Relationship Id="rId16" Type="http://schemas.openxmlformats.org/officeDocument/2006/relationships/image" Target="../media/image59.jpeg"/><Relationship Id="rId20"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hyperlink" Target="https://appsource.microsoft.com/en-us/marketplace/cloudsIndustry"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hyperlink" Target="https://www.linkedin.com/company/microsoft" TargetMode="External"/><Relationship Id="rId3" Type="http://schemas.openxmlformats.org/officeDocument/2006/relationships/image" Target="../media/image70.jpeg"/><Relationship Id="rId7" Type="http://schemas.openxmlformats.org/officeDocument/2006/relationships/hyperlink" Target="https://www.facebook.com/Microsoft/"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hyperlink" Target="https://twitter.com/Microsoft" TargetMode="External"/><Relationship Id="rId11" Type="http://schemas.openxmlformats.org/officeDocument/2006/relationships/image" Target="../media/image72.png"/><Relationship Id="rId5" Type="http://schemas.openxmlformats.org/officeDocument/2006/relationships/hyperlink" Target="https://youtu.be/k_Gt-0ufPKU" TargetMode="External"/><Relationship Id="rId10" Type="http://schemas.openxmlformats.org/officeDocument/2006/relationships/image" Target="../media/image71.png"/><Relationship Id="rId4" Type="http://schemas.openxmlformats.org/officeDocument/2006/relationships/hyperlink" Target="https://www.microsoft.com/en-us/industry/retail/microsoft-cloud-for-retail" TargetMode="External"/><Relationship Id="rId9" Type="http://schemas.openxmlformats.org/officeDocument/2006/relationships/hyperlink" Target="https://twitter.com/MSFTMedi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82.jpe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hyperlink" Target="https://youtu.be/uHKFP_Y-FF8" TargetMode="External"/><Relationship Id="rId5" Type="http://schemas.openxmlformats.org/officeDocument/2006/relationships/hyperlink" Target="https://blogs.microsoft.com/blog/2024/01/09/walmart-unveils-new-generative-ai-powered-capabilities-for-shoppers-and-associates/" TargetMode="Externa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s://customers.microsoft.com/en-us/story/1589693036635058141-zabka-retail-microsoft-cloud-for-retail" TargetMode="External"/><Relationship Id="rId5" Type="http://schemas.openxmlformats.org/officeDocument/2006/relationships/image" Target="../media/image29.png"/><Relationship Id="rId4" Type="http://schemas.openxmlformats.org/officeDocument/2006/relationships/image" Target="../media/image102.jpeg"/></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112.jpeg"/></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8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31.jpeg"/><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hyperlink" Target="https://www.microsoft.com/en-us/videoplayer/embed/RW1dYSA" TargetMode="External"/><Relationship Id="rId5" Type="http://schemas.openxmlformats.org/officeDocument/2006/relationships/image" Target="../media/image35.png"/><Relationship Id="rId4" Type="http://schemas.openxmlformats.org/officeDocument/2006/relationships/image" Target="../media/image28.png"/></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31.jpeg"/></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35.png"/></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35.png"/></Relationships>
</file>

<file path=ppt/slides/_rels/slide9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131.jpeg"/><Relationship Id="rId4" Type="http://schemas.openxmlformats.org/officeDocument/2006/relationships/image" Target="../media/image33.png"/></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9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D69FBC-82C4-75C7-7381-4728B07EC2D4}"/>
              </a:ext>
            </a:extLst>
          </p:cNvPr>
          <p:cNvSpPr/>
          <p:nvPr/>
        </p:nvSpPr>
        <p:spPr bwMode="auto">
          <a:xfrm>
            <a:off x="12110720" y="0"/>
            <a:ext cx="4184278" cy="6858000"/>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a:solidFill>
                <a:srgbClr val="FFFFFF"/>
              </a:solidFill>
              <a:ea typeface="Segoe UI" pitchFamily="34" charset="0"/>
              <a:cs typeface="Segoe UI" pitchFamily="34" charset="0"/>
            </a:endParaRPr>
          </a:p>
        </p:txBody>
      </p:sp>
      <p:sp>
        <p:nvSpPr>
          <p:cNvPr id="9" name="Title 1">
            <a:extLst>
              <a:ext uri="{FF2B5EF4-FFF2-40B4-BE49-F238E27FC236}">
                <a16:creationId xmlns:a16="http://schemas.microsoft.com/office/drawing/2014/main" id="{F499F596-7174-4623-BEA6-9D7ED846DC06}"/>
              </a:ext>
            </a:extLst>
          </p:cNvPr>
          <p:cNvSpPr>
            <a:spLocks noGrp="1"/>
          </p:cNvSpPr>
          <p:nvPr>
            <p:ph type="title"/>
            <p:custDataLst>
              <p:tags r:id="rId1"/>
            </p:custDataLst>
          </p:nvPr>
        </p:nvSpPr>
        <p:spPr/>
        <p:txBody>
          <a:bodyPr/>
          <a:lstStyle/>
          <a:p>
            <a:r>
              <a:rPr lang="en-US"/>
              <a:t>How to use this deck</a:t>
            </a:r>
          </a:p>
        </p:txBody>
      </p:sp>
      <p:sp>
        <p:nvSpPr>
          <p:cNvPr id="10" name="TextBox 9">
            <a:extLst>
              <a:ext uri="{FF2B5EF4-FFF2-40B4-BE49-F238E27FC236}">
                <a16:creationId xmlns:a16="http://schemas.microsoft.com/office/drawing/2014/main" id="{9A618E3B-1A00-4C3D-A151-6163C64F95FD}"/>
              </a:ext>
            </a:extLst>
          </p:cNvPr>
          <p:cNvSpPr txBox="1"/>
          <p:nvPr>
            <p:custDataLst>
              <p:tags r:id="rId2"/>
            </p:custDataLst>
          </p:nvPr>
        </p:nvSpPr>
        <p:spPr>
          <a:xfrm>
            <a:off x="588263" y="3312885"/>
            <a:ext cx="11023600" cy="2800767"/>
          </a:xfrm>
          <a:prstGeom prst="rect">
            <a:avLst/>
          </a:prstGeom>
          <a:noFill/>
        </p:spPr>
        <p:txBody>
          <a:bodyPr wrap="square" lIns="0" tIns="0" rIns="0" bIns="0" rtlCol="0" anchor="t">
            <a:spAutoFit/>
          </a:bodyPr>
          <a:lstStyle/>
          <a:p>
            <a:pPr indent="0">
              <a:spcBef>
                <a:spcPts val="600"/>
              </a:spcBef>
              <a:spcAft>
                <a:spcPts val="588"/>
              </a:spcAft>
              <a:buFontTx/>
              <a:buNone/>
              <a:defRPr/>
            </a:pPr>
            <a:r>
              <a:rPr lang="en-US" sz="1400">
                <a:solidFill>
                  <a:srgbClr val="000000"/>
                </a:solidFill>
                <a:latin typeface="Segoe UI Semibold"/>
                <a:cs typeface="Segoe UI Semibold"/>
              </a:rPr>
              <a:t>Title of deck:</a:t>
            </a:r>
          </a:p>
          <a:p>
            <a:pPr>
              <a:spcAft>
                <a:spcPts val="588"/>
              </a:spcAft>
              <a:defRPr/>
            </a:pPr>
            <a:r>
              <a:rPr lang="en-US" sz="1200">
                <a:solidFill>
                  <a:srgbClr val="000000"/>
                </a:solidFill>
                <a:latin typeface="Segoe UI"/>
              </a:rPr>
              <a:t>Microsoft Cloud for Retail: Through-partner BDM pitch deck</a:t>
            </a:r>
          </a:p>
          <a:p>
            <a:pPr>
              <a:spcAft>
                <a:spcPts val="588"/>
              </a:spcAft>
              <a:defRPr/>
            </a:pPr>
            <a:r>
              <a:rPr lang="en-US" sz="1400">
                <a:solidFill>
                  <a:srgbClr val="000000"/>
                </a:solidFill>
                <a:latin typeface="Segoe UI Semibold"/>
                <a:cs typeface="Segoe UI Semibold"/>
              </a:rPr>
              <a:t>Purpose</a:t>
            </a:r>
            <a:r>
              <a:rPr lang="en-US" sz="1400">
                <a:solidFill>
                  <a:srgbClr val="000000"/>
                </a:solidFill>
                <a:latin typeface="Segoe UI Semibold"/>
              </a:rPr>
              <a:t> of deck:</a:t>
            </a:r>
            <a:endParaRPr lang="en-US" sz="1200">
              <a:solidFill>
                <a:srgbClr val="000000"/>
              </a:solidFill>
              <a:latin typeface="Segoe UI"/>
              <a:cs typeface="Segoe UI"/>
            </a:endParaRPr>
          </a:p>
          <a:p>
            <a:pPr marL="0" marR="0" lvl="0" indent="0" algn="l" defTabSz="914400" rtl="0" eaLnBrk="1" fontAlgn="auto" latinLnBrk="0" hangingPunct="1">
              <a:lnSpc>
                <a:spcPct val="100000"/>
              </a:lnSpc>
              <a:spcBef>
                <a:spcPts val="0"/>
              </a:spcBef>
              <a:spcAft>
                <a:spcPts val="588"/>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This deck introduces Microsoft Cloud for Retail and how it </a:t>
            </a:r>
            <a:r>
              <a:rPr lang="en-US" sz="1200">
                <a:solidFill>
                  <a:srgbClr val="000000"/>
                </a:solidFill>
                <a:latin typeface="Segoe UI"/>
              </a:rPr>
              <a:t>u</a:t>
            </a:r>
            <a:r>
              <a:rPr kumimoji="0" lang="en-US" sz="1200" b="0" i="0" u="none" strike="noStrike" kern="1200" cap="none" spc="0" normalizeH="0" baseline="0" noProof="0">
                <a:ln>
                  <a:noFill/>
                </a:ln>
                <a:solidFill>
                  <a:srgbClr val="000000"/>
                </a:solidFill>
                <a:effectLst/>
                <a:uLnTx/>
                <a:uFillTx/>
                <a:latin typeface="Segoe UI"/>
                <a:ea typeface="+mn-ea"/>
                <a:cs typeface="+mn-cs"/>
              </a:rPr>
              <a:t>niquely addresses the pain points and opportunities facing the retail industry right now. It </a:t>
            </a:r>
            <a:r>
              <a:rPr lang="en-US" sz="1200">
                <a:solidFill>
                  <a:srgbClr val="000000"/>
                </a:solidFill>
                <a:latin typeface="Segoe UI"/>
              </a:rPr>
              <a:t>includes the new application template for store operations t</a:t>
            </a:r>
            <a:r>
              <a:rPr kumimoji="0" lang="en-US" sz="1200" b="0" i="0" u="none" strike="noStrike" kern="1200" cap="none" spc="0" normalizeH="0" baseline="0" noProof="0">
                <a:ln>
                  <a:noFill/>
                </a:ln>
                <a:solidFill>
                  <a:srgbClr val="000000"/>
                </a:solidFill>
                <a:effectLst/>
                <a:uLnTx/>
                <a:uFillTx/>
                <a:latin typeface="Segoe UI"/>
                <a:ea typeface="+mn-ea"/>
                <a:cs typeface="+mn-cs"/>
              </a:rPr>
              <a:t>hat became available in public preview in January 2024.  </a:t>
            </a:r>
          </a:p>
          <a:p>
            <a:pPr marL="0" indent="0">
              <a:spcBef>
                <a:spcPts val="600"/>
              </a:spcBef>
              <a:buFontTx/>
              <a:buNone/>
              <a:defRPr/>
            </a:pPr>
            <a:r>
              <a:rPr lang="en-US" sz="1400">
                <a:solidFill>
                  <a:srgbClr val="000000"/>
                </a:solidFill>
                <a:latin typeface="Segoe UI Semibold"/>
              </a:rPr>
              <a:t>Audience:</a:t>
            </a:r>
          </a:p>
          <a:p>
            <a:pPr>
              <a:spcAft>
                <a:spcPts val="588"/>
              </a:spcAft>
              <a:defRPr/>
            </a:pPr>
            <a:r>
              <a:rPr lang="en-US" sz="1200">
                <a:solidFill>
                  <a:srgbClr val="000000"/>
                </a:solidFill>
                <a:latin typeface="Segoe UI"/>
              </a:rPr>
              <a:t>Partner BDMs, Partner TDMs, Partner field sellers, Partner marketing, Microsoft field sellers </a:t>
            </a:r>
          </a:p>
          <a:p>
            <a:pPr marL="0" indent="0">
              <a:spcBef>
                <a:spcPts val="600"/>
              </a:spcBef>
              <a:buFontTx/>
              <a:buNone/>
              <a:defRPr/>
            </a:pPr>
            <a:r>
              <a:rPr lang="en-US" sz="1400">
                <a:solidFill>
                  <a:srgbClr val="000000"/>
                </a:solidFill>
                <a:latin typeface="Segoe UI Semibold"/>
              </a:rPr>
              <a:t>Content level:</a:t>
            </a:r>
          </a:p>
          <a:p>
            <a:pPr marL="0" indent="0">
              <a:spcBef>
                <a:spcPts val="0"/>
              </a:spcBef>
              <a:spcAft>
                <a:spcPts val="588"/>
              </a:spcAft>
              <a:buFontTx/>
              <a:buNone/>
              <a:defRPr/>
            </a:pPr>
            <a:r>
              <a:rPr lang="en-US" sz="1200">
                <a:solidFill>
                  <a:srgbClr val="000000"/>
                </a:solidFill>
                <a:latin typeface="Segoe UI"/>
              </a:rPr>
              <a:t>L100 (BDM/TDM)</a:t>
            </a:r>
          </a:p>
          <a:p>
            <a:pPr>
              <a:defRPr/>
            </a:pPr>
            <a:r>
              <a:rPr lang="en-US" sz="1400">
                <a:solidFill>
                  <a:srgbClr val="000000"/>
                </a:solidFill>
                <a:latin typeface="Segoe UI Semibold"/>
              </a:rPr>
              <a:t>Version:</a:t>
            </a:r>
          </a:p>
          <a:p>
            <a:pPr>
              <a:spcAft>
                <a:spcPts val="588"/>
              </a:spcAft>
              <a:defRPr/>
            </a:pPr>
            <a:r>
              <a:rPr lang="en-US" sz="1200">
                <a:solidFill>
                  <a:srgbClr val="000000"/>
                </a:solidFill>
                <a:latin typeface="Segoe UI"/>
              </a:rPr>
              <a:t>Updated January 2024</a:t>
            </a:r>
          </a:p>
        </p:txBody>
      </p:sp>
      <p:sp>
        <p:nvSpPr>
          <p:cNvPr id="2" name="Rectangle 1">
            <a:extLst>
              <a:ext uri="{FF2B5EF4-FFF2-40B4-BE49-F238E27FC236}">
                <a16:creationId xmlns:a16="http://schemas.microsoft.com/office/drawing/2014/main" id="{8482B66F-90F5-6813-51BE-B662927D2AAA}"/>
              </a:ext>
            </a:extLst>
          </p:cNvPr>
          <p:cNvSpPr/>
          <p:nvPr/>
        </p:nvSpPr>
        <p:spPr bwMode="auto">
          <a:xfrm>
            <a:off x="588263" y="1133475"/>
            <a:ext cx="11018520" cy="19435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spcBef>
                <a:spcPts val="0"/>
              </a:spcBef>
              <a:spcAft>
                <a:spcPts val="588"/>
              </a:spcAft>
              <a:buClrTx/>
              <a:buSzTx/>
              <a:buFontTx/>
              <a:buNone/>
              <a:tabLst/>
              <a:defRPr/>
            </a:pPr>
            <a:r>
              <a:rPr lang="en-US" sz="1400" dirty="0">
                <a:solidFill>
                  <a:srgbClr val="000000"/>
                </a:solidFill>
                <a:latin typeface="Segoe UI Semibold"/>
              </a:rPr>
              <a:t>Usage guidance</a:t>
            </a:r>
            <a:r>
              <a:rPr kumimoji="0" lang="en-US" sz="1400" b="0" i="0" u="none" strike="noStrike" kern="1200" cap="none" spc="0" normalizeH="0" baseline="0" noProof="0" dirty="0">
                <a:ln>
                  <a:noFill/>
                </a:ln>
                <a:solidFill>
                  <a:schemeClr val="tx1"/>
                </a:solidFill>
                <a:effectLst/>
                <a:uLnTx/>
                <a:uFillTx/>
                <a:ea typeface="+mn-ea"/>
                <a:cs typeface="+mn-cs"/>
              </a:rPr>
              <a:t>:</a:t>
            </a:r>
            <a:endParaRPr lang="en-US" sz="1400" b="0" i="0" u="none" strike="noStrike" kern="1200" cap="none" spc="0" normalizeH="0" baseline="0" noProof="0" dirty="0">
              <a:ln>
                <a:noFill/>
              </a:ln>
              <a:solidFill>
                <a:schemeClr val="tx1"/>
              </a:solidFill>
              <a:effectLst/>
              <a:uLnTx/>
              <a:uFillTx/>
              <a:cs typeface="Segoe UI Semibold"/>
            </a:endParaRPr>
          </a:p>
          <a:p>
            <a:pPr marL="219075" indent="-152400" defTabSz="914400">
              <a:spcAft>
                <a:spcPts val="400"/>
              </a:spcAft>
              <a:buFont typeface="Arial" panose="020B0604020202020204" pitchFamily="34" charset="0"/>
              <a:buChar char="•"/>
              <a:defRPr/>
            </a:pPr>
            <a:r>
              <a:rPr kumimoji="0" lang="en-US" sz="1200" b="0" i="0" u="none" strike="noStrike" kern="1200" cap="none" spc="0" normalizeH="0" baseline="0" noProof="0" dirty="0">
                <a:ln>
                  <a:noFill/>
                </a:ln>
                <a:solidFill>
                  <a:schemeClr val="tx1"/>
                </a:solidFill>
                <a:effectLst/>
                <a:uLnTx/>
                <a:uFillTx/>
                <a:ea typeface="+mn-ea"/>
                <a:cs typeface="+mn-cs"/>
              </a:rPr>
              <a:t>Leverage this deck for introductory BDM/TDM engagements. </a:t>
            </a:r>
          </a:p>
          <a:p>
            <a:pPr marL="219075" indent="-152400" defTabSz="914400">
              <a:spcAft>
                <a:spcPts val="400"/>
              </a:spcAft>
              <a:buFont typeface="Arial" panose="020B0604020202020204" pitchFamily="34" charset="0"/>
              <a:buChar char="•"/>
              <a:defRPr/>
            </a:pPr>
            <a:r>
              <a:rPr kumimoji="0" lang="en-US" sz="1200" b="0" i="0" u="none" strike="noStrike" kern="1200" cap="none" spc="0" normalizeH="0" baseline="0" noProof="0" dirty="0">
                <a:ln>
                  <a:noFill/>
                </a:ln>
                <a:solidFill>
                  <a:schemeClr val="tx1"/>
                </a:solidFill>
                <a:effectLst/>
                <a:uLnTx/>
                <a:uFillTx/>
                <a:ea typeface="+mn-ea"/>
                <a:cs typeface="+mn-cs"/>
              </a:rPr>
              <a:t>The pitch deck is organized into three sections</a:t>
            </a:r>
            <a:r>
              <a:rPr lang="en-US" sz="1200" dirty="0">
                <a:solidFill>
                  <a:schemeClr val="tx1"/>
                </a:solidFill>
              </a:rPr>
              <a:t>: </a:t>
            </a:r>
            <a:r>
              <a:rPr kumimoji="0" lang="en-US" sz="1200" b="0" i="0" u="none" strike="noStrike" kern="1200" cap="none" spc="0" normalizeH="0" baseline="0" noProof="0" dirty="0">
                <a:ln>
                  <a:noFill/>
                </a:ln>
                <a:solidFill>
                  <a:schemeClr val="tx1"/>
                </a:solidFill>
                <a:effectLst/>
                <a:uLnTx/>
                <a:uFillTx/>
                <a:ea typeface="+mn-ea"/>
                <a:cs typeface="+mn-cs"/>
              </a:rPr>
              <a:t>First, market and solution context. Second, solution value proposition broken down into three steps; Unifying and enriching retail data from disparate systems, leveraging data to create new shopping experiences, and leveraging data and Microsoft Fabric capabilities to accelerate AI transformation. Lastly, next steps for extended conversations. </a:t>
            </a:r>
          </a:p>
          <a:p>
            <a:pPr marL="219075" indent="-152400">
              <a:spcAft>
                <a:spcPts val="400"/>
              </a:spcAft>
              <a:buFont typeface="Arial" panose="020B0604020202020204" pitchFamily="34" charset="0"/>
              <a:buChar char="•"/>
              <a:defRPr/>
            </a:pPr>
            <a:r>
              <a:rPr lang="en-US" sz="1200" dirty="0">
                <a:solidFill>
                  <a:schemeClr val="tx1"/>
                </a:solidFill>
              </a:rPr>
              <a:t>Throughout this deck, there are slides with red boxes in the upper left-hand corner, indicating the partner should add their name, logo, contact, and other relevant information. </a:t>
            </a:r>
            <a:r>
              <a:rPr kumimoji="0" lang="en-US" sz="1200" b="0" i="0" u="none" strike="noStrike" kern="1200" cap="none" spc="0" normalizeH="0" baseline="0" noProof="0" dirty="0">
                <a:ln>
                  <a:noFill/>
                </a:ln>
                <a:solidFill>
                  <a:schemeClr val="tx1"/>
                </a:solidFill>
                <a:effectLst/>
                <a:uLnTx/>
                <a:uFillTx/>
                <a:ea typeface="+mn-ea"/>
                <a:cs typeface="+mn-cs"/>
              </a:rPr>
              <a:t>This allows </a:t>
            </a:r>
            <a:r>
              <a:rPr lang="en-US" sz="1200" dirty="0">
                <a:solidFill>
                  <a:schemeClr val="tx1"/>
                </a:solidFill>
              </a:rPr>
              <a:t>you </a:t>
            </a:r>
            <a:r>
              <a:rPr kumimoji="0" lang="en-US" sz="1200" b="0" i="0" u="none" strike="noStrike" kern="1200" cap="none" spc="0" normalizeH="0" baseline="0" noProof="0" dirty="0">
                <a:ln>
                  <a:noFill/>
                </a:ln>
                <a:solidFill>
                  <a:schemeClr val="tx1"/>
                </a:solidFill>
                <a:effectLst/>
                <a:uLnTx/>
                <a:uFillTx/>
                <a:ea typeface="+mn-ea"/>
                <a:cs typeface="+mn-cs"/>
              </a:rPr>
              <a:t>to build </a:t>
            </a:r>
            <a:r>
              <a:rPr lang="en-US" sz="1200" dirty="0">
                <a:solidFill>
                  <a:schemeClr val="tx1"/>
                </a:solidFill>
              </a:rPr>
              <a:t>a </a:t>
            </a:r>
            <a:r>
              <a:rPr kumimoji="0" lang="en-US" sz="1200" b="0" i="0" u="none" strike="noStrike" kern="1200" cap="none" spc="0" normalizeH="0" baseline="0" noProof="0" dirty="0">
                <a:ln>
                  <a:noFill/>
                </a:ln>
                <a:solidFill>
                  <a:schemeClr val="tx1"/>
                </a:solidFill>
                <a:effectLst/>
                <a:uLnTx/>
                <a:uFillTx/>
                <a:ea typeface="+mn-ea"/>
                <a:cs typeface="+mn-cs"/>
              </a:rPr>
              <a:t>custom presentation, based on specific </a:t>
            </a:r>
            <a:r>
              <a:rPr lang="en-US" sz="1200" dirty="0">
                <a:solidFill>
                  <a:schemeClr val="tx1"/>
                </a:solidFill>
              </a:rPr>
              <a:t>opportunities </a:t>
            </a:r>
            <a:r>
              <a:rPr kumimoji="0" lang="en-US" sz="1200" b="0" i="0" u="none" strike="noStrike" kern="1200" cap="none" spc="0" normalizeH="0" baseline="0" noProof="0" dirty="0">
                <a:ln>
                  <a:noFill/>
                </a:ln>
                <a:solidFill>
                  <a:schemeClr val="tx1"/>
                </a:solidFill>
                <a:effectLst/>
                <a:uLnTx/>
                <a:uFillTx/>
                <a:ea typeface="+mn-ea"/>
                <a:cs typeface="+mn-cs"/>
              </a:rPr>
              <a:t>with customers.</a:t>
            </a:r>
            <a:r>
              <a:rPr lang="en-US" sz="1200" dirty="0">
                <a:solidFill>
                  <a:schemeClr val="tx1"/>
                </a:solidFill>
              </a:rPr>
              <a:t> </a:t>
            </a:r>
            <a:endParaRPr lang="en-US" sz="1200" b="0" i="0" u="none" strike="noStrike" kern="1200" cap="none" spc="0" normalizeH="0" baseline="0" noProof="0" dirty="0">
              <a:ln>
                <a:noFill/>
              </a:ln>
              <a:solidFill>
                <a:schemeClr val="tx1"/>
              </a:solidFill>
              <a:effectLst/>
              <a:uLnTx/>
              <a:uFillTx/>
              <a:cs typeface="Segoe UI"/>
            </a:endParaRPr>
          </a:p>
          <a:p>
            <a:pPr marL="219075" indent="-152400" defTabSz="914400">
              <a:spcAft>
                <a:spcPts val="400"/>
              </a:spcAft>
              <a:buFont typeface="Arial" panose="020B0604020202020204" pitchFamily="34" charset="0"/>
              <a:buChar char="•"/>
              <a:defRPr/>
            </a:pPr>
            <a:r>
              <a:rPr kumimoji="0" lang="en-US" sz="1200" b="0" i="0" u="none" strike="noStrike" kern="1200" cap="none" spc="0" normalizeH="0" baseline="0" noProof="0" dirty="0">
                <a:ln>
                  <a:noFill/>
                </a:ln>
                <a:solidFill>
                  <a:schemeClr val="tx1"/>
                </a:solidFill>
                <a:effectLst/>
                <a:uLnTx/>
                <a:uFillTx/>
                <a:ea typeface="+mn-ea"/>
                <a:cs typeface="+mn-cs"/>
              </a:rPr>
              <a:t>This deck should be delivered by a Microsoft subject matter expert and not sent to customers without guidance.</a:t>
            </a:r>
          </a:p>
        </p:txBody>
      </p:sp>
    </p:spTree>
    <p:extLst>
      <p:ext uri="{BB962C8B-B14F-4D97-AF65-F5344CB8AC3E}">
        <p14:creationId xmlns:p14="http://schemas.microsoft.com/office/powerpoint/2010/main" val="20388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31C10E-0CFE-3A0A-15C4-C4DB200394AB}"/>
              </a:ext>
            </a:extLst>
          </p:cNvPr>
          <p:cNvSpPr>
            <a:spLocks noGrp="1"/>
          </p:cNvSpPr>
          <p:nvPr>
            <p:ph type="title"/>
          </p:nvPr>
        </p:nvSpPr>
        <p:spPr>
          <a:xfrm>
            <a:off x="1014181" y="2505670"/>
            <a:ext cx="3997904" cy="1846659"/>
          </a:xfrm>
        </p:spPr>
        <p:txBody>
          <a:bodyPr/>
          <a:lstStyle/>
          <a:p>
            <a:pPr algn="l"/>
            <a:r>
              <a:rPr lang="en-US" sz="4000" b="1">
                <a:solidFill>
                  <a:srgbClr val="FFB900"/>
                </a:solidFill>
                <a:latin typeface="Segoe UI" panose="020B0502040204020203" pitchFamily="34" charset="0"/>
                <a:cs typeface="Segoe UI" panose="020B0502040204020203" pitchFamily="34" charset="0"/>
              </a:rPr>
              <a:t>Achieve more </a:t>
            </a:r>
            <a:r>
              <a:rPr lang="en-US" sz="4000">
                <a:solidFill>
                  <a:schemeClr val="bg1"/>
                </a:solidFill>
              </a:rPr>
              <a:t>with Microsoft Cloud for Retail</a:t>
            </a:r>
          </a:p>
        </p:txBody>
      </p:sp>
      <p:sp>
        <p:nvSpPr>
          <p:cNvPr id="5" name="TextBox 4">
            <a:extLst>
              <a:ext uri="{FF2B5EF4-FFF2-40B4-BE49-F238E27FC236}">
                <a16:creationId xmlns:a16="http://schemas.microsoft.com/office/drawing/2014/main" id="{B2B5C073-24F0-5FDC-0A44-110130E7F17C}"/>
              </a:ext>
            </a:extLst>
          </p:cNvPr>
          <p:cNvSpPr txBox="1"/>
          <p:nvPr/>
        </p:nvSpPr>
        <p:spPr>
          <a:xfrm>
            <a:off x="5431584" y="1523529"/>
            <a:ext cx="2662333" cy="1754326"/>
          </a:xfrm>
          <a:prstGeom prst="rect">
            <a:avLst/>
          </a:prstGeom>
          <a:noFill/>
        </p:spPr>
        <p:txBody>
          <a:bodyPr wrap="square" lIns="0" tIns="0" rIns="0" bIns="0" rtlCol="0">
            <a:spAutoFit/>
          </a:bodyPr>
          <a:lstStyle/>
          <a:p>
            <a:pPr algn="ctr">
              <a:spcAft>
                <a:spcPts val="1200"/>
              </a:spcAft>
            </a:pPr>
            <a:r>
              <a:rPr lang="en-US" sz="2000" b="1">
                <a:solidFill>
                  <a:schemeClr val="bg1"/>
                </a:solidFill>
                <a:latin typeface="Segoe UI" panose="020B0502040204020203" pitchFamily="34" charset="0"/>
                <a:cs typeface="Segoe UI" panose="020B0502040204020203" pitchFamily="34" charset="0"/>
              </a:rPr>
              <a:t>Maximize the </a:t>
            </a:r>
            <a:br>
              <a:rPr lang="en-US" sz="2000" b="1">
                <a:solidFill>
                  <a:schemeClr val="bg1"/>
                </a:solidFill>
                <a:latin typeface="Segoe UI" panose="020B0502040204020203" pitchFamily="34" charset="0"/>
                <a:cs typeface="Segoe UI" panose="020B0502040204020203" pitchFamily="34" charset="0"/>
              </a:rPr>
            </a:br>
            <a:r>
              <a:rPr lang="en-US" sz="2000" b="1">
                <a:solidFill>
                  <a:schemeClr val="bg1"/>
                </a:solidFill>
                <a:latin typeface="Segoe UI" panose="020B0502040204020203" pitchFamily="34" charset="0"/>
                <a:cs typeface="Segoe UI" panose="020B0502040204020203" pitchFamily="34" charset="0"/>
              </a:rPr>
              <a:t>value of your data</a:t>
            </a:r>
          </a:p>
          <a:p>
            <a:pPr algn="ctr">
              <a:spcAft>
                <a:spcPts val="1200"/>
              </a:spcAft>
            </a:pPr>
            <a:r>
              <a:rPr lang="en-US" sz="1600">
                <a:solidFill>
                  <a:schemeClr val="bg1"/>
                </a:solidFill>
              </a:rPr>
              <a:t>Unlock conversational analytics and data-driven productivity for everyone across the business.</a:t>
            </a:r>
          </a:p>
        </p:txBody>
      </p:sp>
      <p:sp>
        <p:nvSpPr>
          <p:cNvPr id="6" name="TextBox 5">
            <a:extLst>
              <a:ext uri="{FF2B5EF4-FFF2-40B4-BE49-F238E27FC236}">
                <a16:creationId xmlns:a16="http://schemas.microsoft.com/office/drawing/2014/main" id="{ACB7A9AA-1A33-20B7-7CD2-8EEED7B29DB0}"/>
              </a:ext>
            </a:extLst>
          </p:cNvPr>
          <p:cNvSpPr txBox="1"/>
          <p:nvPr/>
        </p:nvSpPr>
        <p:spPr>
          <a:xfrm>
            <a:off x="8513412" y="1523529"/>
            <a:ext cx="2662333" cy="1754326"/>
          </a:xfrm>
          <a:prstGeom prst="rect">
            <a:avLst/>
          </a:prstGeom>
          <a:noFill/>
        </p:spPr>
        <p:txBody>
          <a:bodyPr wrap="square" lIns="0" tIns="0" rIns="0" bIns="0" rtlCol="0">
            <a:spAutoFit/>
          </a:bodyPr>
          <a:lstStyle/>
          <a:p>
            <a:pPr algn="ctr">
              <a:spcAft>
                <a:spcPts val="1200"/>
              </a:spcAft>
            </a:pPr>
            <a:r>
              <a:rPr lang="en-US" sz="2000" b="1">
                <a:solidFill>
                  <a:schemeClr val="bg1"/>
                </a:solidFill>
                <a:latin typeface="Segoe UI" panose="020B0502040204020203" pitchFamily="34" charset="0"/>
                <a:cs typeface="Segoe UI" panose="020B0502040204020203" pitchFamily="34" charset="0"/>
              </a:rPr>
              <a:t>Elevate the </a:t>
            </a:r>
            <a:br>
              <a:rPr lang="en-US" sz="2000" b="1">
                <a:solidFill>
                  <a:schemeClr val="bg1"/>
                </a:solidFill>
                <a:latin typeface="Segoe UI" panose="020B0502040204020203" pitchFamily="34" charset="0"/>
                <a:cs typeface="Segoe UI" panose="020B0502040204020203" pitchFamily="34" charset="0"/>
              </a:rPr>
            </a:br>
            <a:r>
              <a:rPr lang="en-US" sz="2000" b="1">
                <a:solidFill>
                  <a:schemeClr val="bg1"/>
                </a:solidFill>
                <a:latin typeface="Segoe UI" panose="020B0502040204020203" pitchFamily="34" charset="0"/>
                <a:cs typeface="Segoe UI" panose="020B0502040204020203" pitchFamily="34" charset="0"/>
              </a:rPr>
              <a:t>shopping experience</a:t>
            </a:r>
          </a:p>
          <a:p>
            <a:pPr algn="ctr">
              <a:spcAft>
                <a:spcPts val="1200"/>
              </a:spcAft>
            </a:pPr>
            <a:r>
              <a:rPr lang="en-US" sz="1600">
                <a:solidFill>
                  <a:schemeClr val="bg1"/>
                </a:solidFill>
              </a:rPr>
              <a:t>Unlock new shopper experiences with AI-powered personalization and recommendations at scale.</a:t>
            </a:r>
          </a:p>
        </p:txBody>
      </p:sp>
      <p:sp>
        <p:nvSpPr>
          <p:cNvPr id="8" name="TextBox 7">
            <a:extLst>
              <a:ext uri="{FF2B5EF4-FFF2-40B4-BE49-F238E27FC236}">
                <a16:creationId xmlns:a16="http://schemas.microsoft.com/office/drawing/2014/main" id="{F6322039-9669-8681-CF03-61D61F48BDE0}"/>
              </a:ext>
            </a:extLst>
          </p:cNvPr>
          <p:cNvSpPr txBox="1"/>
          <p:nvPr/>
        </p:nvSpPr>
        <p:spPr>
          <a:xfrm>
            <a:off x="5431584" y="3966078"/>
            <a:ext cx="2662333" cy="1754326"/>
          </a:xfrm>
          <a:prstGeom prst="rect">
            <a:avLst/>
          </a:prstGeom>
          <a:noFill/>
        </p:spPr>
        <p:txBody>
          <a:bodyPr wrap="square" lIns="0" tIns="0" rIns="0" bIns="0" rtlCol="0">
            <a:spAutoFit/>
          </a:bodyPr>
          <a:lstStyle/>
          <a:p>
            <a:pPr algn="ctr">
              <a:spcAft>
                <a:spcPts val="1200"/>
              </a:spcAft>
            </a:pPr>
            <a:r>
              <a:rPr lang="en-US" sz="2000" b="1">
                <a:solidFill>
                  <a:schemeClr val="bg1"/>
                </a:solidFill>
                <a:latin typeface="Segoe UI" panose="020B0502040204020203" pitchFamily="34" charset="0"/>
                <a:cs typeface="Segoe UI" panose="020B0502040204020203" pitchFamily="34" charset="0"/>
              </a:rPr>
              <a:t>Build a real-time retail supply chain</a:t>
            </a:r>
          </a:p>
          <a:p>
            <a:pPr algn="ctr">
              <a:spcAft>
                <a:spcPts val="1200"/>
              </a:spcAft>
            </a:pPr>
            <a:r>
              <a:rPr lang="en-US" sz="1600">
                <a:solidFill>
                  <a:schemeClr val="bg1"/>
                </a:solidFill>
              </a:rPr>
              <a:t>Unlock your supply chain with optimization with AI to achieve greater visibility and identify next-best options.</a:t>
            </a:r>
          </a:p>
        </p:txBody>
      </p:sp>
      <p:sp>
        <p:nvSpPr>
          <p:cNvPr id="7" name="TextBox 6">
            <a:extLst>
              <a:ext uri="{FF2B5EF4-FFF2-40B4-BE49-F238E27FC236}">
                <a16:creationId xmlns:a16="http://schemas.microsoft.com/office/drawing/2014/main" id="{76E2431C-71CA-5C38-96B1-8F21C91F720D}"/>
              </a:ext>
            </a:extLst>
          </p:cNvPr>
          <p:cNvSpPr txBox="1"/>
          <p:nvPr/>
        </p:nvSpPr>
        <p:spPr>
          <a:xfrm>
            <a:off x="8527260" y="3966078"/>
            <a:ext cx="2662333" cy="2077492"/>
          </a:xfrm>
          <a:prstGeom prst="rect">
            <a:avLst/>
          </a:prstGeom>
          <a:noFill/>
        </p:spPr>
        <p:txBody>
          <a:bodyPr wrap="square" lIns="0" tIns="0" rIns="0" bIns="0" rtlCol="0">
            <a:spAutoFit/>
          </a:bodyPr>
          <a:lstStyle/>
          <a:p>
            <a:pPr algn="ctr">
              <a:spcAft>
                <a:spcPts val="1200"/>
              </a:spcAft>
            </a:pPr>
            <a:r>
              <a:rPr lang="en-US" sz="2000" b="1">
                <a:solidFill>
                  <a:schemeClr val="bg1"/>
                </a:solidFill>
                <a:latin typeface="Segoe UI" panose="020B0502040204020203" pitchFamily="34" charset="0"/>
                <a:cs typeface="Segoe UI" panose="020B0502040204020203" pitchFamily="34" charset="0"/>
              </a:rPr>
              <a:t>Empower the </a:t>
            </a:r>
            <a:br>
              <a:rPr lang="en-US" sz="2000" b="1">
                <a:solidFill>
                  <a:schemeClr val="bg1"/>
                </a:solidFill>
                <a:latin typeface="Segoe UI" panose="020B0502040204020203" pitchFamily="34" charset="0"/>
                <a:cs typeface="Segoe UI" panose="020B0502040204020203" pitchFamily="34" charset="0"/>
              </a:rPr>
            </a:br>
            <a:r>
              <a:rPr lang="en-US" sz="2000" b="1">
                <a:solidFill>
                  <a:schemeClr val="bg1"/>
                </a:solidFill>
                <a:latin typeface="Segoe UI" panose="020B0502040204020203" pitchFamily="34" charset="0"/>
                <a:cs typeface="Segoe UI" panose="020B0502040204020203" pitchFamily="34" charset="0"/>
              </a:rPr>
              <a:t>store associate</a:t>
            </a:r>
          </a:p>
          <a:p>
            <a:pPr algn="ctr">
              <a:spcBef>
                <a:spcPts val="600"/>
              </a:spcBef>
              <a:spcAft>
                <a:spcPts val="300"/>
              </a:spcAft>
            </a:pPr>
            <a:r>
              <a:rPr lang="en-US" sz="1600">
                <a:solidFill>
                  <a:schemeClr val="bg1"/>
                </a:solidFill>
              </a:rPr>
              <a:t>Unlock the potential of your frontline with personalized communications, AI-enabled virtual companions, and digitized processes.</a:t>
            </a:r>
          </a:p>
        </p:txBody>
      </p:sp>
      <p:grpSp>
        <p:nvGrpSpPr>
          <p:cNvPr id="15" name="Group 14">
            <a:extLst>
              <a:ext uri="{FF2B5EF4-FFF2-40B4-BE49-F238E27FC236}">
                <a16:creationId xmlns:a16="http://schemas.microsoft.com/office/drawing/2014/main" id="{5B4B6757-50AF-94E5-3021-CF01667D8143}"/>
              </a:ext>
              <a:ext uri="{C183D7F6-B498-43B3-948B-1728B52AA6E4}">
                <adec:decorative xmlns:adec="http://schemas.microsoft.com/office/drawing/2017/decorative" val="1"/>
              </a:ext>
            </a:extLst>
          </p:cNvPr>
          <p:cNvGrpSpPr/>
          <p:nvPr/>
        </p:nvGrpSpPr>
        <p:grpSpPr>
          <a:xfrm>
            <a:off x="5417736" y="1268391"/>
            <a:ext cx="5771857" cy="4716782"/>
            <a:chOff x="5853244" y="1315132"/>
            <a:chExt cx="5771857" cy="4716782"/>
          </a:xfrm>
        </p:grpSpPr>
        <p:cxnSp>
          <p:nvCxnSpPr>
            <p:cNvPr id="16" name="Straight Connector 15">
              <a:extLst>
                <a:ext uri="{FF2B5EF4-FFF2-40B4-BE49-F238E27FC236}">
                  <a16:creationId xmlns:a16="http://schemas.microsoft.com/office/drawing/2014/main" id="{D6D95519-0614-AA16-89FC-70577CD0E290}"/>
                </a:ext>
                <a:ext uri="{C183D7F6-B498-43B3-948B-1728B52AA6E4}">
                  <adec:decorative xmlns:adec="http://schemas.microsoft.com/office/drawing/2017/decorative" val="1"/>
                </a:ext>
              </a:extLst>
            </p:cNvPr>
            <p:cNvCxnSpPr>
              <a:cxnSpLocks/>
            </p:cNvCxnSpPr>
            <p:nvPr/>
          </p:nvCxnSpPr>
          <p:spPr>
            <a:xfrm>
              <a:off x="5853244" y="3626886"/>
              <a:ext cx="5771857" cy="0"/>
            </a:xfrm>
            <a:prstGeom prst="line">
              <a:avLst/>
            </a:prstGeom>
            <a:ln>
              <a:gradFill>
                <a:gsLst>
                  <a:gs pos="0">
                    <a:srgbClr val="FFE399"/>
                  </a:gs>
                  <a:gs pos="100000">
                    <a:srgbClr val="FFB900"/>
                  </a:gs>
                </a:gsLst>
                <a:lin ang="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4531BB-3BF2-CE0B-AB3E-033619E61ED7}"/>
                </a:ext>
                <a:ext uri="{C183D7F6-B498-43B3-948B-1728B52AA6E4}">
                  <adec:decorative xmlns:adec="http://schemas.microsoft.com/office/drawing/2017/decorative" val="1"/>
                </a:ext>
              </a:extLst>
            </p:cNvPr>
            <p:cNvCxnSpPr>
              <a:cxnSpLocks/>
            </p:cNvCxnSpPr>
            <p:nvPr/>
          </p:nvCxnSpPr>
          <p:spPr>
            <a:xfrm>
              <a:off x="8739172" y="1315132"/>
              <a:ext cx="0" cy="4716782"/>
            </a:xfrm>
            <a:prstGeom prst="line">
              <a:avLst/>
            </a:prstGeom>
            <a:ln>
              <a:gradFill>
                <a:gsLst>
                  <a:gs pos="0">
                    <a:srgbClr val="FFE399"/>
                  </a:gs>
                  <a:gs pos="100000">
                    <a:srgbClr val="FFB9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516615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526757" cy="4539704"/>
          </a:xfrm>
          <a:prstGeom prst="rect">
            <a:avLst/>
          </a:prstGeom>
          <a:noFill/>
        </p:spPr>
        <p:txBody>
          <a:bodyPr wrap="square" lIns="0" tIns="0" rIns="0" bIns="0" rtlCol="0">
            <a:spAutoFit/>
          </a:bodyPr>
          <a:lstStyle/>
          <a:p>
            <a:pPr algn="l">
              <a:spcAft>
                <a:spcPts val="600"/>
              </a:spcAft>
            </a:pPr>
            <a:r>
              <a:rPr lang="en-US">
                <a:latin typeface="+mj-lt"/>
              </a:rPr>
              <a:t>Real-time collaboration</a:t>
            </a:r>
          </a:p>
          <a:p>
            <a:pPr marL="285750" indent="-285750" algn="l">
              <a:spcAft>
                <a:spcPts val="600"/>
              </a:spcAft>
              <a:buFont typeface="Arial" panose="020B0604020202020204" pitchFamily="34" charset="0"/>
              <a:buChar char="•"/>
            </a:pPr>
            <a:r>
              <a:rPr lang="en-US" sz="1600"/>
              <a:t>Provide effective communication tools such as Walkie Talkie to facilitate real-time collaboration across the floor and speed up customer service.</a:t>
            </a:r>
          </a:p>
          <a:p>
            <a:pPr marL="285750" indent="-285750" algn="l">
              <a:spcAft>
                <a:spcPts val="600"/>
              </a:spcAft>
              <a:buFont typeface="Arial" panose="020B0604020202020204" pitchFamily="34" charset="0"/>
              <a:buChar char="•"/>
            </a:pPr>
            <a:r>
              <a:rPr lang="en-US" sz="1600"/>
              <a:t>Equip workers with secure messaging and file sharing to access key information all in one app.</a:t>
            </a:r>
          </a:p>
          <a:p>
            <a:pPr marL="285750" indent="-285750" algn="l">
              <a:spcAft>
                <a:spcPts val="600"/>
              </a:spcAft>
              <a:buFont typeface="Arial" panose="020B0604020202020204" pitchFamily="34" charset="0"/>
              <a:buChar char="•"/>
            </a:pPr>
            <a:r>
              <a:rPr lang="en-US" sz="1600"/>
              <a:t>Leverage Microsoft Teams to create                                                                                                                                                                                                                                                                                                                                                                                                                                                                                                                                                                                                                                                                                                                                                                                                                                                                                                                                                                        channels to connect your workforce, coordinate planning and tasks, and streamline communications.</a:t>
            </a:r>
          </a:p>
          <a:p>
            <a:pPr algn="l">
              <a:spcAft>
                <a:spcPts val="600"/>
              </a:spcAft>
            </a:pPr>
            <a:r>
              <a:rPr lang="en-US">
                <a:latin typeface="+mj-lt"/>
              </a:rPr>
              <a:t>Secure and rich messaging and file sharing</a:t>
            </a:r>
          </a:p>
          <a:p>
            <a:pPr marL="285750" indent="-285750" algn="l">
              <a:spcAft>
                <a:spcPts val="600"/>
              </a:spcAft>
              <a:buFont typeface="Arial" panose="020B0604020202020204" pitchFamily="34" charset="0"/>
              <a:buChar char="•"/>
            </a:pPr>
            <a:r>
              <a:rPr lang="en-US" sz="1600"/>
              <a:t>Take advantage of priority notifications, tagging capabilities, read receipts, and share images, files, and praise all over Teams chat.</a:t>
            </a:r>
          </a:p>
          <a:p>
            <a:pPr marL="285750" indent="-285750" algn="l">
              <a:spcAft>
                <a:spcPts val="600"/>
              </a:spcAft>
              <a:buFont typeface="Arial" panose="020B0604020202020204" pitchFamily="34" charset="0"/>
              <a:buChar char="•"/>
            </a:pPr>
            <a:r>
              <a:rPr lang="en-US" sz="1600"/>
              <a:t>Leverage shared or personal devices securely and equip workers with your choice of purpose-built device.</a:t>
            </a:r>
          </a:p>
          <a:p>
            <a:pPr marL="285750" indent="-285750" algn="l">
              <a:spcAft>
                <a:spcPts val="600"/>
              </a:spcAft>
              <a:buFont typeface="Arial" panose="020B0604020202020204" pitchFamily="34" charset="0"/>
              <a:buChar char="•"/>
            </a:pPr>
            <a:endParaRPr lang="en-US" sz="1600"/>
          </a:p>
        </p:txBody>
      </p:sp>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1107996"/>
          </a:xfrm>
        </p:spPr>
        <p:txBody>
          <a:bodyPr/>
          <a:lstStyle/>
          <a:p>
            <a:r>
              <a:rPr lang="en-US" b="1" dirty="0">
                <a:latin typeface="Segoe UI" panose="020B0502040204020203" pitchFamily="34" charset="0"/>
                <a:cs typeface="Segoe UI" panose="020B0502040204020203" pitchFamily="34" charset="0"/>
              </a:rPr>
              <a:t>Real-time store communications</a:t>
            </a:r>
            <a:br>
              <a:rPr lang="en-US" b="1" dirty="0">
                <a:latin typeface="Segoe UI" panose="020B0502040204020203" pitchFamily="34" charset="0"/>
                <a:cs typeface="Segoe UI" panose="020B0502040204020203" pitchFamily="34" charset="0"/>
              </a:rPr>
            </a:br>
            <a:r>
              <a:rPr lang="en-US" b="1" dirty="0">
                <a:latin typeface="Segoe UI" panose="020B0502040204020203" pitchFamily="34" charset="0"/>
                <a:cs typeface="Segoe UI" panose="020B0502040204020203" pitchFamily="34" charset="0"/>
              </a:rPr>
              <a:t>and collaboration</a:t>
            </a:r>
            <a:r>
              <a:rPr lang="en-US" dirty="0">
                <a:cs typeface="Segoe UI" panose="020B0502040204020203" pitchFamily="34" charset="0"/>
              </a:rPr>
              <a:t> </a:t>
            </a:r>
            <a:r>
              <a:rPr lang="en-US" dirty="0"/>
              <a:t>in detail </a:t>
            </a:r>
          </a:p>
        </p:txBody>
      </p:sp>
      <p:grpSp>
        <p:nvGrpSpPr>
          <p:cNvPr id="3" name="Group 2" descr="Phone device showing the Chat Conversation in Teams and highlighting button to start new conversation">
            <a:extLst>
              <a:ext uri="{FF2B5EF4-FFF2-40B4-BE49-F238E27FC236}">
                <a16:creationId xmlns:a16="http://schemas.microsoft.com/office/drawing/2014/main" id="{B33D9F71-ED8D-F46F-84B4-EACF483DFCF5}"/>
              </a:ext>
            </a:extLst>
          </p:cNvPr>
          <p:cNvGrpSpPr/>
          <p:nvPr/>
        </p:nvGrpSpPr>
        <p:grpSpPr>
          <a:xfrm>
            <a:off x="6814841" y="1768705"/>
            <a:ext cx="2440870" cy="4337424"/>
            <a:chOff x="6367517" y="2003945"/>
            <a:chExt cx="2440870" cy="4337424"/>
          </a:xfrm>
          <a:effectLst/>
        </p:grpSpPr>
        <p:pic>
          <p:nvPicPr>
            <p:cNvPr id="6" name="Picture 5" descr="Image of phone">
              <a:extLst>
                <a:ext uri="{FF2B5EF4-FFF2-40B4-BE49-F238E27FC236}">
                  <a16:creationId xmlns:a16="http://schemas.microsoft.com/office/drawing/2014/main" id="{69767ECD-585A-197B-CB13-631E72F84F8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367517" y="2003945"/>
              <a:ext cx="2440870" cy="4337424"/>
            </a:xfrm>
            <a:prstGeom prst="rect">
              <a:avLst/>
            </a:prstGeom>
            <a:effectLst/>
          </p:spPr>
        </p:pic>
        <p:pic>
          <p:nvPicPr>
            <p:cNvPr id="8" name="Picture 7">
              <a:extLst>
                <a:ext uri="{FF2B5EF4-FFF2-40B4-BE49-F238E27FC236}">
                  <a16:creationId xmlns:a16="http://schemas.microsoft.com/office/drawing/2014/main" id="{054C839B-0136-5F16-67CA-F3726AE8268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632" y="2347788"/>
              <a:ext cx="1818640" cy="3656771"/>
            </a:xfrm>
            <a:prstGeom prst="rect">
              <a:avLst/>
            </a:prstGeom>
          </p:spPr>
        </p:pic>
      </p:grpSp>
      <p:grpSp>
        <p:nvGrpSpPr>
          <p:cNvPr id="9" name="Group 8" descr="Phone device showing the Walkie Talkie app device in action on Microsoft Teams">
            <a:extLst>
              <a:ext uri="{FF2B5EF4-FFF2-40B4-BE49-F238E27FC236}">
                <a16:creationId xmlns:a16="http://schemas.microsoft.com/office/drawing/2014/main" id="{9CFA9D0E-B6F9-9E8B-0550-B28B36015D8D}"/>
              </a:ext>
            </a:extLst>
          </p:cNvPr>
          <p:cNvGrpSpPr/>
          <p:nvPr/>
        </p:nvGrpSpPr>
        <p:grpSpPr>
          <a:xfrm>
            <a:off x="9270587" y="1810167"/>
            <a:ext cx="2440870" cy="4254501"/>
            <a:chOff x="9147153" y="2003945"/>
            <a:chExt cx="2440870" cy="4254501"/>
          </a:xfrm>
          <a:effectLst/>
        </p:grpSpPr>
        <p:pic>
          <p:nvPicPr>
            <p:cNvPr id="10" name="Picture 9" descr="Image of photo">
              <a:extLst>
                <a:ext uri="{FF2B5EF4-FFF2-40B4-BE49-F238E27FC236}">
                  <a16:creationId xmlns:a16="http://schemas.microsoft.com/office/drawing/2014/main" id="{B29074B9-7340-B807-F1B4-F5A0140E925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147153" y="2003945"/>
              <a:ext cx="2440870" cy="4254501"/>
            </a:xfrm>
            <a:prstGeom prst="rect">
              <a:avLst/>
            </a:prstGeom>
            <a:effectLst/>
          </p:spPr>
        </p:pic>
        <p:pic>
          <p:nvPicPr>
            <p:cNvPr id="11" name="Picture 10">
              <a:extLst>
                <a:ext uri="{FF2B5EF4-FFF2-40B4-BE49-F238E27FC236}">
                  <a16:creationId xmlns:a16="http://schemas.microsoft.com/office/drawing/2014/main" id="{D01DA4CA-AB66-D0B0-6C30-F4C3229D05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087" y="2347789"/>
              <a:ext cx="1779002" cy="3577188"/>
            </a:xfrm>
            <a:prstGeom prst="rect">
              <a:avLst/>
            </a:prstGeom>
          </p:spPr>
        </p:pic>
      </p:grpSp>
    </p:spTree>
    <p:extLst>
      <p:ext uri="{BB962C8B-B14F-4D97-AF65-F5344CB8AC3E}">
        <p14:creationId xmlns:p14="http://schemas.microsoft.com/office/powerpoint/2010/main" val="2499362247"/>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Employees in office with M&amp;S Store sign in background">
            <a:extLst>
              <a:ext uri="{FF2B5EF4-FFF2-40B4-BE49-F238E27FC236}">
                <a16:creationId xmlns:a16="http://schemas.microsoft.com/office/drawing/2014/main" id="{FB59B77B-3B5A-B691-ED67-90FA87246690}"/>
              </a:ext>
            </a:extLst>
          </p:cNvPr>
          <p:cNvPicPr>
            <a:picLocks noGrp="1" noChangeAspect="1" noChangeArrowheads="1"/>
          </p:cNvPicPr>
          <p:nvPr>
            <p:ph type="pic" sz="quarter" idx="17"/>
          </p:nvPr>
        </p:nvPicPr>
        <p:blipFill rotWithShape="1">
          <a:blip r:embed="rId3" cstate="screen">
            <a:extLst>
              <a:ext uri="{28A0092B-C50C-407E-A947-70E740481C1C}">
                <a14:useLocalDpi xmlns:a14="http://schemas.microsoft.com/office/drawing/2010/main"/>
              </a:ext>
            </a:extLst>
          </a:blip>
          <a:srcRect t="123" b="123"/>
          <a:stretch/>
        </p:blipFill>
        <p:spPr/>
      </p:pic>
      <p:sp>
        <p:nvSpPr>
          <p:cNvPr id="22" name="Rectangle 21">
            <a:extLst>
              <a:ext uri="{FF2B5EF4-FFF2-40B4-BE49-F238E27FC236}">
                <a16:creationId xmlns:a16="http://schemas.microsoft.com/office/drawing/2014/main" id="{3FA8E1C6-423D-B5D8-8BFE-92A12AB7283C}"/>
              </a:ext>
              <a:ext uri="{C183D7F6-B498-43B3-948B-1728B52AA6E4}">
                <adec:decorative xmlns:adec="http://schemas.microsoft.com/office/drawing/2017/decorative" val="1"/>
              </a:ext>
            </a:extLst>
          </p:cNvPr>
          <p:cNvSpPr/>
          <p:nvPr/>
        </p:nvSpPr>
        <p:spPr bwMode="auto">
          <a:xfrm>
            <a:off x="0" y="697230"/>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1" name="Title 20">
            <a:extLst>
              <a:ext uri="{FF2B5EF4-FFF2-40B4-BE49-F238E27FC236}">
                <a16:creationId xmlns:a16="http://schemas.microsoft.com/office/drawing/2014/main" id="{E5F616F9-F7B9-058B-F6D0-0FC1CD63B4A2}"/>
              </a:ext>
            </a:extLst>
          </p:cNvPr>
          <p:cNvSpPr>
            <a:spLocks noGrp="1"/>
          </p:cNvSpPr>
          <p:nvPr>
            <p:ph type="title"/>
          </p:nvPr>
        </p:nvSpPr>
        <p:spPr>
          <a:xfrm>
            <a:off x="380206" y="4038370"/>
            <a:ext cx="3302000" cy="2215991"/>
          </a:xfrm>
        </p:spPr>
        <p:txBody>
          <a:bodyPr/>
          <a:lstStyle/>
          <a:p>
            <a:r>
              <a:rPr lang="en-US" sz="2400">
                <a:solidFill>
                  <a:schemeClr val="bg1"/>
                </a:solidFill>
              </a:rPr>
              <a:t>Marks &amp; Spencer combines 137 years of experience with Microsoft 365 digital tools to usher in the future of retail</a:t>
            </a:r>
            <a:endParaRPr lang="en-US"/>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By becoming digital-first, we have gained so much more insight into what our customers want and how we can operate our stores to best serve them. Microsoft 365 is a key part </a:t>
            </a:r>
            <a:br>
              <a:rPr lang="en-US"/>
            </a:br>
            <a:r>
              <a:rPr lang="en-US"/>
              <a:t>of this.”</a:t>
            </a:r>
          </a:p>
          <a:p>
            <a:r>
              <a:rPr lang="en-US" sz="1100" b="1">
                <a:latin typeface="Segoe UI" panose="020B0502040204020203" pitchFamily="34" charset="0"/>
              </a:rPr>
              <a:t>Andrew Redman</a:t>
            </a:r>
            <a:r>
              <a:rPr lang="en-US" sz="1100"/>
              <a:t>, Head of technology, colleague experience, and retail platforms</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sz="1100"/>
              <a:t>Marks &amp; Spencer maintains its focus on exceptional customer service with a digital-first approach that empowers employees to do their jobs with modern, digital tools that make life easier. During the pandemic and even more recently, M&amp;S wanted to ensure its employees were equipped with simple and fast communication tools to continue providing optimal service to customers. </a:t>
            </a:r>
          </a:p>
          <a:p>
            <a:endParaRPr lang="en-US" sz="1100"/>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sz="1100"/>
              <a:t>M&amp;S employees used the video capabilities in teams' meetings and surface hub interactive whiteboards to review new designs and keep the business moving forward during pandemic closures. Today, store associates use the team's mobile app to get information directly on various devices. Additionally, M&amp;S now relies on other Microsoft 365 tools, including power apps, to help reduce paper and printing needs.</a:t>
            </a:r>
          </a:p>
          <a:p>
            <a:endParaRPr lang="en-US" sz="1100"/>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sz="1100"/>
              <a:t>Consolidating on a single platform has helped streamline communication and made it easier for store associates to communicate with other areas of the business, for instance checking stock in other locations or sharing key features of a best-selling product. M&amp;S has also reduced paper use by one-third annually by switching to Surface devices and using Teams to store communications.</a:t>
            </a:r>
          </a:p>
          <a:p>
            <a:endParaRPr lang="en-US" sz="1100"/>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p:txBody>
          <a:bodyPr/>
          <a:lstStyle/>
          <a:p>
            <a:r>
              <a:rPr lang="en-US"/>
              <a:t>Microsoft 365, Power Apps</a:t>
            </a:r>
          </a:p>
        </p:txBody>
      </p:sp>
      <p:pic>
        <p:nvPicPr>
          <p:cNvPr id="3" name="Picture 2" descr="Marks &amp; Spencer Logo and symbol, meaning, history, PNG, brand">
            <a:extLst>
              <a:ext uri="{FF2B5EF4-FFF2-40B4-BE49-F238E27FC236}">
                <a16:creationId xmlns:a16="http://schemas.microsoft.com/office/drawing/2014/main" id="{1560B854-A5B6-1D38-9912-69E7F7D942B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698479" y="5693645"/>
            <a:ext cx="905257" cy="38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68054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1B43D7F-02CF-C6F0-F22D-7CD53A6FA5A7}"/>
              </a:ext>
            </a:extLst>
          </p:cNvPr>
          <p:cNvSpPr>
            <a:spLocks noGrp="1"/>
          </p:cNvSpPr>
          <p:nvPr>
            <p:ph type="title"/>
          </p:nvPr>
        </p:nvSpPr>
        <p:spPr>
          <a:xfrm>
            <a:off x="380206" y="5885029"/>
            <a:ext cx="3302000" cy="369332"/>
          </a:xfrm>
        </p:spPr>
        <p:txBody>
          <a:bodyPr/>
          <a:lstStyle/>
          <a:p>
            <a:r>
              <a:rPr lang="en-US" err="1"/>
              <a:t>L’oreal</a:t>
            </a:r>
            <a:endParaRPr lang="en-US"/>
          </a:p>
        </p:txBody>
      </p:sp>
      <p:pic>
        <p:nvPicPr>
          <p:cNvPr id="27" name="Picture 26" descr="Women looking at makeup in a store">
            <a:extLst>
              <a:ext uri="{FF2B5EF4-FFF2-40B4-BE49-F238E27FC236}">
                <a16:creationId xmlns:a16="http://schemas.microsoft.com/office/drawing/2014/main" id="{37857AAB-6355-CF93-53AB-BD00558CD4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50" r="26232"/>
          <a:stretch/>
        </p:blipFill>
        <p:spPr bwMode="auto">
          <a:xfrm>
            <a:off x="3" y="0"/>
            <a:ext cx="4062413" cy="6858000"/>
          </a:xfrm>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89350BE9-4FCE-955E-02B2-D6407F105B73}"/>
              </a:ext>
            </a:extLst>
          </p:cNvPr>
          <p:cNvSpPr>
            <a:spLocks noGrp="1"/>
          </p:cNvSpPr>
          <p:nvPr>
            <p:ph type="body" sz="quarter" idx="10"/>
          </p:nvPr>
        </p:nvSpPr>
        <p:spPr>
          <a:xfrm>
            <a:off x="4614866" y="1306917"/>
            <a:ext cx="6988871" cy="926407"/>
          </a:xfrm>
        </p:spPr>
        <p:txBody>
          <a:bodyPr/>
          <a:lstStyle/>
          <a:p>
            <a:r>
              <a:rPr lang="en-US"/>
              <a:t>Beauty advisors are the people in the organization who know our consumers best. The fact that they can use Teams to exchange their insights among their colleagues and with headquarters is a big win.”</a:t>
            </a:r>
          </a:p>
          <a:p>
            <a:r>
              <a:rPr lang="en-US" sz="1100" b="1">
                <a:latin typeface="Segoe UI" panose="020B0502040204020203" pitchFamily="34" charset="0"/>
              </a:rPr>
              <a:t>Cyril </a:t>
            </a:r>
            <a:r>
              <a:rPr lang="en-US" sz="1100" b="1" err="1">
                <a:latin typeface="Segoe UI" panose="020B0502040204020203" pitchFamily="34" charset="0"/>
              </a:rPr>
              <a:t>Chapuy</a:t>
            </a:r>
            <a:r>
              <a:rPr lang="en-US" sz="1100"/>
              <a:t>, President of L’Oréal Luxe</a:t>
            </a:r>
          </a:p>
        </p:txBody>
      </p:sp>
      <p:sp>
        <p:nvSpPr>
          <p:cNvPr id="12" name="Text Placeholder 11">
            <a:extLst>
              <a:ext uri="{FF2B5EF4-FFF2-40B4-BE49-F238E27FC236}">
                <a16:creationId xmlns:a16="http://schemas.microsoft.com/office/drawing/2014/main" id="{45079EBA-6CDF-BAF6-9F1A-674A141517EB}"/>
              </a:ext>
            </a:extLst>
          </p:cNvPr>
          <p:cNvSpPr>
            <a:spLocks noGrp="1"/>
          </p:cNvSpPr>
          <p:nvPr>
            <p:ph type="body" sz="quarter" idx="11"/>
          </p:nvPr>
        </p:nvSpPr>
        <p:spPr/>
        <p:txBody>
          <a:bodyPr/>
          <a:lstStyle/>
          <a:p>
            <a:r>
              <a:rPr lang="en-US"/>
              <a:t>Situation</a:t>
            </a:r>
          </a:p>
        </p:txBody>
      </p:sp>
      <p:sp>
        <p:nvSpPr>
          <p:cNvPr id="15" name="Text Placeholder 14">
            <a:extLst>
              <a:ext uri="{FF2B5EF4-FFF2-40B4-BE49-F238E27FC236}">
                <a16:creationId xmlns:a16="http://schemas.microsoft.com/office/drawing/2014/main" id="{A9019260-ED12-71FB-A7D8-139EFCA4B9E7}"/>
              </a:ext>
            </a:extLst>
          </p:cNvPr>
          <p:cNvSpPr>
            <a:spLocks noGrp="1"/>
          </p:cNvSpPr>
          <p:nvPr>
            <p:ph type="body" sz="quarter" idx="14"/>
          </p:nvPr>
        </p:nvSpPr>
        <p:spPr/>
        <p:txBody>
          <a:bodyPr/>
          <a:lstStyle/>
          <a:p>
            <a:r>
              <a:rPr lang="en-US"/>
              <a:t>The company needed to connect beauty advisors on the floor with customers to each other and to office-based employees, to deliver on their mission of delighting customers.</a:t>
            </a:r>
          </a:p>
          <a:p>
            <a:endParaRPr lang="en-US"/>
          </a:p>
          <a:p>
            <a:endParaRPr lang="en-US"/>
          </a:p>
        </p:txBody>
      </p:sp>
      <p:sp>
        <p:nvSpPr>
          <p:cNvPr id="13" name="Text Placeholder 12">
            <a:extLst>
              <a:ext uri="{FF2B5EF4-FFF2-40B4-BE49-F238E27FC236}">
                <a16:creationId xmlns:a16="http://schemas.microsoft.com/office/drawing/2014/main" id="{4177B1D0-2654-A24C-FEE4-98E7DB672DC3}"/>
              </a:ext>
            </a:extLst>
          </p:cNvPr>
          <p:cNvSpPr>
            <a:spLocks noGrp="1"/>
          </p:cNvSpPr>
          <p:nvPr>
            <p:ph type="body" sz="quarter" idx="12"/>
          </p:nvPr>
        </p:nvSpPr>
        <p:spPr/>
        <p:txBody>
          <a:bodyPr/>
          <a:lstStyle/>
          <a:p>
            <a:r>
              <a:rPr lang="en-US"/>
              <a:t>Solution</a:t>
            </a:r>
          </a:p>
        </p:txBody>
      </p:sp>
      <p:sp>
        <p:nvSpPr>
          <p:cNvPr id="16" name="Text Placeholder 15">
            <a:extLst>
              <a:ext uri="{FF2B5EF4-FFF2-40B4-BE49-F238E27FC236}">
                <a16:creationId xmlns:a16="http://schemas.microsoft.com/office/drawing/2014/main" id="{FD2CDE58-7CF9-577F-D644-D55775E2F85B}"/>
              </a:ext>
            </a:extLst>
          </p:cNvPr>
          <p:cNvSpPr>
            <a:spLocks noGrp="1"/>
          </p:cNvSpPr>
          <p:nvPr>
            <p:ph type="body" sz="quarter" idx="15"/>
          </p:nvPr>
        </p:nvSpPr>
        <p:spPr/>
        <p:txBody>
          <a:bodyPr/>
          <a:lstStyle/>
          <a:p>
            <a:r>
              <a:rPr lang="en-US"/>
              <a:t>The improved connection that L’Oréal beauty advisors experience with Teams flows two ways. Office-based employees now receive valuable insights directly from the shop floor, where beauty advisors interact with customers in real time.</a:t>
            </a:r>
          </a:p>
          <a:p>
            <a:endParaRPr lang="en-US"/>
          </a:p>
          <a:p>
            <a:endParaRPr lang="en-US"/>
          </a:p>
        </p:txBody>
      </p:sp>
      <p:sp>
        <p:nvSpPr>
          <p:cNvPr id="14" name="Text Placeholder 13">
            <a:extLst>
              <a:ext uri="{FF2B5EF4-FFF2-40B4-BE49-F238E27FC236}">
                <a16:creationId xmlns:a16="http://schemas.microsoft.com/office/drawing/2014/main" id="{DC00DEE7-84E4-F65B-43D9-185E5FB8AB70}"/>
              </a:ext>
            </a:extLst>
          </p:cNvPr>
          <p:cNvSpPr>
            <a:spLocks noGrp="1"/>
          </p:cNvSpPr>
          <p:nvPr>
            <p:ph type="body" sz="quarter" idx="13"/>
          </p:nvPr>
        </p:nvSpPr>
        <p:spPr/>
        <p:txBody>
          <a:bodyPr/>
          <a:lstStyle/>
          <a:p>
            <a:r>
              <a:rPr lang="en-US"/>
              <a:t>Impact</a:t>
            </a:r>
          </a:p>
        </p:txBody>
      </p:sp>
      <p:sp>
        <p:nvSpPr>
          <p:cNvPr id="17" name="Text Placeholder 16">
            <a:extLst>
              <a:ext uri="{FF2B5EF4-FFF2-40B4-BE49-F238E27FC236}">
                <a16:creationId xmlns:a16="http://schemas.microsoft.com/office/drawing/2014/main" id="{324BCE99-18CC-7574-601C-90924E0240DC}"/>
              </a:ext>
            </a:extLst>
          </p:cNvPr>
          <p:cNvSpPr>
            <a:spLocks noGrp="1"/>
          </p:cNvSpPr>
          <p:nvPr>
            <p:ph type="body" sz="quarter" idx="16"/>
          </p:nvPr>
        </p:nvSpPr>
        <p:spPr/>
        <p:txBody>
          <a:bodyPr/>
          <a:lstStyle/>
          <a:p>
            <a:r>
              <a:rPr lang="en-US"/>
              <a:t>In addition to real-time collaboration, Teams has enabled smoother onboarding, more efficient communications, task assignments, and shift scheduling. </a:t>
            </a:r>
          </a:p>
          <a:p>
            <a:endParaRPr lang="en-US"/>
          </a:p>
          <a:p>
            <a:endParaRPr lang="en-US"/>
          </a:p>
        </p:txBody>
      </p:sp>
      <p:sp>
        <p:nvSpPr>
          <p:cNvPr id="21" name="Text Placeholder 5">
            <a:extLst>
              <a:ext uri="{FF2B5EF4-FFF2-40B4-BE49-F238E27FC236}">
                <a16:creationId xmlns:a16="http://schemas.microsoft.com/office/drawing/2014/main" id="{F8366C8F-D7E3-FDED-6D41-C207F3A39D3E}"/>
              </a:ext>
            </a:extLst>
          </p:cNvPr>
          <p:cNvSpPr txBox="1">
            <a:spLocks/>
          </p:cNvSpPr>
          <p:nvPr/>
        </p:nvSpPr>
        <p:spPr>
          <a:xfrm>
            <a:off x="4614867" y="5693645"/>
            <a:ext cx="2187715" cy="730969"/>
          </a:xfrm>
          <a:prstGeom prst="rect">
            <a:avLst/>
          </a:prstGeom>
        </p:spPr>
        <p:txBody>
          <a:bodyPr vert="horz" wrap="square" lIns="0" tIns="0" rIns="0" bIns="0" rtlCol="0" anchor="t" anchorCtr="0">
            <a:spAutoFit/>
          </a:bodyPr>
          <a:lstStyle>
            <a:lvl1pPr marL="0" indent="0" algn="l" defTabSz="914400" rtl="0" eaLnBrk="1" latinLnBrk="0" hangingPunct="1">
              <a:lnSpc>
                <a:spcPct val="40000"/>
              </a:lnSpc>
              <a:spcBef>
                <a:spcPts val="1000"/>
              </a:spcBef>
              <a:buFont typeface="Arial" panose="020B0604020202020204" pitchFamily="34" charset="0"/>
              <a:buNone/>
              <a:defRPr sz="1000" b="1" i="0" kern="1200">
                <a:solidFill>
                  <a:schemeClr val="bg1">
                    <a:lumMod val="50000"/>
                  </a:schemeClr>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tx1"/>
                </a:solidFill>
                <a:effectLst/>
                <a:uLnTx/>
                <a:uFillTx/>
                <a:latin typeface="+mj-lt"/>
                <a:ea typeface="+mn-ea"/>
                <a:cs typeface="Segoe UI Semibold"/>
              </a:rPr>
              <a:t>Customer: </a:t>
            </a:r>
            <a:r>
              <a:rPr kumimoji="0" lang="en-US" sz="1000" b="0" i="0" u="none" strike="noStrike" kern="1200" cap="none" spc="0" normalizeH="0" baseline="0" noProof="0" err="1">
                <a:ln>
                  <a:noFill/>
                </a:ln>
                <a:solidFill>
                  <a:schemeClr val="tx1"/>
                </a:solidFill>
                <a:effectLst/>
                <a:uLnTx/>
                <a:uFillTx/>
                <a:latin typeface="+mn-lt"/>
                <a:ea typeface="+mn-ea"/>
                <a:cs typeface="Segoe UI Semilight"/>
              </a:rPr>
              <a:t>L’Oreal</a:t>
            </a:r>
            <a:endParaRPr kumimoji="0" lang="en-US" sz="1000" b="0" i="0" u="none" strike="noStrike" kern="1200" cap="none" spc="0" normalizeH="0" baseline="0" noProof="0">
              <a:ln>
                <a:noFill/>
              </a:ln>
              <a:solidFill>
                <a:schemeClr val="tx1"/>
              </a:solidFill>
              <a:effectLst/>
              <a:uLnTx/>
              <a:uFillTx/>
              <a:latin typeface="+mn-lt"/>
              <a:ea typeface="+mn-ea"/>
              <a:cs typeface="Segoe UI Semilight"/>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0">
                <a:solidFill>
                  <a:schemeClr val="tx1"/>
                </a:solidFill>
                <a:latin typeface="+mj-lt"/>
                <a:cs typeface="Segoe UI Semibold"/>
              </a:rPr>
              <a:t>Industry: </a:t>
            </a:r>
            <a:r>
              <a:rPr kumimoji="0" lang="en-US" sz="1000" b="0" i="0" u="none" strike="noStrike" kern="1200" cap="none" spc="0" normalizeH="0" baseline="0" noProof="0">
                <a:ln>
                  <a:noFill/>
                </a:ln>
                <a:solidFill>
                  <a:schemeClr val="tx1"/>
                </a:solidFill>
                <a:effectLst/>
                <a:uLnTx/>
                <a:uFillTx/>
                <a:latin typeface="Segoe UI"/>
                <a:ea typeface="+mn-ea"/>
                <a:cs typeface="Segoe UI Semilight"/>
              </a:rPr>
              <a:t>Retailers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0">
                <a:solidFill>
                  <a:schemeClr val="tx1"/>
                </a:solidFill>
                <a:latin typeface="+mj-lt"/>
                <a:cs typeface="Segoe UI Semibold"/>
              </a:rPr>
              <a:t>Size: </a:t>
            </a:r>
            <a:r>
              <a:rPr kumimoji="0" lang="en-US" sz="1000" b="0" i="0" u="none" strike="noStrike" kern="1200" cap="none" spc="0" normalizeH="0" baseline="0" noProof="0">
                <a:ln>
                  <a:noFill/>
                </a:ln>
                <a:solidFill>
                  <a:schemeClr val="tx1"/>
                </a:solidFill>
                <a:effectLst/>
                <a:uLnTx/>
                <a:uFillTx/>
                <a:latin typeface="Segoe UI"/>
                <a:ea typeface="+mn-ea"/>
                <a:cs typeface="Segoe UI Semilight"/>
              </a:rPr>
              <a:t>10,000 employees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0">
                <a:solidFill>
                  <a:schemeClr val="tx1"/>
                </a:solidFill>
                <a:latin typeface="+mj-lt"/>
                <a:cs typeface="Segoe UI Semibold"/>
              </a:rPr>
              <a:t>Country: </a:t>
            </a:r>
            <a:r>
              <a:rPr kumimoji="0" lang="en-US" sz="1000" b="0" i="0" u="none" strike="noStrike" kern="1200" cap="none" spc="0" normalizeH="0" baseline="0" noProof="0" err="1">
                <a:ln>
                  <a:noFill/>
                </a:ln>
                <a:solidFill>
                  <a:schemeClr val="tx1"/>
                </a:solidFill>
                <a:effectLst/>
                <a:uLnTx/>
                <a:uFillTx/>
                <a:latin typeface="Segoe UI"/>
                <a:ea typeface="+mn-ea"/>
                <a:cs typeface="Segoe UI Semilight"/>
              </a:rPr>
              <a:t>Franceo</a:t>
            </a:r>
            <a:endParaRPr kumimoji="0" lang="en-US" sz="1000" b="0" i="0" u="none" strike="noStrike" kern="1200" cap="none" spc="0" normalizeH="0" baseline="0" noProof="0">
              <a:ln>
                <a:noFill/>
              </a:ln>
              <a:solidFill>
                <a:schemeClr val="tx1"/>
              </a:solidFill>
              <a:effectLst/>
              <a:uLnTx/>
              <a:uFillTx/>
              <a:latin typeface="Segoe UI"/>
              <a:ea typeface="+mn-ea"/>
              <a:cs typeface="Segoe UI Semilight"/>
            </a:endParaRPr>
          </a:p>
        </p:txBody>
      </p:sp>
      <p:sp>
        <p:nvSpPr>
          <p:cNvPr id="20" name="Text Placeholder 6">
            <a:extLst>
              <a:ext uri="{FF2B5EF4-FFF2-40B4-BE49-F238E27FC236}">
                <a16:creationId xmlns:a16="http://schemas.microsoft.com/office/drawing/2014/main" id="{552255C3-7BEA-7DF7-6D0B-FC2EBA852F54}"/>
              </a:ext>
            </a:extLst>
          </p:cNvPr>
          <p:cNvSpPr txBox="1">
            <a:spLocks/>
          </p:cNvSpPr>
          <p:nvPr/>
        </p:nvSpPr>
        <p:spPr>
          <a:xfrm>
            <a:off x="7080096" y="5693645"/>
            <a:ext cx="2368704" cy="923330"/>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000">
                <a:latin typeface="+mj-lt"/>
                <a:cs typeface="Segoe UI Semibold"/>
              </a:rPr>
              <a:t>Products and services: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Azure Active Directory</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Microsoft Teams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Shifts in Microsoft Teams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Microsoft Planner</a:t>
            </a:r>
          </a:p>
        </p:txBody>
      </p:sp>
      <p:pic>
        <p:nvPicPr>
          <p:cNvPr id="29" name="Picture 12" descr="L'oreal logo">
            <a:extLst>
              <a:ext uri="{FF2B5EF4-FFF2-40B4-BE49-F238E27FC236}">
                <a16:creationId xmlns:a16="http://schemas.microsoft.com/office/drawing/2014/main" id="{50969B36-55B3-9CEC-757E-D226164CD6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820262" y="5693645"/>
            <a:ext cx="1783475" cy="418274"/>
          </a:xfrm>
          <a:prstGeom prst="rect">
            <a:avLst/>
          </a:prstGeom>
        </p:spPr>
      </p:pic>
    </p:spTree>
    <p:extLst>
      <p:ext uri="{BB962C8B-B14F-4D97-AF65-F5344CB8AC3E}">
        <p14:creationId xmlns:p14="http://schemas.microsoft.com/office/powerpoint/2010/main" val="2164899817"/>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9350BE9-4FCE-955E-02B2-D6407F105B73}"/>
              </a:ext>
            </a:extLst>
          </p:cNvPr>
          <p:cNvSpPr>
            <a:spLocks noGrp="1"/>
          </p:cNvSpPr>
          <p:nvPr>
            <p:ph type="body" sz="quarter" idx="10"/>
          </p:nvPr>
        </p:nvSpPr>
        <p:spPr>
          <a:xfrm>
            <a:off x="4614866" y="1306917"/>
            <a:ext cx="6988871" cy="710964"/>
          </a:xfrm>
        </p:spPr>
        <p:txBody>
          <a:bodyPr/>
          <a:lstStyle/>
          <a:p>
            <a:r>
              <a:rPr lang="en-US"/>
              <a:t>Teams makes in-store communication more efficient, so I get to spend more time with my team and customers doing the job I love. I wouldn’t want to be without Teams now.”</a:t>
            </a:r>
          </a:p>
          <a:p>
            <a:r>
              <a:rPr lang="en-US" sz="1100">
                <a:latin typeface="+mj-lt"/>
              </a:rPr>
              <a:t>John Peterson</a:t>
            </a:r>
            <a:r>
              <a:rPr lang="en-US" sz="1100"/>
              <a:t>, Store Manager, Boots Opticians</a:t>
            </a:r>
          </a:p>
        </p:txBody>
      </p:sp>
      <p:sp>
        <p:nvSpPr>
          <p:cNvPr id="12" name="Text Placeholder 11">
            <a:extLst>
              <a:ext uri="{FF2B5EF4-FFF2-40B4-BE49-F238E27FC236}">
                <a16:creationId xmlns:a16="http://schemas.microsoft.com/office/drawing/2014/main" id="{45079EBA-6CDF-BAF6-9F1A-674A141517EB}"/>
              </a:ext>
            </a:extLst>
          </p:cNvPr>
          <p:cNvSpPr>
            <a:spLocks noGrp="1"/>
          </p:cNvSpPr>
          <p:nvPr>
            <p:ph type="body" sz="quarter" idx="11"/>
          </p:nvPr>
        </p:nvSpPr>
        <p:spPr/>
        <p:txBody>
          <a:bodyPr/>
          <a:lstStyle/>
          <a:p>
            <a:r>
              <a:rPr lang="en-US"/>
              <a:t>Situation</a:t>
            </a:r>
          </a:p>
        </p:txBody>
      </p:sp>
      <p:sp>
        <p:nvSpPr>
          <p:cNvPr id="13" name="Text Placeholder 12">
            <a:extLst>
              <a:ext uri="{FF2B5EF4-FFF2-40B4-BE49-F238E27FC236}">
                <a16:creationId xmlns:a16="http://schemas.microsoft.com/office/drawing/2014/main" id="{4177B1D0-2654-A24C-FEE4-98E7DB672DC3}"/>
              </a:ext>
            </a:extLst>
          </p:cNvPr>
          <p:cNvSpPr>
            <a:spLocks noGrp="1"/>
          </p:cNvSpPr>
          <p:nvPr>
            <p:ph type="body" sz="quarter" idx="12"/>
          </p:nvPr>
        </p:nvSpPr>
        <p:spPr/>
        <p:txBody>
          <a:bodyPr/>
          <a:lstStyle/>
          <a:p>
            <a:r>
              <a:rPr lang="en-US"/>
              <a:t>Solution</a:t>
            </a:r>
          </a:p>
        </p:txBody>
      </p:sp>
      <p:sp>
        <p:nvSpPr>
          <p:cNvPr id="14" name="Text Placeholder 13">
            <a:extLst>
              <a:ext uri="{FF2B5EF4-FFF2-40B4-BE49-F238E27FC236}">
                <a16:creationId xmlns:a16="http://schemas.microsoft.com/office/drawing/2014/main" id="{DC00DEE7-84E4-F65B-43D9-185E5FB8AB70}"/>
              </a:ext>
            </a:extLst>
          </p:cNvPr>
          <p:cNvSpPr>
            <a:spLocks noGrp="1"/>
          </p:cNvSpPr>
          <p:nvPr>
            <p:ph type="body" sz="quarter" idx="13"/>
          </p:nvPr>
        </p:nvSpPr>
        <p:spPr/>
        <p:txBody>
          <a:bodyPr/>
          <a:lstStyle/>
          <a:p>
            <a:r>
              <a:rPr lang="en-US"/>
              <a:t>Impact</a:t>
            </a:r>
          </a:p>
        </p:txBody>
      </p:sp>
      <p:sp>
        <p:nvSpPr>
          <p:cNvPr id="15" name="Text Placeholder 14">
            <a:extLst>
              <a:ext uri="{FF2B5EF4-FFF2-40B4-BE49-F238E27FC236}">
                <a16:creationId xmlns:a16="http://schemas.microsoft.com/office/drawing/2014/main" id="{A9019260-ED12-71FB-A7D8-139EFCA4B9E7}"/>
              </a:ext>
            </a:extLst>
          </p:cNvPr>
          <p:cNvSpPr>
            <a:spLocks noGrp="1"/>
          </p:cNvSpPr>
          <p:nvPr>
            <p:ph type="body" sz="quarter" idx="14"/>
          </p:nvPr>
        </p:nvSpPr>
        <p:spPr>
          <a:xfrm>
            <a:off x="4614867" y="3057526"/>
            <a:ext cx="2064064" cy="1878294"/>
          </a:xfrm>
        </p:spPr>
        <p:txBody>
          <a:bodyPr/>
          <a:lstStyle/>
          <a:p>
            <a:r>
              <a:rPr lang="en-US"/>
              <a:t>Boots Opticians needed a solution to improve frontline workforce communication and collaboration to keep staff up to speed on COVID-19 compliance and respond to dynamic clinical policy.</a:t>
            </a:r>
          </a:p>
          <a:p>
            <a:endParaRPr lang="en-US"/>
          </a:p>
        </p:txBody>
      </p:sp>
      <p:sp>
        <p:nvSpPr>
          <p:cNvPr id="16" name="Text Placeholder 15">
            <a:extLst>
              <a:ext uri="{FF2B5EF4-FFF2-40B4-BE49-F238E27FC236}">
                <a16:creationId xmlns:a16="http://schemas.microsoft.com/office/drawing/2014/main" id="{FD2CDE58-7CF9-577F-D644-D55775E2F85B}"/>
              </a:ext>
            </a:extLst>
          </p:cNvPr>
          <p:cNvSpPr>
            <a:spLocks noGrp="1"/>
          </p:cNvSpPr>
          <p:nvPr>
            <p:ph type="body" sz="quarter" idx="15"/>
          </p:nvPr>
        </p:nvSpPr>
        <p:spPr>
          <a:xfrm>
            <a:off x="7080096" y="3057526"/>
            <a:ext cx="2064064" cy="1878294"/>
          </a:xfrm>
        </p:spPr>
        <p:txBody>
          <a:bodyPr/>
          <a:lstStyle/>
          <a:p>
            <a:r>
              <a:rPr lang="en-US"/>
              <a:t>Boots Opticians deployed and adopted Microsoft 365 and Microsoft Teams to digitize vital workflows in response to COVID-19. </a:t>
            </a:r>
          </a:p>
          <a:p>
            <a:endParaRPr lang="en-US"/>
          </a:p>
        </p:txBody>
      </p:sp>
      <p:sp>
        <p:nvSpPr>
          <p:cNvPr id="17" name="Text Placeholder 16">
            <a:extLst>
              <a:ext uri="{FF2B5EF4-FFF2-40B4-BE49-F238E27FC236}">
                <a16:creationId xmlns:a16="http://schemas.microsoft.com/office/drawing/2014/main" id="{324BCE99-18CC-7574-601C-90924E0240DC}"/>
              </a:ext>
            </a:extLst>
          </p:cNvPr>
          <p:cNvSpPr>
            <a:spLocks noGrp="1"/>
          </p:cNvSpPr>
          <p:nvPr>
            <p:ph type="body" sz="quarter" idx="16"/>
          </p:nvPr>
        </p:nvSpPr>
        <p:spPr>
          <a:xfrm>
            <a:off x="9545324" y="3057526"/>
            <a:ext cx="2064064" cy="1878294"/>
          </a:xfrm>
        </p:spPr>
        <p:txBody>
          <a:bodyPr/>
          <a:lstStyle/>
          <a:p>
            <a:r>
              <a:rPr lang="en-US"/>
              <a:t>The company has been able</a:t>
            </a:r>
            <a:br>
              <a:rPr lang="en-US"/>
            </a:br>
            <a:r>
              <a:rPr lang="en-US"/>
              <a:t>to successfully transform the team member, clinician, and customer retail experiences with frontline management and real-time access to critical information across any device on one highly secure platform. </a:t>
            </a:r>
          </a:p>
        </p:txBody>
      </p:sp>
      <p:sp>
        <p:nvSpPr>
          <p:cNvPr id="20" name="Text Placeholder 6">
            <a:extLst>
              <a:ext uri="{FF2B5EF4-FFF2-40B4-BE49-F238E27FC236}">
                <a16:creationId xmlns:a16="http://schemas.microsoft.com/office/drawing/2014/main" id="{552255C3-7BEA-7DF7-6D0B-FC2EBA852F54}"/>
              </a:ext>
            </a:extLst>
          </p:cNvPr>
          <p:cNvSpPr txBox="1">
            <a:spLocks/>
          </p:cNvSpPr>
          <p:nvPr/>
        </p:nvSpPr>
        <p:spPr>
          <a:xfrm>
            <a:off x="7080096" y="5693645"/>
            <a:ext cx="1783475" cy="730969"/>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000">
                <a:latin typeface="+mj-lt"/>
                <a:cs typeface="Segoe UI Semibold"/>
              </a:rPr>
              <a:t>Products and services: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Microsoft Teams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Microsoft Teams meetings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Office 365</a:t>
            </a:r>
          </a:p>
        </p:txBody>
      </p:sp>
      <p:sp>
        <p:nvSpPr>
          <p:cNvPr id="21" name="Text Placeholder 5">
            <a:extLst>
              <a:ext uri="{FF2B5EF4-FFF2-40B4-BE49-F238E27FC236}">
                <a16:creationId xmlns:a16="http://schemas.microsoft.com/office/drawing/2014/main" id="{F8366C8F-D7E3-FDED-6D41-C207F3A39D3E}"/>
              </a:ext>
            </a:extLst>
          </p:cNvPr>
          <p:cNvSpPr txBox="1">
            <a:spLocks/>
          </p:cNvSpPr>
          <p:nvPr/>
        </p:nvSpPr>
        <p:spPr>
          <a:xfrm>
            <a:off x="4614867" y="5693645"/>
            <a:ext cx="2187715" cy="730969"/>
          </a:xfrm>
          <a:prstGeom prst="rect">
            <a:avLst/>
          </a:prstGeom>
        </p:spPr>
        <p:txBody>
          <a:bodyPr vert="horz" wrap="square" lIns="0" tIns="0" rIns="0" bIns="0" rtlCol="0" anchor="t" anchorCtr="0">
            <a:spAutoFit/>
          </a:bodyPr>
          <a:lstStyle>
            <a:lvl1pPr marL="0" indent="0" algn="l" defTabSz="914400" rtl="0" eaLnBrk="1" latinLnBrk="0" hangingPunct="1">
              <a:lnSpc>
                <a:spcPct val="40000"/>
              </a:lnSpc>
              <a:spcBef>
                <a:spcPts val="1000"/>
              </a:spcBef>
              <a:buFont typeface="Arial" panose="020B0604020202020204" pitchFamily="34" charset="0"/>
              <a:buNone/>
              <a:defRPr sz="1000" b="1" i="0" kern="1200">
                <a:solidFill>
                  <a:schemeClr val="bg1">
                    <a:lumMod val="50000"/>
                  </a:schemeClr>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tx1"/>
                </a:solidFill>
                <a:effectLst/>
                <a:uLnTx/>
                <a:uFillTx/>
                <a:latin typeface="+mj-lt"/>
                <a:ea typeface="+mn-ea"/>
                <a:cs typeface="Segoe UI Semibold"/>
              </a:rPr>
              <a:t>Customer: </a:t>
            </a:r>
            <a:r>
              <a:rPr kumimoji="0" lang="en-US" sz="1000" b="0" i="0" u="none" strike="noStrike" kern="1200" cap="none" spc="0" normalizeH="0" baseline="0" noProof="0">
                <a:ln>
                  <a:noFill/>
                </a:ln>
                <a:solidFill>
                  <a:schemeClr val="tx1"/>
                </a:solidFill>
                <a:effectLst/>
                <a:uLnTx/>
                <a:uFillTx/>
                <a:latin typeface="+mn-lt"/>
                <a:ea typeface="+mn-ea"/>
                <a:cs typeface="Segoe UI Semilight"/>
              </a:rPr>
              <a:t>Boots Opticians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0">
                <a:solidFill>
                  <a:schemeClr val="tx1"/>
                </a:solidFill>
                <a:latin typeface="+mj-lt"/>
                <a:cs typeface="Segoe UI Semibold"/>
              </a:rPr>
              <a:t>Industry: </a:t>
            </a:r>
            <a:r>
              <a:rPr kumimoji="0" lang="en-US" sz="1000" b="0" i="0" u="none" strike="noStrike" kern="1200" cap="none" spc="0" normalizeH="0" baseline="0" noProof="0">
                <a:ln>
                  <a:noFill/>
                </a:ln>
                <a:solidFill>
                  <a:schemeClr val="tx1"/>
                </a:solidFill>
                <a:effectLst/>
                <a:uLnTx/>
                <a:uFillTx/>
                <a:latin typeface="Segoe UI"/>
                <a:ea typeface="+mn-ea"/>
                <a:cs typeface="Segoe UI Semilight"/>
              </a:rPr>
              <a:t>Retailers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0">
                <a:solidFill>
                  <a:schemeClr val="tx1"/>
                </a:solidFill>
                <a:latin typeface="+mj-lt"/>
                <a:cs typeface="Segoe UI Semibold"/>
              </a:rPr>
              <a:t>Size: </a:t>
            </a:r>
            <a:r>
              <a:rPr kumimoji="0" lang="en-US" sz="1000" b="0" i="0" u="none" strike="noStrike" kern="1200" cap="none" spc="0" normalizeH="0" baseline="0" noProof="0">
                <a:ln>
                  <a:noFill/>
                </a:ln>
                <a:solidFill>
                  <a:schemeClr val="tx1"/>
                </a:solidFill>
                <a:effectLst/>
                <a:uLnTx/>
                <a:uFillTx/>
                <a:latin typeface="Segoe UI"/>
                <a:ea typeface="+mn-ea"/>
                <a:cs typeface="Segoe UI Semilight"/>
              </a:rPr>
              <a:t>1,000-9,999 employees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0">
                <a:solidFill>
                  <a:schemeClr val="tx1"/>
                </a:solidFill>
                <a:latin typeface="+mj-lt"/>
                <a:cs typeface="Segoe UI Semibold"/>
              </a:rPr>
              <a:t>Country: </a:t>
            </a:r>
            <a:r>
              <a:rPr kumimoji="0" lang="en-US" sz="1000" b="0" i="0" u="none" strike="noStrike" kern="1200" cap="none" spc="0" normalizeH="0" baseline="0" noProof="0">
                <a:ln>
                  <a:noFill/>
                </a:ln>
                <a:solidFill>
                  <a:schemeClr val="tx1"/>
                </a:solidFill>
                <a:effectLst/>
                <a:uLnTx/>
                <a:uFillTx/>
                <a:latin typeface="Segoe UI"/>
                <a:ea typeface="+mn-ea"/>
                <a:cs typeface="Segoe UI Semilight"/>
              </a:rPr>
              <a:t>United Kingdom</a:t>
            </a:r>
          </a:p>
        </p:txBody>
      </p:sp>
      <p:sp>
        <p:nvSpPr>
          <p:cNvPr id="7" name="Text Placeholder 6">
            <a:extLst>
              <a:ext uri="{FF2B5EF4-FFF2-40B4-BE49-F238E27FC236}">
                <a16:creationId xmlns:a16="http://schemas.microsoft.com/office/drawing/2014/main" id="{CE59A5EA-6187-AD7B-1D79-9CDA62A064B1}"/>
              </a:ext>
            </a:extLst>
          </p:cNvPr>
          <p:cNvSpPr txBox="1">
            <a:spLocks/>
          </p:cNvSpPr>
          <p:nvPr/>
        </p:nvSpPr>
        <p:spPr>
          <a:xfrm>
            <a:off x="8793881" y="5866094"/>
            <a:ext cx="1783475" cy="538609"/>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Shifts in Microsoft Teams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Microsoft Planner</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Teams Platform</a:t>
            </a:r>
          </a:p>
        </p:txBody>
      </p:sp>
      <p:pic>
        <p:nvPicPr>
          <p:cNvPr id="8" name="Picture 2" descr="Boots Opticians logo">
            <a:extLst>
              <a:ext uri="{FF2B5EF4-FFF2-40B4-BE49-F238E27FC236}">
                <a16:creationId xmlns:a16="http://schemas.microsoft.com/office/drawing/2014/main" id="{D73ABB64-FEF0-621A-EB40-244555FAC07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171" b="32749"/>
          <a:stretch/>
        </p:blipFill>
        <p:spPr bwMode="auto">
          <a:xfrm>
            <a:off x="10423170" y="5798862"/>
            <a:ext cx="1527408" cy="520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a:extLst>
              <a:ext uri="{FF2B5EF4-FFF2-40B4-BE49-F238E27FC236}">
                <a16:creationId xmlns:a16="http://schemas.microsoft.com/office/drawing/2014/main" id="{5436F776-FCF4-7615-C5EA-8EF0EA89772C}"/>
              </a:ext>
            </a:extLst>
          </p:cNvPr>
          <p:cNvPicPr>
            <a:picLocks noGrp="1" noChangeAspect="1"/>
          </p:cNvPicPr>
          <p:nvPr>
            <p:ph type="pic" sz="quarter" idx="17"/>
          </p:nvPr>
        </p:nvPicPr>
        <p:blipFill rotWithShape="1">
          <a:blip r:embed="rId4"/>
          <a:srcRect l="34582" r="34582"/>
          <a:stretch/>
        </p:blipFill>
        <p:spPr>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p:spPr>
      </p:pic>
    </p:spTree>
    <p:extLst>
      <p:ext uri="{BB962C8B-B14F-4D97-AF65-F5344CB8AC3E}">
        <p14:creationId xmlns:p14="http://schemas.microsoft.com/office/powerpoint/2010/main" val="1327464531"/>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5" descr="A person in a kitchen&#10;&#10;Description automatically generated with low confidence">
            <a:extLst>
              <a:ext uri="{FF2B5EF4-FFF2-40B4-BE49-F238E27FC236}">
                <a16:creationId xmlns:a16="http://schemas.microsoft.com/office/drawing/2014/main" id="{61D830DF-7019-98DD-2591-9D9BC0789FD8}"/>
              </a:ext>
            </a:extLst>
          </p:cNvPr>
          <p:cNvPicPr>
            <a:picLocks noChangeAspect="1"/>
          </p:cNvPicPr>
          <p:nvPr/>
        </p:nvPicPr>
        <p:blipFill rotWithShape="1">
          <a:blip r:embed="rId3"/>
          <a:srcRect l="6302" t="2978" r="808" b="2284"/>
          <a:stretch/>
        </p:blipFill>
        <p:spPr>
          <a:xfrm>
            <a:off x="-3538" y="0"/>
            <a:ext cx="5589815" cy="6879265"/>
          </a:xfrm>
          <a:prstGeom prst="rect">
            <a:avLst/>
          </a:prstGeom>
        </p:spPr>
      </p:pic>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3724096"/>
          </a:xfrm>
          <a:prstGeom prst="rect">
            <a:avLst/>
          </a:prstGeom>
          <a:noFill/>
        </p:spPr>
        <p:txBody>
          <a:bodyPr wrap="square" lIns="0" tIns="0" rIns="0" bIns="0" rtlCol="0">
            <a:spAutoFit/>
          </a:bodyPr>
          <a:lstStyle/>
          <a:p>
            <a:pPr algn="l">
              <a:spcAft>
                <a:spcPts val="1200"/>
              </a:spcAft>
            </a:pPr>
            <a:r>
              <a:rPr lang="en-US" sz="1600">
                <a:latin typeface="+mj-lt"/>
                <a:cs typeface="Segoe UI" panose="020B0502040204020203" pitchFamily="34" charset="0"/>
              </a:rPr>
              <a:t>Digitize manual tasks </a:t>
            </a:r>
            <a:r>
              <a:rPr lang="en-US" sz="1600">
                <a:cs typeface="Segoe UI" panose="020B0502040204020203" pitchFamily="34" charset="0"/>
              </a:rPr>
              <a:t>like store scheduling.</a:t>
            </a:r>
          </a:p>
          <a:p>
            <a:pPr algn="l">
              <a:spcAft>
                <a:spcPts val="1200"/>
              </a:spcAft>
            </a:pPr>
            <a:r>
              <a:rPr lang="en-US" sz="1600">
                <a:latin typeface="+mj-lt"/>
                <a:cs typeface="Segoe UI" panose="020B0502040204020203" pitchFamily="34" charset="0"/>
              </a:rPr>
              <a:t>Provide an easy-to-use, secure mobile staffing tool </a:t>
            </a:r>
            <a:r>
              <a:rPr lang="en-US" sz="1600">
                <a:cs typeface="Segoe UI" panose="020B0502040204020203" pitchFamily="34" charset="0"/>
              </a:rPr>
              <a:t>that seamlessly manages shift scheduling, onboarding, and tasks.</a:t>
            </a:r>
          </a:p>
          <a:p>
            <a:pPr algn="l">
              <a:spcAft>
                <a:spcPts val="1200"/>
              </a:spcAft>
            </a:pPr>
            <a:r>
              <a:rPr lang="en-US" sz="1600">
                <a:latin typeface="+mj-lt"/>
                <a:cs typeface="Segoe UI" panose="020B0502040204020203" pitchFamily="34" charset="0"/>
              </a:rPr>
              <a:t>Easily connect </a:t>
            </a:r>
            <a:r>
              <a:rPr lang="en-US" sz="1600">
                <a:cs typeface="Segoe UI" panose="020B0502040204020203" pitchFamily="34" charset="0"/>
              </a:rPr>
              <a:t>to your existing workforce management system.</a:t>
            </a:r>
          </a:p>
          <a:p>
            <a:pPr algn="l">
              <a:spcAft>
                <a:spcPts val="1200"/>
              </a:spcAft>
            </a:pPr>
            <a:r>
              <a:rPr lang="en-US" sz="1600">
                <a:latin typeface="+mj-lt"/>
                <a:cs typeface="Segoe UI" panose="020B0502040204020203" pitchFamily="34" charset="0"/>
              </a:rPr>
              <a:t>Simplify task dissemination </a:t>
            </a:r>
            <a:r>
              <a:rPr lang="en-US" sz="1600">
                <a:cs typeface="Segoe UI" panose="020B0502040204020203" pitchFamily="34" charset="0"/>
              </a:rPr>
              <a:t>from the corporate level to stores.</a:t>
            </a:r>
          </a:p>
          <a:p>
            <a:pPr algn="l">
              <a:spcAft>
                <a:spcPts val="1200"/>
              </a:spcAft>
            </a:pPr>
            <a:r>
              <a:rPr lang="en-US" sz="1600">
                <a:latin typeface="+mj-lt"/>
                <a:cs typeface="Segoe UI" panose="020B0502040204020203" pitchFamily="34" charset="0"/>
              </a:rPr>
              <a:t>Increase store operations </a:t>
            </a:r>
            <a:r>
              <a:rPr lang="en-US" sz="1600">
                <a:cs typeface="Segoe UI" panose="020B0502040204020203" pitchFamily="34" charset="0"/>
              </a:rPr>
              <a:t>efficiency by connecting data and information to store associates within the flow of work.</a:t>
            </a:r>
          </a:p>
          <a:p>
            <a:pPr algn="l">
              <a:spcAft>
                <a:spcPts val="1200"/>
              </a:spcAft>
            </a:pPr>
            <a:r>
              <a:rPr lang="en-US" sz="1600">
                <a:latin typeface="+mj-lt"/>
                <a:cs typeface="Segoe UI" panose="020B0502040204020203" pitchFamily="34" charset="0"/>
              </a:rPr>
              <a:t>Maximize sales with </a:t>
            </a:r>
            <a:r>
              <a:rPr lang="en-US" sz="1600" err="1">
                <a:latin typeface="+mj-lt"/>
                <a:cs typeface="Segoe UI" panose="020B0502040204020203" pitchFamily="34" charset="0"/>
              </a:rPr>
              <a:t>clienteling</a:t>
            </a:r>
            <a:r>
              <a:rPr lang="en-US" sz="1600">
                <a:latin typeface="+mj-lt"/>
                <a:cs typeface="Segoe UI" panose="020B0502040204020203" pitchFamily="34" charset="0"/>
              </a:rPr>
              <a:t> app </a:t>
            </a:r>
            <a:r>
              <a:rPr lang="en-US" sz="1600">
                <a:cs typeface="Segoe UI" panose="020B0502040204020203" pitchFamily="34" charset="0"/>
              </a:rPr>
              <a:t>that provides store associates with a 360-customer view, virtual appointments, product guides, and product recommendations.</a:t>
            </a:r>
          </a:p>
        </p:txBody>
      </p:sp>
      <p:grpSp>
        <p:nvGrpSpPr>
          <p:cNvPr id="18" name="Group 17">
            <a:extLst>
              <a:ext uri="{FF2B5EF4-FFF2-40B4-BE49-F238E27FC236}">
                <a16:creationId xmlns:a16="http://schemas.microsoft.com/office/drawing/2014/main" id="{0DE4A485-5C25-0749-6718-F3B9323B9F55}"/>
              </a:ext>
            </a:extLst>
          </p:cNvPr>
          <p:cNvGrpSpPr/>
          <p:nvPr/>
        </p:nvGrpSpPr>
        <p:grpSpPr>
          <a:xfrm>
            <a:off x="252570" y="4487989"/>
            <a:ext cx="5337245" cy="1652281"/>
            <a:chOff x="117423" y="4487989"/>
            <a:chExt cx="5337245" cy="1652281"/>
          </a:xfrm>
          <a:solidFill>
            <a:srgbClr val="FFE399"/>
          </a:solidFill>
        </p:grpSpPr>
        <p:sp>
          <p:nvSpPr>
            <p:cNvPr id="12" name="Rounded Rectangle 11">
              <a:extLst>
                <a:ext uri="{FF2B5EF4-FFF2-40B4-BE49-F238E27FC236}">
                  <a16:creationId xmlns:a16="http://schemas.microsoft.com/office/drawing/2014/main" id="{2B085737-3E3E-2698-A750-469F4594EF65}"/>
                </a:ext>
              </a:extLst>
            </p:cNvPr>
            <p:cNvSpPr/>
            <p:nvPr/>
          </p:nvSpPr>
          <p:spPr bwMode="auto">
            <a:xfrm>
              <a:off x="117423" y="4487989"/>
              <a:ext cx="3726395"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7" name="Rounded Rectangle 16">
              <a:extLst>
                <a:ext uri="{FF2B5EF4-FFF2-40B4-BE49-F238E27FC236}">
                  <a16:creationId xmlns:a16="http://schemas.microsoft.com/office/drawing/2014/main" id="{DD77B943-26B5-3932-06E8-A40A88421576}"/>
                </a:ext>
              </a:extLst>
            </p:cNvPr>
            <p:cNvSpPr/>
            <p:nvPr/>
          </p:nvSpPr>
          <p:spPr bwMode="auto">
            <a:xfrm>
              <a:off x="2415715" y="4487989"/>
              <a:ext cx="3038953"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3" name="Title 1">
            <a:extLst>
              <a:ext uri="{FF2B5EF4-FFF2-40B4-BE49-F238E27FC236}">
                <a16:creationId xmlns:a16="http://schemas.microsoft.com/office/drawing/2014/main" id="{742C87A0-95C6-84FB-8370-E340E66FDFFE}"/>
              </a:ext>
            </a:extLst>
          </p:cNvPr>
          <p:cNvSpPr txBox="1">
            <a:spLocks/>
          </p:cNvSpPr>
          <p:nvPr/>
        </p:nvSpPr>
        <p:spPr>
          <a:xfrm>
            <a:off x="582386" y="4760131"/>
            <a:ext cx="4539556" cy="1107996"/>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algn="l"/>
            <a:r>
              <a:rPr lang="en-US" b="1">
                <a:latin typeface="Segoe UI" panose="020B0502040204020203" pitchFamily="34" charset="0"/>
                <a:cs typeface="Segoe UI" panose="020B0502040204020203" pitchFamily="34" charset="0"/>
              </a:rPr>
              <a:t>Retail </a:t>
            </a:r>
            <a:r>
              <a:rPr lang="en-US"/>
              <a:t>workforce management</a:t>
            </a:r>
          </a:p>
        </p:txBody>
      </p:sp>
      <p:pic>
        <p:nvPicPr>
          <p:cNvPr id="7" name="Picture 6">
            <a:extLst>
              <a:ext uri="{FF2B5EF4-FFF2-40B4-BE49-F238E27FC236}">
                <a16:creationId xmlns:a16="http://schemas.microsoft.com/office/drawing/2014/main" id="{8FFEBECC-BCF0-8806-68CE-677589F28FF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99117" y="5032274"/>
            <a:ext cx="978795" cy="1107996"/>
          </a:xfrm>
          <a:prstGeom prst="rect">
            <a:avLst/>
          </a:prstGeom>
        </p:spPr>
      </p:pic>
      <p:grpSp>
        <p:nvGrpSpPr>
          <p:cNvPr id="11" name="Group 10">
            <a:extLst>
              <a:ext uri="{FF2B5EF4-FFF2-40B4-BE49-F238E27FC236}">
                <a16:creationId xmlns:a16="http://schemas.microsoft.com/office/drawing/2014/main" id="{80D809A6-6718-97FA-0705-5C5A0BD746A8}"/>
              </a:ext>
            </a:extLst>
          </p:cNvPr>
          <p:cNvGrpSpPr/>
          <p:nvPr/>
        </p:nvGrpSpPr>
        <p:grpSpPr>
          <a:xfrm>
            <a:off x="6019799" y="554746"/>
            <a:ext cx="5589815" cy="1014976"/>
            <a:chOff x="5466521" y="5117515"/>
            <a:chExt cx="6172201" cy="1014976"/>
          </a:xfrm>
        </p:grpSpPr>
        <p:sp>
          <p:nvSpPr>
            <p:cNvPr id="5" name="TextBox 4">
              <a:extLst>
                <a:ext uri="{FF2B5EF4-FFF2-40B4-BE49-F238E27FC236}">
                  <a16:creationId xmlns:a16="http://schemas.microsoft.com/office/drawing/2014/main" id="{CEF0FB11-E6E9-252D-EC79-9F9F300FE020}"/>
                </a:ext>
              </a:extLst>
            </p:cNvPr>
            <p:cNvSpPr txBox="1"/>
            <p:nvPr/>
          </p:nvSpPr>
          <p:spPr>
            <a:xfrm>
              <a:off x="5466521" y="5250603"/>
              <a:ext cx="6058307" cy="738664"/>
            </a:xfrm>
            <a:prstGeom prst="rect">
              <a:avLst/>
            </a:prstGeom>
            <a:noFill/>
          </p:spPr>
          <p:txBody>
            <a:bodyPr wrap="square" lIns="0" tIns="0" rIns="0" bIns="0" rtlCol="0">
              <a:spAutoFit/>
            </a:bodyPr>
            <a:lstStyle/>
            <a:p>
              <a:pPr algn="l"/>
              <a:r>
                <a:rPr lang="en-US" sz="1600"/>
                <a:t>Microsoft 365 Teams for Frontline Workers | </a:t>
              </a:r>
              <a:br>
                <a:rPr lang="en-US" sz="1600"/>
              </a:br>
              <a:r>
                <a:rPr lang="en-US" sz="1600"/>
                <a:t>Application template for store operations in Power Apps and Microsoft Teams | Microsoft Viva</a:t>
              </a:r>
            </a:p>
          </p:txBody>
        </p:sp>
        <p:cxnSp>
          <p:nvCxnSpPr>
            <p:cNvPr id="9" name="Straight Connector 8">
              <a:extLst>
                <a:ext uri="{FF2B5EF4-FFF2-40B4-BE49-F238E27FC236}">
                  <a16:creationId xmlns:a16="http://schemas.microsoft.com/office/drawing/2014/main" id="{4F905A58-5188-0504-3770-C06020C40918}"/>
                </a:ext>
              </a:extLst>
            </p:cNvPr>
            <p:cNvCxnSpPr>
              <a:cxnSpLocks/>
            </p:cNvCxnSpPr>
            <p:nvPr/>
          </p:nvCxnSpPr>
          <p:spPr>
            <a:xfrm>
              <a:off x="5466521" y="5117515"/>
              <a:ext cx="6172201"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Lst>
            </p:cNvPr>
            <p:cNvCxnSpPr>
              <a:cxnSpLocks/>
            </p:cNvCxnSpPr>
            <p:nvPr/>
          </p:nvCxnSpPr>
          <p:spPr>
            <a:xfrm>
              <a:off x="5466521" y="6132491"/>
              <a:ext cx="6172201"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BB04A5D-A89C-195C-6BD0-1EB964B39218}"/>
              </a:ext>
            </a:extLst>
          </p:cNvPr>
          <p:cNvGrpSpPr/>
          <p:nvPr/>
        </p:nvGrpSpPr>
        <p:grpSpPr>
          <a:xfrm>
            <a:off x="6012214" y="5942294"/>
            <a:ext cx="5597400" cy="627264"/>
            <a:chOff x="5458936" y="6056545"/>
            <a:chExt cx="6253772" cy="627264"/>
          </a:xfrm>
        </p:grpSpPr>
        <p:sp>
          <p:nvSpPr>
            <p:cNvPr id="4" name="TextBox 3">
              <a:extLst>
                <a:ext uri="{FF2B5EF4-FFF2-40B4-BE49-F238E27FC236}">
                  <a16:creationId xmlns:a16="http://schemas.microsoft.com/office/drawing/2014/main" id="{8474C846-397A-BF23-260D-325CA127E864}"/>
                </a:ext>
              </a:extLst>
            </p:cNvPr>
            <p:cNvSpPr txBox="1"/>
            <p:nvPr/>
          </p:nvSpPr>
          <p:spPr>
            <a:xfrm>
              <a:off x="5458936" y="6191366"/>
              <a:ext cx="1690616" cy="492443"/>
            </a:xfrm>
            <a:prstGeom prst="rect">
              <a:avLst/>
            </a:prstGeom>
            <a:noFill/>
          </p:spPr>
          <p:txBody>
            <a:bodyPr wrap="square" lIns="0" tIns="0" rIns="0" bIns="0" rtlCol="0">
              <a:spAutoFit/>
            </a:bodyPr>
            <a:lstStyle/>
            <a:p>
              <a:pPr algn="l"/>
              <a:r>
                <a:rPr lang="en-US" sz="1600">
                  <a:latin typeface="+mj-lt"/>
                </a:rPr>
                <a:t>Featuring partners like:</a:t>
              </a:r>
            </a:p>
          </p:txBody>
        </p:sp>
        <p:sp>
          <p:nvSpPr>
            <p:cNvPr id="10" name="TextBox 9">
              <a:extLst>
                <a:ext uri="{FF2B5EF4-FFF2-40B4-BE49-F238E27FC236}">
                  <a16:creationId xmlns:a16="http://schemas.microsoft.com/office/drawing/2014/main" id="{6E0161C6-3DC1-0A72-5065-CFB60CFA6C27}"/>
                </a:ext>
              </a:extLst>
            </p:cNvPr>
            <p:cNvSpPr txBox="1"/>
            <p:nvPr/>
          </p:nvSpPr>
          <p:spPr>
            <a:xfrm>
              <a:off x="10462552" y="6265154"/>
              <a:ext cx="1250156" cy="246220"/>
            </a:xfrm>
            <a:prstGeom prst="rect">
              <a:avLst/>
            </a:prstGeom>
            <a:noFill/>
          </p:spPr>
          <p:txBody>
            <a:bodyPr wrap="square" lIns="0" tIns="0" rIns="0" bIns="0" rtlCol="0">
              <a:spAutoFit/>
            </a:bodyPr>
            <a:lstStyle/>
            <a:p>
              <a:pPr algn="l"/>
              <a:r>
                <a:rPr lang="en-US" sz="1600">
                  <a:latin typeface="+mj-lt"/>
                </a:rPr>
                <a:t>and more…</a:t>
              </a:r>
            </a:p>
          </p:txBody>
        </p:sp>
        <p:cxnSp>
          <p:nvCxnSpPr>
            <p:cNvPr id="14" name="Straight Connector 13">
              <a:extLst>
                <a:ext uri="{FF2B5EF4-FFF2-40B4-BE49-F238E27FC236}">
                  <a16:creationId xmlns:a16="http://schemas.microsoft.com/office/drawing/2014/main" id="{911DAF6D-0104-56D8-ED56-46A5CD708824}"/>
                </a:ext>
              </a:extLst>
            </p:cNvPr>
            <p:cNvCxnSpPr>
              <a:cxnSpLocks/>
            </p:cNvCxnSpPr>
            <p:nvPr/>
          </p:nvCxnSpPr>
          <p:spPr>
            <a:xfrm>
              <a:off x="5466521" y="6056545"/>
              <a:ext cx="6172201"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2" name="Picture Placeholder 3">
            <a:extLst>
              <a:ext uri="{FF2B5EF4-FFF2-40B4-BE49-F238E27FC236}">
                <a16:creationId xmlns:a16="http://schemas.microsoft.com/office/drawing/2014/main" id="{F5CB7F5F-F9F1-9311-F6B6-95AE6DFEA56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564231" y="6085519"/>
            <a:ext cx="1250475" cy="403186"/>
          </a:xfrm>
          <a:prstGeom prst="rect">
            <a:avLst/>
          </a:prstGeom>
        </p:spPr>
      </p:pic>
      <p:pic>
        <p:nvPicPr>
          <p:cNvPr id="19" name="Picture Placeholder 6">
            <a:extLst>
              <a:ext uri="{FF2B5EF4-FFF2-40B4-BE49-F238E27FC236}">
                <a16:creationId xmlns:a16="http://schemas.microsoft.com/office/drawing/2014/main" id="{5DCFB494-79C9-A6DF-9484-3956D35F79E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080701" y="6153452"/>
            <a:ext cx="935452" cy="301615"/>
          </a:xfrm>
          <a:prstGeom prst="rect">
            <a:avLst/>
          </a:prstGeom>
        </p:spPr>
      </p:pic>
    </p:spTree>
    <p:extLst>
      <p:ext uri="{BB962C8B-B14F-4D97-AF65-F5344CB8AC3E}">
        <p14:creationId xmlns:p14="http://schemas.microsoft.com/office/powerpoint/2010/main" val="2621467314"/>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Retail workforce management</a:t>
            </a:r>
            <a:r>
              <a:rPr lang="en-US" dirty="0">
                <a:cs typeface="Segoe UI" panose="020B0502040204020203" pitchFamily="34" charset="0"/>
              </a:rPr>
              <a:t> </a:t>
            </a:r>
            <a:r>
              <a:rPr lang="en-US" dirty="0"/>
              <a:t>in detail </a:t>
            </a:r>
          </a:p>
        </p:txBody>
      </p:sp>
      <p:pic>
        <p:nvPicPr>
          <p:cNvPr id="4" name="Picture 3" descr="A picture containing text, indoor, screen, electronics&#10;&#10;Description automatically generated">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526757" cy="4862870"/>
          </a:xfrm>
          <a:prstGeom prst="rect">
            <a:avLst/>
          </a:prstGeom>
          <a:noFill/>
        </p:spPr>
        <p:txBody>
          <a:bodyPr wrap="square" lIns="0" tIns="0" rIns="0" bIns="0" rtlCol="0">
            <a:spAutoFit/>
          </a:bodyPr>
          <a:lstStyle/>
          <a:p>
            <a:pPr algn="l">
              <a:spcAft>
                <a:spcPts val="600"/>
              </a:spcAft>
            </a:pPr>
            <a:r>
              <a:rPr lang="en-US">
                <a:latin typeface="+mj-lt"/>
              </a:rPr>
              <a:t>Seamless scheduling</a:t>
            </a:r>
          </a:p>
          <a:p>
            <a:pPr marL="285750" indent="-285750" algn="l">
              <a:spcAft>
                <a:spcPts val="600"/>
              </a:spcAft>
              <a:buFont typeface="Arial" panose="020B0604020202020204" pitchFamily="34" charset="0"/>
              <a:buChar char="•"/>
            </a:pPr>
            <a:r>
              <a:rPr lang="en-US" sz="1400"/>
              <a:t>Seamlessly manage shifts by enabling managers to easily create and manage their team's schedule, adjust schedules to fluctuating business needs, and let employees set their availability.</a:t>
            </a:r>
          </a:p>
          <a:p>
            <a:pPr marL="285750" indent="-285750" algn="l">
              <a:spcAft>
                <a:spcPts val="600"/>
              </a:spcAft>
              <a:buFont typeface="Arial" panose="020B0604020202020204" pitchFamily="34" charset="0"/>
              <a:buChar char="•"/>
            </a:pPr>
            <a:r>
              <a:rPr lang="en-US" sz="1400"/>
              <a:t>Track time and attendance with easy clock in and out with geo detection and digital time tracking sheets.</a:t>
            </a:r>
          </a:p>
          <a:p>
            <a:pPr marL="285750" indent="-285750" algn="l">
              <a:spcAft>
                <a:spcPts val="600"/>
              </a:spcAft>
              <a:buFont typeface="Arial" panose="020B0604020202020204" pitchFamily="34" charset="0"/>
              <a:buChar char="•"/>
            </a:pPr>
            <a:r>
              <a:rPr lang="en-US" sz="1400"/>
              <a:t>Enable Shifts connectors with workforce management systems for real-time visibility into labor scheduling, time and attendance, and store operation scheduling in a single interface—ensuring a seamless and accurate scheduling experience.</a:t>
            </a:r>
          </a:p>
          <a:p>
            <a:pPr algn="l">
              <a:spcAft>
                <a:spcPts val="600"/>
              </a:spcAft>
            </a:pPr>
            <a:r>
              <a:rPr lang="en-US">
                <a:latin typeface="+mj-lt"/>
              </a:rPr>
              <a:t>Task management made easy</a:t>
            </a:r>
          </a:p>
          <a:p>
            <a:pPr marL="285750" indent="-285750" algn="l">
              <a:spcAft>
                <a:spcPts val="600"/>
              </a:spcAft>
              <a:buFont typeface="Arial" panose="020B0604020202020204" pitchFamily="34" charset="0"/>
              <a:buChar char="•"/>
            </a:pPr>
            <a:r>
              <a:rPr lang="en-US" sz="1400"/>
              <a:t>Enable corporate employees, such as corporate communications or retail operations teams, to easily create, distribute, and track task assignments to targeted locations.</a:t>
            </a:r>
          </a:p>
          <a:p>
            <a:pPr marL="285750" indent="-285750" algn="l">
              <a:spcAft>
                <a:spcPts val="600"/>
              </a:spcAft>
              <a:buFont typeface="Arial" panose="020B0604020202020204" pitchFamily="34" charset="0"/>
              <a:buChar char="•"/>
            </a:pPr>
            <a:r>
              <a:rPr lang="en-US" sz="1400"/>
              <a:t>Equip managers to manage tasks regionally and assign them to the right individuals in the store.</a:t>
            </a:r>
          </a:p>
          <a:p>
            <a:pPr marL="285750" indent="-285750" algn="l">
              <a:spcAft>
                <a:spcPts val="600"/>
              </a:spcAft>
              <a:buFont typeface="Arial" panose="020B0604020202020204" pitchFamily="34" charset="0"/>
              <a:buChar char="•"/>
            </a:pPr>
            <a:r>
              <a:rPr lang="en-US" sz="1400"/>
              <a:t>Provide frontline workers the ability to execute tasks locally with clear, detailed directions from HQ/Operations.</a:t>
            </a:r>
          </a:p>
          <a:p>
            <a:pPr algn="l">
              <a:spcAft>
                <a:spcPts val="600"/>
              </a:spcAft>
            </a:pPr>
            <a:endParaRPr lang="en-US" sz="1600"/>
          </a:p>
        </p:txBody>
      </p:sp>
      <p:pic>
        <p:nvPicPr>
          <p:cNvPr id="6" name="Picture 5">
            <a:extLst>
              <a:ext uri="{FF2B5EF4-FFF2-40B4-BE49-F238E27FC236}">
                <a16:creationId xmlns:a16="http://schemas.microsoft.com/office/drawing/2014/main" id="{4F634A36-F565-EBFD-3301-BFDAF0F3F189}"/>
              </a:ext>
              <a:ext uri="{C183D7F6-B498-43B3-948B-1728B52AA6E4}">
                <adec:decorative xmlns:adec="http://schemas.microsoft.com/office/drawing/2017/decorative" val="1"/>
              </a:ext>
            </a:extLst>
          </p:cNvPr>
          <p:cNvPicPr>
            <a:picLocks/>
          </p:cNvPicPr>
          <p:nvPr/>
        </p:nvPicPr>
        <p:blipFill rotWithShape="1">
          <a:blip r:embed="rId4" cstate="print">
            <a:extLst>
              <a:ext uri="{28A0092B-C50C-407E-A947-70E740481C1C}">
                <a14:useLocalDpi xmlns:a14="http://schemas.microsoft.com/office/drawing/2010/main" val="0"/>
              </a:ext>
            </a:extLst>
          </a:blip>
          <a:srcRect t="156" b="-417"/>
          <a:stretch/>
        </p:blipFill>
        <p:spPr>
          <a:xfrm>
            <a:off x="7141088" y="1987026"/>
            <a:ext cx="5159997" cy="2966206"/>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spTree>
    <p:extLst>
      <p:ext uri="{BB962C8B-B14F-4D97-AF65-F5344CB8AC3E}">
        <p14:creationId xmlns:p14="http://schemas.microsoft.com/office/powerpoint/2010/main" val="890760066"/>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08172-54D9-ECC2-8162-F30BF11FE35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BAB5FB9-9CFB-A74B-3906-AA898196C698}"/>
              </a:ext>
            </a:extLst>
          </p:cNvPr>
          <p:cNvSpPr/>
          <p:nvPr/>
        </p:nvSpPr>
        <p:spPr bwMode="auto">
          <a:xfrm>
            <a:off x="0" y="0"/>
            <a:ext cx="4760007" cy="6858000"/>
          </a:xfrm>
          <a:prstGeom prst="rect">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DE6C9174-F4F8-9219-6956-C74DA08DFC2D}"/>
              </a:ext>
            </a:extLst>
          </p:cNvPr>
          <p:cNvSpPr txBox="1">
            <a:spLocks/>
          </p:cNvSpPr>
          <p:nvPr/>
        </p:nvSpPr>
        <p:spPr>
          <a:xfrm>
            <a:off x="590869" y="1174211"/>
            <a:ext cx="3605116" cy="3877985"/>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algn="l"/>
            <a:r>
              <a:rPr lang="en-US">
                <a:solidFill>
                  <a:schemeClr val="bg1"/>
                </a:solidFill>
                <a:latin typeface="Segoe UI" panose="020B0502040204020203" pitchFamily="34" charset="0"/>
                <a:cs typeface="Segoe UI" panose="020B0502040204020203" pitchFamily="34" charset="0"/>
              </a:rPr>
              <a:t>Application template for </a:t>
            </a:r>
            <a:r>
              <a:rPr lang="en-US" b="1">
                <a:solidFill>
                  <a:schemeClr val="bg1"/>
                </a:solidFill>
                <a:latin typeface="Segoe UI" panose="020B0502040204020203" pitchFamily="34" charset="0"/>
                <a:cs typeface="Segoe UI" panose="020B0502040204020203" pitchFamily="34" charset="0"/>
              </a:rPr>
              <a:t>store operations </a:t>
            </a:r>
            <a:r>
              <a:rPr lang="en-US">
                <a:solidFill>
                  <a:schemeClr val="bg1"/>
                </a:solidFill>
                <a:latin typeface="Segoe UI" panose="020B0502040204020203" pitchFamily="34" charset="0"/>
                <a:cs typeface="Segoe UI" panose="020B0502040204020203" pitchFamily="34" charset="0"/>
              </a:rPr>
              <a:t>in Power Apps and Teams</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for retail workforce management</a:t>
            </a:r>
          </a:p>
        </p:txBody>
      </p:sp>
      <p:sp>
        <p:nvSpPr>
          <p:cNvPr id="4" name="TextBox 3">
            <a:extLst>
              <a:ext uri="{FF2B5EF4-FFF2-40B4-BE49-F238E27FC236}">
                <a16:creationId xmlns:a16="http://schemas.microsoft.com/office/drawing/2014/main" id="{6DC62065-2A55-204E-4472-D625A2592FC2}"/>
              </a:ext>
            </a:extLst>
          </p:cNvPr>
          <p:cNvSpPr txBox="1"/>
          <p:nvPr/>
        </p:nvSpPr>
        <p:spPr>
          <a:xfrm>
            <a:off x="5350876" y="931219"/>
            <a:ext cx="6291774" cy="2754600"/>
          </a:xfrm>
          <a:prstGeom prst="rect">
            <a:avLst/>
          </a:prstGeom>
          <a:noFill/>
        </p:spPr>
        <p:txBody>
          <a:bodyPr wrap="square" lIns="0" tIns="0" rIns="0" bIns="0" rtlCol="0">
            <a:spAutoFit/>
          </a:bodyPr>
          <a:lstStyle/>
          <a:p>
            <a:pPr algn="l">
              <a:spcAft>
                <a:spcPts val="600"/>
              </a:spcAft>
            </a:pPr>
            <a:r>
              <a:rPr lang="en-US">
                <a:latin typeface="+mj-lt"/>
              </a:rPr>
              <a:t>Solution overview </a:t>
            </a:r>
          </a:p>
          <a:p>
            <a:pPr algn="l">
              <a:spcAft>
                <a:spcPts val="600"/>
              </a:spcAft>
            </a:pPr>
            <a:r>
              <a:rPr lang="en-US" sz="1500"/>
              <a:t>Provide tools to store associates for day-to-day activities and </a:t>
            </a:r>
            <a:r>
              <a:rPr lang="en-US" sz="1500" err="1"/>
              <a:t>clienteling</a:t>
            </a:r>
            <a:r>
              <a:rPr lang="en-US" sz="1500"/>
              <a:t> in a single pane of glass, while also allowing store leadership to manage store activities with dashboard-based analytics and insights. </a:t>
            </a:r>
          </a:p>
          <a:p>
            <a:pPr algn="l">
              <a:spcAft>
                <a:spcPts val="600"/>
              </a:spcAft>
            </a:pPr>
            <a:r>
              <a:rPr lang="en-US">
                <a:latin typeface="+mj-lt"/>
              </a:rPr>
              <a:t>Meeting the customer’s need</a:t>
            </a:r>
          </a:p>
          <a:p>
            <a:pPr algn="l">
              <a:spcAft>
                <a:spcPts val="600"/>
              </a:spcAft>
            </a:pPr>
            <a:r>
              <a:rPr lang="en-US" sz="1500"/>
              <a:t>Retailers are experiencing record turnover as staff face a growing list of stressors. Empower store associates with the technology they need to complete increasingly complex duties from curbside fulfillment to complex customer service scenarios.</a:t>
            </a:r>
            <a:endParaRPr lang="en-US" sz="1800"/>
          </a:p>
          <a:p>
            <a:pPr algn="l">
              <a:spcAft>
                <a:spcPts val="600"/>
              </a:spcAft>
            </a:pPr>
            <a:endParaRPr lang="en-US">
              <a:latin typeface="+mj-lt"/>
            </a:endParaRPr>
          </a:p>
        </p:txBody>
      </p:sp>
      <p:sp>
        <p:nvSpPr>
          <p:cNvPr id="6" name="TextBox 5">
            <a:extLst>
              <a:ext uri="{FF2B5EF4-FFF2-40B4-BE49-F238E27FC236}">
                <a16:creationId xmlns:a16="http://schemas.microsoft.com/office/drawing/2014/main" id="{1753CED8-9894-BEC8-E1F3-39A0B6EC0986}"/>
              </a:ext>
            </a:extLst>
          </p:cNvPr>
          <p:cNvSpPr txBox="1"/>
          <p:nvPr/>
        </p:nvSpPr>
        <p:spPr>
          <a:xfrm>
            <a:off x="5350876" y="4510932"/>
            <a:ext cx="6291774" cy="246221"/>
          </a:xfrm>
          <a:prstGeom prst="rect">
            <a:avLst/>
          </a:prstGeom>
          <a:noFill/>
        </p:spPr>
        <p:txBody>
          <a:bodyPr wrap="square" lIns="0" tIns="0" rIns="0" bIns="0" rtlCol="0">
            <a:spAutoFit/>
          </a:bodyPr>
          <a:lstStyle/>
          <a:p>
            <a:pPr marR="0" lvl="0" algn="l" defTabSz="914367" rtl="0" eaLnBrk="1" fontAlgn="auto" latinLnBrk="0" hangingPunct="1">
              <a:lnSpc>
                <a:spcPct val="100000"/>
              </a:lnSpc>
              <a:spcBef>
                <a:spcPts val="400"/>
              </a:spcBef>
              <a:spcAft>
                <a:spcPts val="0"/>
              </a:spcAft>
              <a:buClrTx/>
              <a:buSzPct val="100000"/>
              <a:tabLst/>
              <a:defRPr/>
            </a:pPr>
            <a:r>
              <a:rPr kumimoji="0" lang="en-US" sz="1600" i="0" u="none" strike="noStrike" kern="1200" cap="none" spc="0" normalizeH="0" baseline="0" noProof="0">
                <a:ln>
                  <a:noFill/>
                </a:ln>
                <a:effectLst/>
                <a:uLnTx/>
                <a:uFillTx/>
                <a:latin typeface="+mj-lt"/>
                <a:ea typeface="+mn-ea"/>
                <a:cs typeface="+mn-cs"/>
              </a:rPr>
              <a:t>Benefits</a:t>
            </a:r>
            <a:endParaRPr kumimoji="0" lang="en-US" sz="1600" b="0" i="0" u="none" strike="noStrike" kern="1200" cap="none" spc="0" normalizeH="0" baseline="0" noProof="0">
              <a:ln>
                <a:noFill/>
              </a:ln>
              <a:effectLst/>
              <a:uLnTx/>
              <a:uFillTx/>
              <a:latin typeface="Segoe UI"/>
              <a:ea typeface="+mn-ea"/>
              <a:cs typeface="+mn-cs"/>
            </a:endParaRPr>
          </a:p>
        </p:txBody>
      </p:sp>
      <p:cxnSp>
        <p:nvCxnSpPr>
          <p:cNvPr id="2" name="Straight Connector 1">
            <a:extLst>
              <a:ext uri="{FF2B5EF4-FFF2-40B4-BE49-F238E27FC236}">
                <a16:creationId xmlns:a16="http://schemas.microsoft.com/office/drawing/2014/main" id="{8060E43E-1E21-9E2F-6C1B-9368408015CF}"/>
              </a:ext>
            </a:extLst>
          </p:cNvPr>
          <p:cNvCxnSpPr>
            <a:cxnSpLocks/>
          </p:cNvCxnSpPr>
          <p:nvPr/>
        </p:nvCxnSpPr>
        <p:spPr>
          <a:xfrm>
            <a:off x="5350876" y="4358035"/>
            <a:ext cx="6291775" cy="0"/>
          </a:xfrm>
          <a:prstGeom prst="line">
            <a:avLst/>
          </a:prstGeom>
          <a:ln w="15875">
            <a:solidFill>
              <a:srgbClr val="FFB3B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E72A613-181B-218C-49EE-E82A6B312C21}"/>
              </a:ext>
            </a:extLst>
          </p:cNvPr>
          <p:cNvSpPr txBox="1"/>
          <p:nvPr/>
        </p:nvSpPr>
        <p:spPr>
          <a:xfrm>
            <a:off x="5350876" y="4826107"/>
            <a:ext cx="6015329" cy="1549142"/>
          </a:xfrm>
          <a:prstGeom prst="rect">
            <a:avLst/>
          </a:prstGeom>
          <a:noFill/>
        </p:spPr>
        <p:txBody>
          <a:bodyPr wrap="square" lIns="0" tIns="0" rIns="0" bIns="0" rtlCol="0">
            <a:spAutoFit/>
          </a:bodyPr>
          <a:lstStyle/>
          <a:p>
            <a:pPr marR="0" lvl="0" algn="l" defTabSz="914367" rtl="0" eaLnBrk="1" fontAlgn="auto" latinLnBrk="0" hangingPunct="1">
              <a:lnSpc>
                <a:spcPct val="100000"/>
              </a:lnSpc>
              <a:spcBef>
                <a:spcPts val="400"/>
              </a:spcBef>
              <a:spcAft>
                <a:spcPts val="0"/>
              </a:spcAft>
              <a:buClrTx/>
              <a:buSzPct val="100000"/>
              <a:tabLst/>
              <a:defRPr/>
            </a:pPr>
            <a:r>
              <a:rPr kumimoji="0" lang="en-US" sz="1400" i="0" u="none" strike="noStrike" kern="1200" cap="none" spc="0" normalizeH="0" baseline="0" noProof="0">
                <a:ln>
                  <a:noFill/>
                </a:ln>
                <a:effectLst/>
                <a:uLnTx/>
                <a:uFillTx/>
                <a:latin typeface="+mj-lt"/>
                <a:ea typeface="+mn-ea"/>
                <a:cs typeface="+mn-cs"/>
              </a:rPr>
              <a:t>AI/ML driven recommendations:</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Store walks and safety audits</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Visual merchandising and planogram execution enabled through AI</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Stock audits and quality checks</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View customer’s “baseball card” profile</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Set up in-person or virtual appointments</a:t>
            </a:r>
          </a:p>
        </p:txBody>
      </p:sp>
    </p:spTree>
    <p:extLst>
      <p:ext uri="{BB962C8B-B14F-4D97-AF65-F5344CB8AC3E}">
        <p14:creationId xmlns:p14="http://schemas.microsoft.com/office/powerpoint/2010/main" val="3655415866"/>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7B38D9-B333-D286-F1DA-8E1EA3585079}"/>
              </a:ext>
            </a:extLst>
          </p:cNvPr>
          <p:cNvSpPr/>
          <p:nvPr/>
        </p:nvSpPr>
        <p:spPr bwMode="auto">
          <a:xfrm>
            <a:off x="0" y="0"/>
            <a:ext cx="4760007" cy="6858000"/>
          </a:xfrm>
          <a:prstGeom prst="rect">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B58E071-C6BB-497D-C8CC-FED3D5D3D27E}"/>
              </a:ext>
            </a:extLst>
          </p:cNvPr>
          <p:cNvSpPr txBox="1">
            <a:spLocks/>
          </p:cNvSpPr>
          <p:nvPr/>
        </p:nvSpPr>
        <p:spPr>
          <a:xfrm>
            <a:off x="590869" y="1174211"/>
            <a:ext cx="3605116" cy="3877985"/>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algn="l"/>
            <a:r>
              <a:rPr lang="en-US">
                <a:solidFill>
                  <a:schemeClr val="bg1"/>
                </a:solidFill>
                <a:latin typeface="Segoe UI" panose="020B0502040204020203" pitchFamily="34" charset="0"/>
                <a:cs typeface="Segoe UI" panose="020B0502040204020203" pitchFamily="34" charset="0"/>
              </a:rPr>
              <a:t>Copilot template for </a:t>
            </a:r>
            <a:r>
              <a:rPr lang="en-US" b="1">
                <a:solidFill>
                  <a:schemeClr val="bg1"/>
                </a:solidFill>
                <a:latin typeface="Segoe UI" panose="020B0502040204020203" pitchFamily="34" charset="0"/>
                <a:cs typeface="Segoe UI" panose="020B0502040204020203" pitchFamily="34" charset="0"/>
              </a:rPr>
              <a:t>store operations o</a:t>
            </a:r>
            <a:r>
              <a:rPr lang="en-US">
                <a:solidFill>
                  <a:schemeClr val="bg1"/>
                </a:solidFill>
                <a:latin typeface="Segoe UI" panose="020B0502040204020203" pitchFamily="34" charset="0"/>
                <a:cs typeface="Segoe UI" panose="020B0502040204020203" pitchFamily="34" charset="0"/>
              </a:rPr>
              <a:t>n Azure OpenAI Service</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for retail workforce management</a:t>
            </a:r>
          </a:p>
        </p:txBody>
      </p:sp>
      <p:pic>
        <p:nvPicPr>
          <p:cNvPr id="5" name="AIStoreOperations">
            <a:hlinkClick r:id="" action="ppaction://media"/>
            <a:extLst>
              <a:ext uri="{FF2B5EF4-FFF2-40B4-BE49-F238E27FC236}">
                <a16:creationId xmlns:a16="http://schemas.microsoft.com/office/drawing/2014/main" id="{F477CFEE-CE02-4274-93CD-EAEE47CF6F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01120" y="0"/>
            <a:ext cx="3857625" cy="6858000"/>
          </a:xfrm>
          <a:prstGeom prst="rect">
            <a:avLst/>
          </a:prstGeom>
        </p:spPr>
      </p:pic>
    </p:spTree>
    <p:extLst>
      <p:ext uri="{BB962C8B-B14F-4D97-AF65-F5344CB8AC3E}">
        <p14:creationId xmlns:p14="http://schemas.microsoft.com/office/powerpoint/2010/main" val="970103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B63552A-655B-7186-9493-83E9B586EE4E}"/>
              </a:ext>
            </a:extLst>
          </p:cNvPr>
          <p:cNvSpPr>
            <a:spLocks noGrp="1"/>
          </p:cNvSpPr>
          <p:nvPr>
            <p:ph type="title"/>
          </p:nvPr>
        </p:nvSpPr>
        <p:spPr>
          <a:xfrm>
            <a:off x="380206" y="5885029"/>
            <a:ext cx="3302000" cy="369332"/>
          </a:xfrm>
        </p:spPr>
        <p:txBody>
          <a:bodyPr/>
          <a:lstStyle/>
          <a:p>
            <a:r>
              <a:rPr lang="en-US"/>
              <a:t>M&amp;S</a:t>
            </a:r>
          </a:p>
        </p:txBody>
      </p:sp>
      <p:pic>
        <p:nvPicPr>
          <p:cNvPr id="36" name="Picture Placeholder 28" descr="M&amp;S Store">
            <a:extLst>
              <a:ext uri="{FF2B5EF4-FFF2-40B4-BE49-F238E27FC236}">
                <a16:creationId xmlns:a16="http://schemas.microsoft.com/office/drawing/2014/main" id="{C0BAA526-C298-5A40-EFE2-67DBDC591967}"/>
              </a:ext>
            </a:extLst>
          </p:cNvPr>
          <p:cNvPicPr>
            <a:picLocks noGrp="1" noChangeAspect="1"/>
          </p:cNvPicPr>
          <p:nvPr>
            <p:ph type="pic" sz="quarter" idx="17"/>
          </p:nvPr>
        </p:nvPicPr>
        <p:blipFill rotWithShape="1">
          <a:blip r:embed="rId3"/>
          <a:srcRect l="10849" r="10849"/>
          <a:stretch/>
        </p:blipFill>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880241"/>
          </a:xfrm>
        </p:spPr>
        <p:txBody>
          <a:bodyPr/>
          <a:lstStyle/>
          <a:p>
            <a:r>
              <a:rPr lang="en-US" sz="1300"/>
              <a:t>Because they can access all the information they need via Teams on their Surface Go devices, store managers are enabled to spend more time interacting with customers and colleagues on the store floor. We have almost eliminated the need for offices. It’s been liberating.”</a:t>
            </a:r>
          </a:p>
          <a:p>
            <a:r>
              <a:rPr lang="en-US" sz="1100" b="1">
                <a:latin typeface="Segoe UI" panose="020B0502040204020203" pitchFamily="34" charset="0"/>
              </a:rPr>
              <a:t>Scott Townend</a:t>
            </a:r>
            <a:r>
              <a:rPr lang="en-US" sz="1100"/>
              <a:t>, </a:t>
            </a:r>
            <a:r>
              <a:rPr lang="en-US" sz="1100" err="1"/>
              <a:t>Programme</a:t>
            </a:r>
            <a:r>
              <a:rPr lang="en-US" sz="1100"/>
              <a:t> Manager, Marks &amp; Spencer</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Marks &amp; Spencer required a digital-first reimagining of retail with a complete digital transformation program.</a:t>
            </a:r>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Marks &amp; Spencer brought the power of Teams directly to the store floor by deploying Surface Go 2 devices to store management teams and Honeywell Devices to frontline retail employees.</a:t>
            </a:r>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The company has made it easier for colleagues to quickly communicate, deliver exceptional customer experience, support sustainability with a paperless approach, and bridge the communication gap between headquarters and the frontline </a:t>
            </a:r>
            <a:br>
              <a:rPr lang="en-US"/>
            </a:br>
            <a:r>
              <a:rPr lang="en-US"/>
              <a:t>of retail. </a:t>
            </a:r>
          </a:p>
          <a:p>
            <a:endParaRPr lang="en-US"/>
          </a:p>
        </p:txBody>
      </p:sp>
      <p:pic>
        <p:nvPicPr>
          <p:cNvPr id="3" name="Picture 2" descr="M&amp;S Logo">
            <a:extLst>
              <a:ext uri="{FF2B5EF4-FFF2-40B4-BE49-F238E27FC236}">
                <a16:creationId xmlns:a16="http://schemas.microsoft.com/office/drawing/2014/main" id="{1560B854-A5B6-1D38-9912-69E7F7D942B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813422" y="6153481"/>
            <a:ext cx="905257" cy="38278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1928637E-8A3E-753F-7A20-19A0704C7E56}"/>
              </a:ext>
            </a:extLst>
          </p:cNvPr>
          <p:cNvSpPr txBox="1">
            <a:spLocks/>
          </p:cNvSpPr>
          <p:nvPr/>
        </p:nvSpPr>
        <p:spPr>
          <a:xfrm>
            <a:off x="4614867" y="5693645"/>
            <a:ext cx="2187715" cy="669414"/>
          </a:xfrm>
          <a:prstGeom prst="rect">
            <a:avLst/>
          </a:prstGeom>
        </p:spPr>
        <p:txBody>
          <a:bodyPr vert="horz" wrap="square" lIns="0" tIns="0" rIns="0" bIns="0" rtlCol="0" anchor="t" anchorCtr="0">
            <a:spAutoFit/>
          </a:bodyPr>
          <a:lstStyle>
            <a:lvl1pPr marL="0" indent="0" algn="l" defTabSz="914400" rtl="0" eaLnBrk="1" latinLnBrk="0" hangingPunct="1">
              <a:lnSpc>
                <a:spcPct val="40000"/>
              </a:lnSpc>
              <a:spcBef>
                <a:spcPts val="1000"/>
              </a:spcBef>
              <a:buFont typeface="Arial" panose="020B0604020202020204" pitchFamily="34" charset="0"/>
              <a:buNone/>
              <a:defRPr sz="1000" b="1" i="0" kern="1200">
                <a:solidFill>
                  <a:schemeClr val="bg1">
                    <a:lumMod val="50000"/>
                  </a:schemeClr>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900" b="0" i="0" u="none" strike="noStrike" kern="1200" cap="none" spc="0" normalizeH="0" baseline="0" noProof="0">
                <a:ln>
                  <a:noFill/>
                </a:ln>
                <a:solidFill>
                  <a:schemeClr val="tx1"/>
                </a:solidFill>
                <a:effectLst/>
                <a:uLnTx/>
                <a:uFillTx/>
                <a:latin typeface="+mj-lt"/>
                <a:ea typeface="+mn-ea"/>
                <a:cs typeface="Segoe UI Semibold"/>
              </a:rPr>
              <a:t>Customer: </a:t>
            </a:r>
            <a:r>
              <a:rPr kumimoji="0" lang="en-US" sz="900" b="0" i="0" u="none" strike="noStrike" kern="1200" cap="none" spc="0" normalizeH="0" baseline="0" noProof="0">
                <a:ln>
                  <a:noFill/>
                </a:ln>
                <a:solidFill>
                  <a:schemeClr val="tx1"/>
                </a:solidFill>
                <a:effectLst/>
                <a:uLnTx/>
                <a:uFillTx/>
                <a:latin typeface="+mn-lt"/>
                <a:ea typeface="+mn-ea"/>
                <a:cs typeface="Segoe UI Semilight"/>
              </a:rPr>
              <a:t>Marks &amp; Spencer</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900" b="0">
                <a:solidFill>
                  <a:schemeClr val="tx1"/>
                </a:solidFill>
                <a:latin typeface="+mj-lt"/>
                <a:cs typeface="Segoe UI Semibold"/>
              </a:rPr>
              <a:t>Industry: </a:t>
            </a:r>
            <a:r>
              <a:rPr kumimoji="0" lang="en-US" sz="900" b="0" i="0" u="none" strike="noStrike" kern="1200" cap="none" spc="0" normalizeH="0" baseline="0" noProof="0">
                <a:ln>
                  <a:noFill/>
                </a:ln>
                <a:solidFill>
                  <a:schemeClr val="tx1"/>
                </a:solidFill>
                <a:effectLst/>
                <a:uLnTx/>
                <a:uFillTx/>
                <a:latin typeface="Segoe UI"/>
                <a:ea typeface="+mn-ea"/>
                <a:cs typeface="Segoe UI Semilight"/>
              </a:rPr>
              <a:t>Retailers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900" b="0">
                <a:solidFill>
                  <a:schemeClr val="tx1"/>
                </a:solidFill>
                <a:latin typeface="+mj-lt"/>
                <a:cs typeface="Segoe UI Semibold"/>
              </a:rPr>
              <a:t>Size: </a:t>
            </a:r>
            <a:r>
              <a:rPr kumimoji="0" lang="en-US" sz="900" b="0" i="0" u="none" strike="noStrike" kern="1200" cap="none" spc="0" normalizeH="0" baseline="0" noProof="0">
                <a:ln>
                  <a:noFill/>
                </a:ln>
                <a:solidFill>
                  <a:schemeClr val="tx1"/>
                </a:solidFill>
                <a:effectLst/>
                <a:uLnTx/>
                <a:uFillTx/>
                <a:latin typeface="Segoe UI"/>
                <a:ea typeface="+mn-ea"/>
                <a:cs typeface="Segoe UI Semilight"/>
              </a:rPr>
              <a:t>1,000-9,999 employees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900" b="0">
                <a:solidFill>
                  <a:schemeClr val="tx1"/>
                </a:solidFill>
                <a:latin typeface="+mj-lt"/>
                <a:cs typeface="Segoe UI Semibold"/>
              </a:rPr>
              <a:t>Country: </a:t>
            </a:r>
            <a:r>
              <a:rPr kumimoji="0" lang="en-US" sz="900" b="0" i="0" u="none" strike="noStrike" kern="1200" cap="none" spc="0" normalizeH="0" baseline="0" noProof="0">
                <a:ln>
                  <a:noFill/>
                </a:ln>
                <a:solidFill>
                  <a:schemeClr val="tx1"/>
                </a:solidFill>
                <a:effectLst/>
                <a:uLnTx/>
                <a:uFillTx/>
                <a:latin typeface="Segoe UI"/>
                <a:ea typeface="+mn-ea"/>
                <a:cs typeface="Segoe UI Semilight"/>
              </a:rPr>
              <a:t>United Kingdom</a:t>
            </a:r>
          </a:p>
        </p:txBody>
      </p:sp>
      <p:sp>
        <p:nvSpPr>
          <p:cNvPr id="7" name="Text Placeholder 6">
            <a:extLst>
              <a:ext uri="{FF2B5EF4-FFF2-40B4-BE49-F238E27FC236}">
                <a16:creationId xmlns:a16="http://schemas.microsoft.com/office/drawing/2014/main" id="{3ACA1281-287A-85EF-85E9-71E7540F99FE}"/>
              </a:ext>
            </a:extLst>
          </p:cNvPr>
          <p:cNvSpPr txBox="1">
            <a:spLocks/>
          </p:cNvSpPr>
          <p:nvPr/>
        </p:nvSpPr>
        <p:spPr>
          <a:xfrm>
            <a:off x="6480721" y="5693645"/>
            <a:ext cx="1783475" cy="846386"/>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900">
                <a:latin typeface="+mj-lt"/>
                <a:cs typeface="Segoe UI Semibold"/>
              </a:rPr>
              <a:t>Products and services: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Microsoft 365 Enterprise</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Microsoft Graph</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Microsoft Planner</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Microsoft Stream</a:t>
            </a:r>
          </a:p>
        </p:txBody>
      </p:sp>
      <p:sp>
        <p:nvSpPr>
          <p:cNvPr id="9" name="Text Placeholder 6">
            <a:extLst>
              <a:ext uri="{FF2B5EF4-FFF2-40B4-BE49-F238E27FC236}">
                <a16:creationId xmlns:a16="http://schemas.microsoft.com/office/drawing/2014/main" id="{AE822567-3F8C-14B8-62C0-08A557A1F6F5}"/>
              </a:ext>
            </a:extLst>
          </p:cNvPr>
          <p:cNvSpPr txBox="1">
            <a:spLocks/>
          </p:cNvSpPr>
          <p:nvPr/>
        </p:nvSpPr>
        <p:spPr>
          <a:xfrm>
            <a:off x="8061154" y="5693645"/>
            <a:ext cx="1783475" cy="669414"/>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Microsoft Teams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Microsoft Teams meetings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Microsoft To Do</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OneNote</a:t>
            </a:r>
          </a:p>
        </p:txBody>
      </p:sp>
      <p:sp>
        <p:nvSpPr>
          <p:cNvPr id="33" name="Text Placeholder 6">
            <a:extLst>
              <a:ext uri="{FF2B5EF4-FFF2-40B4-BE49-F238E27FC236}">
                <a16:creationId xmlns:a16="http://schemas.microsoft.com/office/drawing/2014/main" id="{08F6D804-53B2-B76F-2D03-3FC0F5B1B893}"/>
              </a:ext>
            </a:extLst>
          </p:cNvPr>
          <p:cNvSpPr txBox="1">
            <a:spLocks/>
          </p:cNvSpPr>
          <p:nvPr/>
        </p:nvSpPr>
        <p:spPr>
          <a:xfrm>
            <a:off x="9685618" y="5693645"/>
            <a:ext cx="1783475" cy="492443"/>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Power BI</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Shifts in Microsoft Teams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900" b="0" i="0" u="none" strike="noStrike" kern="1200" cap="none" spc="0" normalizeH="0" baseline="0" noProof="0">
                <a:ln>
                  <a:noFill/>
                </a:ln>
                <a:effectLst/>
                <a:uLnTx/>
                <a:uFillTx/>
                <a:latin typeface="Segoe UI"/>
                <a:ea typeface="+mn-ea"/>
                <a:cs typeface="Segoe UI Semibold"/>
              </a:rPr>
              <a:t>Surface Go 2</a:t>
            </a:r>
          </a:p>
        </p:txBody>
      </p:sp>
    </p:spTree>
    <p:extLst>
      <p:ext uri="{BB962C8B-B14F-4D97-AF65-F5344CB8AC3E}">
        <p14:creationId xmlns:p14="http://schemas.microsoft.com/office/powerpoint/2010/main" val="3069585209"/>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436F776-FCF4-7615-C5EA-8EF0EA89772C}"/>
              </a:ext>
            </a:extLst>
          </p:cNvPr>
          <p:cNvPicPr>
            <a:picLocks noGrp="1" noChangeAspect="1"/>
          </p:cNvPicPr>
          <p:nvPr>
            <p:ph type="pic" sz="quarter" idx="17"/>
          </p:nvPr>
        </p:nvPicPr>
        <p:blipFill rotWithShape="1">
          <a:blip r:embed="rId3"/>
          <a:srcRect l="34582" r="34582"/>
          <a:stretch/>
        </p:blipFill>
        <p:spPr/>
      </p:pic>
      <p:sp>
        <p:nvSpPr>
          <p:cNvPr id="23" name="Rectangle 22">
            <a:extLst>
              <a:ext uri="{FF2B5EF4-FFF2-40B4-BE49-F238E27FC236}">
                <a16:creationId xmlns:a16="http://schemas.microsoft.com/office/drawing/2014/main" id="{5EAC0EFF-CABA-6D6F-D54B-30469DAFC242}"/>
              </a:ext>
              <a:ext uri="{C183D7F6-B498-43B3-948B-1728B52AA6E4}">
                <adec:decorative xmlns:adec="http://schemas.microsoft.com/office/drawing/2017/decorative" val="1"/>
              </a:ext>
            </a:extLst>
          </p:cNvPr>
          <p:cNvSpPr/>
          <p:nvPr/>
        </p:nvSpPr>
        <p:spPr bwMode="auto">
          <a:xfrm>
            <a:off x="0" y="697230"/>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0" name="Title 19">
            <a:extLst>
              <a:ext uri="{FF2B5EF4-FFF2-40B4-BE49-F238E27FC236}">
                <a16:creationId xmlns:a16="http://schemas.microsoft.com/office/drawing/2014/main" id="{1570CCA7-2CF8-6339-B06F-16C6B7D6879D}"/>
              </a:ext>
            </a:extLst>
          </p:cNvPr>
          <p:cNvSpPr>
            <a:spLocks noGrp="1"/>
          </p:cNvSpPr>
          <p:nvPr>
            <p:ph type="title"/>
          </p:nvPr>
        </p:nvSpPr>
        <p:spPr>
          <a:xfrm>
            <a:off x="380206" y="4038370"/>
            <a:ext cx="3302000" cy="2215991"/>
          </a:xfrm>
        </p:spPr>
        <p:txBody>
          <a:bodyPr/>
          <a:lstStyle/>
          <a:p>
            <a:pPr>
              <a:defRPr/>
            </a:pPr>
            <a:r>
              <a:rPr lang="en-US" sz="2400">
                <a:solidFill>
                  <a:schemeClr val="bg1"/>
                </a:solidFill>
              </a:rPr>
              <a:t>Boots Opticians uses Microsoft Teams to keep frontline workforce seeing </a:t>
            </a:r>
            <a:br>
              <a:rPr lang="en-US" sz="2400">
                <a:solidFill>
                  <a:schemeClr val="bg1"/>
                </a:solidFill>
              </a:rPr>
            </a:br>
            <a:r>
              <a:rPr lang="en-US" sz="2400">
                <a:solidFill>
                  <a:schemeClr val="bg1"/>
                </a:solidFill>
              </a:rPr>
              <a:t>20/20 for improved customer care</a:t>
            </a:r>
          </a:p>
        </p:txBody>
      </p:sp>
      <p:sp>
        <p:nvSpPr>
          <p:cNvPr id="11" name="Text Placeholder 10">
            <a:extLst>
              <a:ext uri="{FF2B5EF4-FFF2-40B4-BE49-F238E27FC236}">
                <a16:creationId xmlns:a16="http://schemas.microsoft.com/office/drawing/2014/main" id="{89350BE9-4FCE-955E-02B2-D6407F105B73}"/>
              </a:ext>
            </a:extLst>
          </p:cNvPr>
          <p:cNvSpPr>
            <a:spLocks noGrp="1"/>
          </p:cNvSpPr>
          <p:nvPr>
            <p:ph type="body" sz="quarter" idx="10"/>
          </p:nvPr>
        </p:nvSpPr>
        <p:spPr>
          <a:xfrm>
            <a:off x="4614866" y="1306917"/>
            <a:ext cx="6988871" cy="926407"/>
          </a:xfrm>
        </p:spPr>
        <p:txBody>
          <a:bodyPr/>
          <a:lstStyle/>
          <a:p>
            <a:r>
              <a:rPr lang="en-US"/>
              <a:t>With Tasks in Teams, we can create a culture of relentless customer care and make sure that the right behaviors are in place in the pursuit of that goal. If we get the customer care element right, the business result will speak for itself.</a:t>
            </a:r>
          </a:p>
          <a:p>
            <a:r>
              <a:rPr lang="en-US" sz="1100" b="1">
                <a:latin typeface="Segoe UI" panose="020B0502040204020203" pitchFamily="34" charset="0"/>
              </a:rPr>
              <a:t>Cahir Mullan</a:t>
            </a:r>
            <a:r>
              <a:rPr lang="en-US" sz="1100"/>
              <a:t>, Franchise Partner and Optometrist</a:t>
            </a:r>
          </a:p>
        </p:txBody>
      </p:sp>
      <p:sp>
        <p:nvSpPr>
          <p:cNvPr id="12" name="Text Placeholder 11">
            <a:extLst>
              <a:ext uri="{FF2B5EF4-FFF2-40B4-BE49-F238E27FC236}">
                <a16:creationId xmlns:a16="http://schemas.microsoft.com/office/drawing/2014/main" id="{45079EBA-6CDF-BAF6-9F1A-674A141517EB}"/>
              </a:ext>
            </a:extLst>
          </p:cNvPr>
          <p:cNvSpPr>
            <a:spLocks noGrp="1"/>
          </p:cNvSpPr>
          <p:nvPr>
            <p:ph type="body" sz="quarter" idx="11"/>
          </p:nvPr>
        </p:nvSpPr>
        <p:spPr/>
        <p:txBody>
          <a:bodyPr/>
          <a:lstStyle/>
          <a:p>
            <a:r>
              <a:rPr lang="en-US"/>
              <a:t>Situation</a:t>
            </a:r>
          </a:p>
        </p:txBody>
      </p:sp>
      <p:sp>
        <p:nvSpPr>
          <p:cNvPr id="15" name="Text Placeholder 14">
            <a:extLst>
              <a:ext uri="{FF2B5EF4-FFF2-40B4-BE49-F238E27FC236}">
                <a16:creationId xmlns:a16="http://schemas.microsoft.com/office/drawing/2014/main" id="{A9019260-ED12-71FB-A7D8-139EFCA4B9E7}"/>
              </a:ext>
            </a:extLst>
          </p:cNvPr>
          <p:cNvSpPr>
            <a:spLocks noGrp="1"/>
          </p:cNvSpPr>
          <p:nvPr>
            <p:ph type="body" sz="quarter" idx="14"/>
          </p:nvPr>
        </p:nvSpPr>
        <p:spPr/>
        <p:txBody>
          <a:bodyPr/>
          <a:lstStyle/>
          <a:p>
            <a:r>
              <a:rPr lang="en-US"/>
              <a:t>Boots opticians needed a fast, simple, and integrated solution to improve the efficiency of frontline workforce communication and collaboration for nearly 6,000 team members across hundreds of locations. </a:t>
            </a:r>
          </a:p>
          <a:p>
            <a:endParaRPr lang="en-US"/>
          </a:p>
        </p:txBody>
      </p:sp>
      <p:sp>
        <p:nvSpPr>
          <p:cNvPr id="13" name="Text Placeholder 12">
            <a:extLst>
              <a:ext uri="{FF2B5EF4-FFF2-40B4-BE49-F238E27FC236}">
                <a16:creationId xmlns:a16="http://schemas.microsoft.com/office/drawing/2014/main" id="{4177B1D0-2654-A24C-FEE4-98E7DB672DC3}"/>
              </a:ext>
            </a:extLst>
          </p:cNvPr>
          <p:cNvSpPr>
            <a:spLocks noGrp="1"/>
          </p:cNvSpPr>
          <p:nvPr>
            <p:ph type="body" sz="quarter" idx="12"/>
          </p:nvPr>
        </p:nvSpPr>
        <p:spPr/>
        <p:txBody>
          <a:bodyPr/>
          <a:lstStyle/>
          <a:p>
            <a:r>
              <a:rPr lang="en-US"/>
              <a:t>Solution</a:t>
            </a:r>
          </a:p>
        </p:txBody>
      </p:sp>
      <p:sp>
        <p:nvSpPr>
          <p:cNvPr id="16" name="Text Placeholder 15">
            <a:extLst>
              <a:ext uri="{FF2B5EF4-FFF2-40B4-BE49-F238E27FC236}">
                <a16:creationId xmlns:a16="http://schemas.microsoft.com/office/drawing/2014/main" id="{FD2CDE58-7CF9-577F-D644-D55775E2F85B}"/>
              </a:ext>
            </a:extLst>
          </p:cNvPr>
          <p:cNvSpPr>
            <a:spLocks noGrp="1"/>
          </p:cNvSpPr>
          <p:nvPr>
            <p:ph type="body" sz="quarter" idx="15"/>
          </p:nvPr>
        </p:nvSpPr>
        <p:spPr/>
        <p:txBody>
          <a:bodyPr/>
          <a:lstStyle/>
          <a:p>
            <a:r>
              <a:rPr lang="en-US"/>
              <a:t>To address their challenges, Boots Opticians implemented Microsoft teams, taking advantage of the tasks feature to digitize workflows and the shifts feature to help associates manage their schedules. </a:t>
            </a:r>
          </a:p>
          <a:p>
            <a:endParaRPr lang="en-US"/>
          </a:p>
        </p:txBody>
      </p:sp>
      <p:sp>
        <p:nvSpPr>
          <p:cNvPr id="14" name="Text Placeholder 13">
            <a:extLst>
              <a:ext uri="{FF2B5EF4-FFF2-40B4-BE49-F238E27FC236}">
                <a16:creationId xmlns:a16="http://schemas.microsoft.com/office/drawing/2014/main" id="{DC00DEE7-84E4-F65B-43D9-185E5FB8AB70}"/>
              </a:ext>
            </a:extLst>
          </p:cNvPr>
          <p:cNvSpPr>
            <a:spLocks noGrp="1"/>
          </p:cNvSpPr>
          <p:nvPr>
            <p:ph type="body" sz="quarter" idx="13"/>
          </p:nvPr>
        </p:nvSpPr>
        <p:spPr/>
        <p:txBody>
          <a:bodyPr/>
          <a:lstStyle/>
          <a:p>
            <a:r>
              <a:rPr lang="en-US"/>
              <a:t>Impact</a:t>
            </a:r>
          </a:p>
        </p:txBody>
      </p:sp>
      <p:sp>
        <p:nvSpPr>
          <p:cNvPr id="17" name="Text Placeholder 16">
            <a:extLst>
              <a:ext uri="{FF2B5EF4-FFF2-40B4-BE49-F238E27FC236}">
                <a16:creationId xmlns:a16="http://schemas.microsoft.com/office/drawing/2014/main" id="{324BCE99-18CC-7574-601C-90924E0240DC}"/>
              </a:ext>
            </a:extLst>
          </p:cNvPr>
          <p:cNvSpPr>
            <a:spLocks noGrp="1"/>
          </p:cNvSpPr>
          <p:nvPr>
            <p:ph type="body" sz="quarter" idx="16"/>
          </p:nvPr>
        </p:nvSpPr>
        <p:spPr/>
        <p:txBody>
          <a:bodyPr/>
          <a:lstStyle/>
          <a:p>
            <a:r>
              <a:rPr lang="en-US"/>
              <a:t>With teams’ intelligent technology, boots store associates gained immediate access to information across any device and reported feeling more connected to their workplace. With more streamlined task and scheduling management, boots was also able to devote more time to providing stellar customer service across stores.</a:t>
            </a:r>
          </a:p>
          <a:p>
            <a:endParaRPr lang="en-US"/>
          </a:p>
        </p:txBody>
      </p:sp>
      <p:sp>
        <p:nvSpPr>
          <p:cNvPr id="22" name="Text Placeholder 21">
            <a:extLst>
              <a:ext uri="{FF2B5EF4-FFF2-40B4-BE49-F238E27FC236}">
                <a16:creationId xmlns:a16="http://schemas.microsoft.com/office/drawing/2014/main" id="{ED6CD4BB-B476-63DA-FFE4-EBB6DA8CD069}"/>
              </a:ext>
            </a:extLst>
          </p:cNvPr>
          <p:cNvSpPr>
            <a:spLocks noGrp="1"/>
          </p:cNvSpPr>
          <p:nvPr>
            <p:ph type="body" sz="quarter" idx="18"/>
          </p:nvPr>
        </p:nvSpPr>
        <p:spPr/>
        <p:txBody>
          <a:bodyPr/>
          <a:lstStyle/>
          <a:p>
            <a:r>
              <a:rPr lang="en-US"/>
              <a:t>Microsoft Teams, Office 365, Shifts, Microsoft Planner, Shifts in Microsoft Teams</a:t>
            </a:r>
          </a:p>
          <a:p>
            <a:endParaRPr lang="en-US"/>
          </a:p>
          <a:p>
            <a:endParaRPr lang="en-US"/>
          </a:p>
        </p:txBody>
      </p:sp>
      <p:pic>
        <p:nvPicPr>
          <p:cNvPr id="8" name="Picture 2" descr="Boots Opticians logo">
            <a:extLst>
              <a:ext uri="{FF2B5EF4-FFF2-40B4-BE49-F238E27FC236}">
                <a16:creationId xmlns:a16="http://schemas.microsoft.com/office/drawing/2014/main" id="{D73ABB64-FEF0-621A-EB40-244555FAC07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3171" b="32749"/>
          <a:stretch/>
        </p:blipFill>
        <p:spPr bwMode="auto">
          <a:xfrm>
            <a:off x="10076329" y="5614865"/>
            <a:ext cx="1527408" cy="520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16358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EB79-D5C1-8270-A93C-A75133625BD0}"/>
              </a:ext>
            </a:extLst>
          </p:cNvPr>
          <p:cNvSpPr>
            <a:spLocks noGrp="1"/>
          </p:cNvSpPr>
          <p:nvPr>
            <p:ph type="title"/>
          </p:nvPr>
        </p:nvSpPr>
        <p:spPr>
          <a:xfrm>
            <a:off x="590868" y="585788"/>
            <a:ext cx="11018520" cy="553998"/>
          </a:xfrm>
        </p:spPr>
        <p:txBody>
          <a:bodyPr/>
          <a:lstStyle/>
          <a:p>
            <a:r>
              <a:rPr lang="en-US"/>
              <a:t>Unlock productivity across your entire business</a:t>
            </a:r>
          </a:p>
        </p:txBody>
      </p:sp>
      <p:grpSp>
        <p:nvGrpSpPr>
          <p:cNvPr id="46" name="Group 45" descr="Circle with Microsoft cloud in the middle. Trusted and Comprehensive in the next level. Maximize the value of your data. Elevate the shopping experience. Build a real-time retail supply chain. Empower the store associate.">
            <a:extLst>
              <a:ext uri="{FF2B5EF4-FFF2-40B4-BE49-F238E27FC236}">
                <a16:creationId xmlns:a16="http://schemas.microsoft.com/office/drawing/2014/main" id="{236FAEC4-A2B3-7035-E9FC-F72E293CBF8B}"/>
              </a:ext>
            </a:extLst>
          </p:cNvPr>
          <p:cNvGrpSpPr/>
          <p:nvPr/>
        </p:nvGrpSpPr>
        <p:grpSpPr>
          <a:xfrm>
            <a:off x="1058309" y="1461786"/>
            <a:ext cx="4516245" cy="4526791"/>
            <a:chOff x="839083" y="1392212"/>
            <a:chExt cx="4516245" cy="4526791"/>
          </a:xfrm>
        </p:grpSpPr>
        <p:grpSp>
          <p:nvGrpSpPr>
            <p:cNvPr id="45" name="Group 44">
              <a:extLst>
                <a:ext uri="{FF2B5EF4-FFF2-40B4-BE49-F238E27FC236}">
                  <a16:creationId xmlns:a16="http://schemas.microsoft.com/office/drawing/2014/main" id="{AEBFE975-DB42-7737-37C4-F59FFFC07721}"/>
                </a:ext>
              </a:extLst>
            </p:cNvPr>
            <p:cNvGrpSpPr/>
            <p:nvPr/>
          </p:nvGrpSpPr>
          <p:grpSpPr>
            <a:xfrm>
              <a:off x="839083" y="1392212"/>
              <a:ext cx="4516245" cy="4526791"/>
              <a:chOff x="3615896" y="1588876"/>
              <a:chExt cx="4967870" cy="4979469"/>
            </a:xfrm>
          </p:grpSpPr>
          <p:sp>
            <p:nvSpPr>
              <p:cNvPr id="43" name="Oval 42">
                <a:extLst>
                  <a:ext uri="{FF2B5EF4-FFF2-40B4-BE49-F238E27FC236}">
                    <a16:creationId xmlns:a16="http://schemas.microsoft.com/office/drawing/2014/main" id="{87FBA52E-CD98-65A3-21CF-20E600A51122}"/>
                  </a:ext>
                  <a:ext uri="{C183D7F6-B498-43B3-948B-1728B52AA6E4}">
                    <adec:decorative xmlns:adec="http://schemas.microsoft.com/office/drawing/2017/decorative" val="1"/>
                  </a:ext>
                </a:extLst>
              </p:cNvPr>
              <p:cNvSpPr/>
              <p:nvPr/>
            </p:nvSpPr>
            <p:spPr bwMode="auto">
              <a:xfrm>
                <a:off x="3650421" y="1691438"/>
                <a:ext cx="4883327" cy="4876907"/>
              </a:xfrm>
              <a:prstGeom prst="ellipse">
                <a:avLst/>
              </a:prstGeom>
              <a:noFill/>
              <a:ln w="31750">
                <a:solidFill>
                  <a:srgbClr val="E8E6DF">
                    <a:alpha val="54517"/>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44" name="security &amp; comp">
                <a:extLst>
                  <a:ext uri="{FF2B5EF4-FFF2-40B4-BE49-F238E27FC236}">
                    <a16:creationId xmlns:a16="http://schemas.microsoft.com/office/drawing/2014/main" id="{053AFE96-E1E6-089A-D308-0C3D27DA0771}"/>
                  </a:ext>
                </a:extLst>
              </p:cNvPr>
              <p:cNvSpPr/>
              <p:nvPr/>
            </p:nvSpPr>
            <p:spPr bwMode="auto">
              <a:xfrm>
                <a:off x="3615896" y="1588876"/>
                <a:ext cx="4967870" cy="477656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ArchDown">
                  <a:avLst/>
                </a:prstTxWarp>
                <a:noAutofit/>
              </a:bodyPr>
              <a:lstStyle/>
              <a:p>
                <a:pPr marL="0" marR="0" lvl="0" indent="0" algn="ctr" defTabSz="590133" rtl="0" eaLnBrk="1" fontAlgn="auto" latinLnBrk="0" hangingPunct="1">
                  <a:lnSpc>
                    <a:spcPct val="100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1100" b="0" i="0" u="none" strike="noStrike" kern="0" cap="none" spc="300" normalizeH="0" baseline="0" noProof="0">
                    <a:ln>
                      <a:noFill/>
                    </a:ln>
                    <a:solidFill>
                      <a:srgbClr val="091F2C"/>
                    </a:solidFill>
                    <a:effectLst/>
                    <a:uLnTx/>
                    <a:uFillTx/>
                    <a:latin typeface="Segoe UI Semibold"/>
                    <a:ea typeface="+mn-ea"/>
                    <a:cs typeface="Segoe UI Semibold" panose="020B0702040204020203" pitchFamily="34" charset="0"/>
                    <a:sym typeface="'Roboto-Bold'"/>
                  </a:rPr>
                  <a:t>GLOBAL PARTNER ECOSYSTEM</a:t>
                </a:r>
              </a:p>
            </p:txBody>
          </p:sp>
        </p:grpSp>
        <p:grpSp>
          <p:nvGrpSpPr>
            <p:cNvPr id="3" name="Group 2">
              <a:extLst>
                <a:ext uri="{FF2B5EF4-FFF2-40B4-BE49-F238E27FC236}">
                  <a16:creationId xmlns:a16="http://schemas.microsoft.com/office/drawing/2014/main" id="{60D40DF5-8944-BD52-8544-3FDA40075633}"/>
                </a:ext>
              </a:extLst>
            </p:cNvPr>
            <p:cNvGrpSpPr/>
            <p:nvPr/>
          </p:nvGrpSpPr>
          <p:grpSpPr>
            <a:xfrm>
              <a:off x="958361" y="1529287"/>
              <a:ext cx="4254455" cy="4254604"/>
              <a:chOff x="3521984" y="1480759"/>
              <a:chExt cx="5147891" cy="5148070"/>
            </a:xfrm>
          </p:grpSpPr>
          <p:grpSp>
            <p:nvGrpSpPr>
              <p:cNvPr id="4" name="Group 3">
                <a:extLst>
                  <a:ext uri="{FF2B5EF4-FFF2-40B4-BE49-F238E27FC236}">
                    <a16:creationId xmlns:a16="http://schemas.microsoft.com/office/drawing/2014/main" id="{61EBA6AE-C7D4-919C-7090-FFAF24901A9E}"/>
                  </a:ext>
                </a:extLst>
              </p:cNvPr>
              <p:cNvGrpSpPr/>
              <p:nvPr/>
            </p:nvGrpSpPr>
            <p:grpSpPr>
              <a:xfrm>
                <a:off x="3521984" y="1480759"/>
                <a:ext cx="5147891" cy="5148070"/>
                <a:chOff x="3521984" y="1480759"/>
                <a:chExt cx="5147891" cy="5148070"/>
              </a:xfrm>
            </p:grpSpPr>
            <p:sp>
              <p:nvSpPr>
                <p:cNvPr id="6" name="Freeform: Shape 38">
                  <a:extLst>
                    <a:ext uri="{FF2B5EF4-FFF2-40B4-BE49-F238E27FC236}">
                      <a16:creationId xmlns:a16="http://schemas.microsoft.com/office/drawing/2014/main" id="{3E689246-CB44-9C0F-3539-5460FB13858F}"/>
                    </a:ext>
                    <a:ext uri="{C183D7F6-B498-43B3-948B-1728B52AA6E4}">
                      <adec:decorative xmlns:adec="http://schemas.microsoft.com/office/drawing/2017/decorative" val="1"/>
                    </a:ext>
                  </a:extLst>
                </p:cNvPr>
                <p:cNvSpPr/>
                <p:nvPr/>
              </p:nvSpPr>
              <p:spPr>
                <a:xfrm rot="2721219">
                  <a:off x="5439093" y="2190778"/>
                  <a:ext cx="3190183" cy="1874185"/>
                </a:xfrm>
                <a:custGeom>
                  <a:avLst/>
                  <a:gdLst>
                    <a:gd name="connsiteX0" fmla="*/ 0 w 3190183"/>
                    <a:gd name="connsiteY0" fmla="*/ 660702 h 1874185"/>
                    <a:gd name="connsiteX1" fmla="*/ 1213484 w 3190183"/>
                    <a:gd name="connsiteY1" fmla="*/ 1874186 h 1874185"/>
                    <a:gd name="connsiteX2" fmla="*/ 1976700 w 3190183"/>
                    <a:gd name="connsiteY2" fmla="*/ 1874186 h 1874185"/>
                    <a:gd name="connsiteX3" fmla="*/ 2603357 w 3190183"/>
                    <a:gd name="connsiteY3" fmla="*/ 1247529 h 1874185"/>
                    <a:gd name="connsiteX4" fmla="*/ 2936537 w 3190183"/>
                    <a:gd name="connsiteY4" fmla="*/ 1247529 h 1874185"/>
                    <a:gd name="connsiteX5" fmla="*/ 2936537 w 3190183"/>
                    <a:gd name="connsiteY5" fmla="*/ 914349 h 1874185"/>
                    <a:gd name="connsiteX6" fmla="*/ 3190184 w 3190183"/>
                    <a:gd name="connsiteY6" fmla="*/ 660702 h 1874185"/>
                    <a:gd name="connsiteX7" fmla="*/ 0 w 3190183"/>
                    <a:gd name="connsiteY7" fmla="*/ 660702 h 187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183" h="1874185">
                      <a:moveTo>
                        <a:pt x="0" y="660702"/>
                      </a:moveTo>
                      <a:lnTo>
                        <a:pt x="1213484" y="1874186"/>
                      </a:lnTo>
                      <a:cubicBezTo>
                        <a:pt x="1424266" y="1663404"/>
                        <a:pt x="1765918" y="1663404"/>
                        <a:pt x="1976700" y="1874186"/>
                      </a:cubicBezTo>
                      <a:lnTo>
                        <a:pt x="2603357" y="1247529"/>
                      </a:lnTo>
                      <a:lnTo>
                        <a:pt x="2936537" y="1247529"/>
                      </a:lnTo>
                      <a:lnTo>
                        <a:pt x="2936537" y="914349"/>
                      </a:lnTo>
                      <a:lnTo>
                        <a:pt x="3190184" y="660702"/>
                      </a:lnTo>
                      <a:cubicBezTo>
                        <a:pt x="2309375" y="-220234"/>
                        <a:pt x="881062" y="-220234"/>
                        <a:pt x="0" y="660702"/>
                      </a:cubicBezTo>
                      <a:close/>
                    </a:path>
                  </a:pathLst>
                </a:custGeom>
                <a:gradFill>
                  <a:gsLst>
                    <a:gs pos="0">
                      <a:srgbClr val="2A446F"/>
                    </a:gs>
                    <a:gs pos="43000">
                      <a:srgbClr val="0078D4"/>
                    </a:gs>
                  </a:gsLst>
                  <a:lin ang="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40">
                  <a:extLst>
                    <a:ext uri="{FF2B5EF4-FFF2-40B4-BE49-F238E27FC236}">
                      <a16:creationId xmlns:a16="http://schemas.microsoft.com/office/drawing/2014/main" id="{1DF7837D-3528-3830-5671-23591D722D19}"/>
                    </a:ext>
                  </a:extLst>
                </p:cNvPr>
                <p:cNvSpPr/>
                <p:nvPr/>
              </p:nvSpPr>
              <p:spPr>
                <a:xfrm rot="2721219">
                  <a:off x="5374888" y="2147245"/>
                  <a:ext cx="3306512" cy="1973539"/>
                </a:xfrm>
                <a:custGeom>
                  <a:avLst/>
                  <a:gdLst>
                    <a:gd name="connsiteX0" fmla="*/ 1653256 w 3306512"/>
                    <a:gd name="connsiteY0" fmla="*/ 41094 h 1973539"/>
                    <a:gd name="connsiteX1" fmla="*/ 3248348 w 3306512"/>
                    <a:gd name="connsiteY1" fmla="*/ 701765 h 1973539"/>
                    <a:gd name="connsiteX2" fmla="*/ 2994702 w 3306512"/>
                    <a:gd name="connsiteY2" fmla="*/ 955411 h 1973539"/>
                    <a:gd name="connsiteX3" fmla="*/ 2994702 w 3306512"/>
                    <a:gd name="connsiteY3" fmla="*/ 1288592 h 1973539"/>
                    <a:gd name="connsiteX4" fmla="*/ 2661521 w 3306512"/>
                    <a:gd name="connsiteY4" fmla="*/ 1288592 h 1973539"/>
                    <a:gd name="connsiteX5" fmla="*/ 2034865 w 3306512"/>
                    <a:gd name="connsiteY5" fmla="*/ 1915249 h 1973539"/>
                    <a:gd name="connsiteX6" fmla="*/ 1653256 w 3306512"/>
                    <a:gd name="connsiteY6" fmla="*/ 1757193 h 1973539"/>
                    <a:gd name="connsiteX7" fmla="*/ 1271648 w 3306512"/>
                    <a:gd name="connsiteY7" fmla="*/ 1915249 h 1973539"/>
                    <a:gd name="connsiteX8" fmla="*/ 58038 w 3306512"/>
                    <a:gd name="connsiteY8" fmla="*/ 701765 h 1973539"/>
                    <a:gd name="connsiteX9" fmla="*/ 1653256 w 3306512"/>
                    <a:gd name="connsiteY9" fmla="*/ 41094 h 1973539"/>
                    <a:gd name="connsiteX10" fmla="*/ 1653256 w 3306512"/>
                    <a:gd name="connsiteY10" fmla="*/ 0 h 1973539"/>
                    <a:gd name="connsiteX11" fmla="*/ 29082 w 3306512"/>
                    <a:gd name="connsiteY11" fmla="*/ 672809 h 1973539"/>
                    <a:gd name="connsiteX12" fmla="*/ 0 w 3306512"/>
                    <a:gd name="connsiteY12" fmla="*/ 701891 h 1973539"/>
                    <a:gd name="connsiteX13" fmla="*/ 29082 w 3306512"/>
                    <a:gd name="connsiteY13" fmla="*/ 730973 h 1973539"/>
                    <a:gd name="connsiteX14" fmla="*/ 1242566 w 3306512"/>
                    <a:gd name="connsiteY14" fmla="*/ 1944457 h 1973539"/>
                    <a:gd name="connsiteX15" fmla="*/ 1271648 w 3306512"/>
                    <a:gd name="connsiteY15" fmla="*/ 1973539 h 1973539"/>
                    <a:gd name="connsiteX16" fmla="*/ 1300730 w 3306512"/>
                    <a:gd name="connsiteY16" fmla="*/ 1944457 h 1973539"/>
                    <a:gd name="connsiteX17" fmla="*/ 1653256 w 3306512"/>
                    <a:gd name="connsiteY17" fmla="*/ 1798414 h 1973539"/>
                    <a:gd name="connsiteX18" fmla="*/ 2005782 w 3306512"/>
                    <a:gd name="connsiteY18" fmla="*/ 1944457 h 1973539"/>
                    <a:gd name="connsiteX19" fmla="*/ 2034865 w 3306512"/>
                    <a:gd name="connsiteY19" fmla="*/ 1973539 h 1973539"/>
                    <a:gd name="connsiteX20" fmla="*/ 2063947 w 3306512"/>
                    <a:gd name="connsiteY20" fmla="*/ 1944457 h 1973539"/>
                    <a:gd name="connsiteX21" fmla="*/ 2678591 w 3306512"/>
                    <a:gd name="connsiteY21" fmla="*/ 1329812 h 1973539"/>
                    <a:gd name="connsiteX22" fmla="*/ 3035923 w 3306512"/>
                    <a:gd name="connsiteY22" fmla="*/ 1329812 h 1973539"/>
                    <a:gd name="connsiteX23" fmla="*/ 3035923 w 3306512"/>
                    <a:gd name="connsiteY23" fmla="*/ 972481 h 1973539"/>
                    <a:gd name="connsiteX24" fmla="*/ 3277430 w 3306512"/>
                    <a:gd name="connsiteY24" fmla="*/ 730973 h 1973539"/>
                    <a:gd name="connsiteX25" fmla="*/ 3306513 w 3306512"/>
                    <a:gd name="connsiteY25" fmla="*/ 701891 h 1973539"/>
                    <a:gd name="connsiteX26" fmla="*/ 3277430 w 3306512"/>
                    <a:gd name="connsiteY26" fmla="*/ 672809 h 1973539"/>
                    <a:gd name="connsiteX27" fmla="*/ 1653256 w 3306512"/>
                    <a:gd name="connsiteY27" fmla="*/ 0 h 1973539"/>
                    <a:gd name="connsiteX28" fmla="*/ 1653256 w 3306512"/>
                    <a:gd name="connsiteY28" fmla="*/ 0 h 197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06512" h="1973539">
                      <a:moveTo>
                        <a:pt x="1653256" y="41094"/>
                      </a:moveTo>
                      <a:cubicBezTo>
                        <a:pt x="2230600" y="41094"/>
                        <a:pt x="2807944" y="261360"/>
                        <a:pt x="3248348" y="701765"/>
                      </a:cubicBezTo>
                      <a:lnTo>
                        <a:pt x="2994702" y="955411"/>
                      </a:lnTo>
                      <a:lnTo>
                        <a:pt x="2994702" y="1288592"/>
                      </a:lnTo>
                      <a:lnTo>
                        <a:pt x="2661521" y="1288592"/>
                      </a:lnTo>
                      <a:lnTo>
                        <a:pt x="2034865" y="1915249"/>
                      </a:lnTo>
                      <a:cubicBezTo>
                        <a:pt x="1929537" y="1809921"/>
                        <a:pt x="1791333" y="1757193"/>
                        <a:pt x="1653256" y="1757193"/>
                      </a:cubicBezTo>
                      <a:cubicBezTo>
                        <a:pt x="1515180" y="1757193"/>
                        <a:pt x="1376976" y="1809921"/>
                        <a:pt x="1271648" y="1915249"/>
                      </a:cubicBezTo>
                      <a:lnTo>
                        <a:pt x="58038" y="701765"/>
                      </a:lnTo>
                      <a:cubicBezTo>
                        <a:pt x="498569" y="261360"/>
                        <a:pt x="1075913" y="41094"/>
                        <a:pt x="1653256" y="41094"/>
                      </a:cubicBezTo>
                      <a:moveTo>
                        <a:pt x="1653256" y="0"/>
                      </a:moveTo>
                      <a:cubicBezTo>
                        <a:pt x="1039623" y="0"/>
                        <a:pt x="462912" y="238979"/>
                        <a:pt x="29082" y="672809"/>
                      </a:cubicBezTo>
                      <a:lnTo>
                        <a:pt x="0" y="701891"/>
                      </a:lnTo>
                      <a:lnTo>
                        <a:pt x="29082" y="730973"/>
                      </a:lnTo>
                      <a:lnTo>
                        <a:pt x="1242566" y="1944457"/>
                      </a:lnTo>
                      <a:lnTo>
                        <a:pt x="1271648" y="1973539"/>
                      </a:lnTo>
                      <a:lnTo>
                        <a:pt x="1300730" y="1944457"/>
                      </a:lnTo>
                      <a:cubicBezTo>
                        <a:pt x="1394931" y="1850256"/>
                        <a:pt x="1520111" y="1798414"/>
                        <a:pt x="1653256" y="1798414"/>
                      </a:cubicBezTo>
                      <a:cubicBezTo>
                        <a:pt x="1786402" y="1798414"/>
                        <a:pt x="1911708" y="1850256"/>
                        <a:pt x="2005782" y="1944457"/>
                      </a:cubicBezTo>
                      <a:lnTo>
                        <a:pt x="2034865" y="1973539"/>
                      </a:lnTo>
                      <a:lnTo>
                        <a:pt x="2063947" y="1944457"/>
                      </a:lnTo>
                      <a:lnTo>
                        <a:pt x="2678591" y="1329812"/>
                      </a:lnTo>
                      <a:lnTo>
                        <a:pt x="3035923" y="1329812"/>
                      </a:lnTo>
                      <a:lnTo>
                        <a:pt x="3035923" y="972481"/>
                      </a:lnTo>
                      <a:lnTo>
                        <a:pt x="3277430" y="730973"/>
                      </a:lnTo>
                      <a:lnTo>
                        <a:pt x="3306513" y="701891"/>
                      </a:lnTo>
                      <a:lnTo>
                        <a:pt x="3277430" y="672809"/>
                      </a:lnTo>
                      <a:cubicBezTo>
                        <a:pt x="2843601" y="238979"/>
                        <a:pt x="2266763" y="0"/>
                        <a:pt x="1653256" y="0"/>
                      </a:cubicBezTo>
                      <a:lnTo>
                        <a:pt x="1653256" y="0"/>
                      </a:lnTo>
                      <a:close/>
                    </a:path>
                  </a:pathLst>
                </a:custGeom>
                <a:solidFill>
                  <a:schemeClr val="bg1">
                    <a:lumMod val="95000"/>
                  </a:schemeClr>
                </a:solidFill>
                <a:ln w="126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41">
                  <a:extLst>
                    <a:ext uri="{FF2B5EF4-FFF2-40B4-BE49-F238E27FC236}">
                      <a16:creationId xmlns:a16="http://schemas.microsoft.com/office/drawing/2014/main" id="{9CC80331-EE40-9893-CE5A-5DFBA84B6223}"/>
                    </a:ext>
                    <a:ext uri="{C183D7F6-B498-43B3-948B-1728B52AA6E4}">
                      <adec:decorative xmlns:adec="http://schemas.microsoft.com/office/drawing/2017/decorative" val="1"/>
                    </a:ext>
                  </a:extLst>
                </p:cNvPr>
                <p:cNvSpPr/>
                <p:nvPr/>
              </p:nvSpPr>
              <p:spPr>
                <a:xfrm rot="2721219">
                  <a:off x="4232067" y="1521338"/>
                  <a:ext cx="1874185" cy="3190310"/>
                </a:xfrm>
                <a:custGeom>
                  <a:avLst/>
                  <a:gdLst>
                    <a:gd name="connsiteX0" fmla="*/ 660702 w 1874185"/>
                    <a:gd name="connsiteY0" fmla="*/ 3190184 h 3190310"/>
                    <a:gd name="connsiteX1" fmla="*/ 1874186 w 1874185"/>
                    <a:gd name="connsiteY1" fmla="*/ 1976700 h 3190310"/>
                    <a:gd name="connsiteX2" fmla="*/ 1874186 w 1874185"/>
                    <a:gd name="connsiteY2" fmla="*/ 1213484 h 3190310"/>
                    <a:gd name="connsiteX3" fmla="*/ 1247529 w 1874185"/>
                    <a:gd name="connsiteY3" fmla="*/ 586827 h 3190310"/>
                    <a:gd name="connsiteX4" fmla="*/ 1247529 w 1874185"/>
                    <a:gd name="connsiteY4" fmla="*/ 350377 h 3190310"/>
                    <a:gd name="connsiteX5" fmla="*/ 1150799 w 1874185"/>
                    <a:gd name="connsiteY5" fmla="*/ 253647 h 3190310"/>
                    <a:gd name="connsiteX6" fmla="*/ 914349 w 1874185"/>
                    <a:gd name="connsiteY6" fmla="*/ 253647 h 3190310"/>
                    <a:gd name="connsiteX7" fmla="*/ 660702 w 1874185"/>
                    <a:gd name="connsiteY7" fmla="*/ 0 h 3190310"/>
                    <a:gd name="connsiteX8" fmla="*/ 660702 w 1874185"/>
                    <a:gd name="connsiteY8" fmla="*/ 3190311 h 31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4185" h="3190310">
                      <a:moveTo>
                        <a:pt x="660702" y="3190184"/>
                      </a:moveTo>
                      <a:lnTo>
                        <a:pt x="1874186" y="1976700"/>
                      </a:lnTo>
                      <a:cubicBezTo>
                        <a:pt x="1663404" y="1765918"/>
                        <a:pt x="1663404" y="1424266"/>
                        <a:pt x="1874186" y="1213484"/>
                      </a:cubicBezTo>
                      <a:lnTo>
                        <a:pt x="1247529" y="586827"/>
                      </a:lnTo>
                      <a:lnTo>
                        <a:pt x="1247529" y="350377"/>
                      </a:lnTo>
                      <a:cubicBezTo>
                        <a:pt x="1247529" y="297017"/>
                        <a:pt x="1204285" y="253647"/>
                        <a:pt x="1150799" y="253647"/>
                      </a:cubicBezTo>
                      <a:lnTo>
                        <a:pt x="914349" y="253647"/>
                      </a:lnTo>
                      <a:lnTo>
                        <a:pt x="660702" y="0"/>
                      </a:lnTo>
                      <a:cubicBezTo>
                        <a:pt x="-220234" y="880936"/>
                        <a:pt x="-220234" y="2309248"/>
                        <a:pt x="660702" y="3190311"/>
                      </a:cubicBezTo>
                      <a:close/>
                    </a:path>
                  </a:pathLst>
                </a:custGeom>
                <a:gradFill>
                  <a:gsLst>
                    <a:gs pos="0">
                      <a:srgbClr val="2A446F"/>
                    </a:gs>
                    <a:gs pos="44000">
                      <a:srgbClr val="0078D4"/>
                    </a:gs>
                  </a:gsLst>
                  <a:lin ang="138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42">
                  <a:extLst>
                    <a:ext uri="{FF2B5EF4-FFF2-40B4-BE49-F238E27FC236}">
                      <a16:creationId xmlns:a16="http://schemas.microsoft.com/office/drawing/2014/main" id="{C472E62F-08BC-D22B-2631-F558A273FA2C}"/>
                    </a:ext>
                  </a:extLst>
                </p:cNvPr>
                <p:cNvSpPr/>
                <p:nvPr/>
              </p:nvSpPr>
              <p:spPr>
                <a:xfrm rot="2721219">
                  <a:off x="4188534" y="1469214"/>
                  <a:ext cx="1973539" cy="3306639"/>
                </a:xfrm>
                <a:custGeom>
                  <a:avLst/>
                  <a:gdLst>
                    <a:gd name="connsiteX0" fmla="*/ 701765 w 1973539"/>
                    <a:gd name="connsiteY0" fmla="*/ 58164 h 3306639"/>
                    <a:gd name="connsiteX1" fmla="*/ 955411 w 1973539"/>
                    <a:gd name="connsiteY1" fmla="*/ 311811 h 3306639"/>
                    <a:gd name="connsiteX2" fmla="*/ 1191862 w 1973539"/>
                    <a:gd name="connsiteY2" fmla="*/ 311811 h 3306639"/>
                    <a:gd name="connsiteX3" fmla="*/ 1288592 w 1973539"/>
                    <a:gd name="connsiteY3" fmla="*/ 408541 h 3306639"/>
                    <a:gd name="connsiteX4" fmla="*/ 1288592 w 1973539"/>
                    <a:gd name="connsiteY4" fmla="*/ 644991 h 3306639"/>
                    <a:gd name="connsiteX5" fmla="*/ 1915249 w 1973539"/>
                    <a:gd name="connsiteY5" fmla="*/ 1271648 h 3306639"/>
                    <a:gd name="connsiteX6" fmla="*/ 1915249 w 1973539"/>
                    <a:gd name="connsiteY6" fmla="*/ 2034865 h 3306639"/>
                    <a:gd name="connsiteX7" fmla="*/ 701765 w 1973539"/>
                    <a:gd name="connsiteY7" fmla="*/ 3248348 h 3306639"/>
                    <a:gd name="connsiteX8" fmla="*/ 701765 w 1973539"/>
                    <a:gd name="connsiteY8" fmla="*/ 58038 h 3306639"/>
                    <a:gd name="connsiteX9" fmla="*/ 701765 w 1973539"/>
                    <a:gd name="connsiteY9" fmla="*/ 0 h 3306639"/>
                    <a:gd name="connsiteX10" fmla="*/ 672683 w 1973539"/>
                    <a:gd name="connsiteY10" fmla="*/ 29082 h 3306639"/>
                    <a:gd name="connsiteX11" fmla="*/ 0 w 1973539"/>
                    <a:gd name="connsiteY11" fmla="*/ 1653383 h 3306639"/>
                    <a:gd name="connsiteX12" fmla="*/ 672809 w 1973539"/>
                    <a:gd name="connsiteY12" fmla="*/ 3277557 h 3306639"/>
                    <a:gd name="connsiteX13" fmla="*/ 701891 w 1973539"/>
                    <a:gd name="connsiteY13" fmla="*/ 3306639 h 3306639"/>
                    <a:gd name="connsiteX14" fmla="*/ 730973 w 1973539"/>
                    <a:gd name="connsiteY14" fmla="*/ 3277557 h 3306639"/>
                    <a:gd name="connsiteX15" fmla="*/ 1944457 w 1973539"/>
                    <a:gd name="connsiteY15" fmla="*/ 2064073 h 3306639"/>
                    <a:gd name="connsiteX16" fmla="*/ 1973539 w 1973539"/>
                    <a:gd name="connsiteY16" fmla="*/ 2034991 h 3306639"/>
                    <a:gd name="connsiteX17" fmla="*/ 1944457 w 1973539"/>
                    <a:gd name="connsiteY17" fmla="*/ 2005909 h 3306639"/>
                    <a:gd name="connsiteX18" fmla="*/ 1798414 w 1973539"/>
                    <a:gd name="connsiteY18" fmla="*/ 1653383 h 3306639"/>
                    <a:gd name="connsiteX19" fmla="*/ 1944457 w 1973539"/>
                    <a:gd name="connsiteY19" fmla="*/ 1300857 h 3306639"/>
                    <a:gd name="connsiteX20" fmla="*/ 1973539 w 1973539"/>
                    <a:gd name="connsiteY20" fmla="*/ 1271775 h 3306639"/>
                    <a:gd name="connsiteX21" fmla="*/ 1944457 w 1973539"/>
                    <a:gd name="connsiteY21" fmla="*/ 1242692 h 3306639"/>
                    <a:gd name="connsiteX22" fmla="*/ 1329812 w 1973539"/>
                    <a:gd name="connsiteY22" fmla="*/ 628048 h 3306639"/>
                    <a:gd name="connsiteX23" fmla="*/ 1329812 w 1973539"/>
                    <a:gd name="connsiteY23" fmla="*/ 408541 h 3306639"/>
                    <a:gd name="connsiteX24" fmla="*/ 1191988 w 1973539"/>
                    <a:gd name="connsiteY24" fmla="*/ 270717 h 3306639"/>
                    <a:gd name="connsiteX25" fmla="*/ 972481 w 1973539"/>
                    <a:gd name="connsiteY25" fmla="*/ 270717 h 3306639"/>
                    <a:gd name="connsiteX26" fmla="*/ 730973 w 1973539"/>
                    <a:gd name="connsiteY26" fmla="*/ 29209 h 3306639"/>
                    <a:gd name="connsiteX27" fmla="*/ 701891 w 1973539"/>
                    <a:gd name="connsiteY27" fmla="*/ 126 h 3306639"/>
                    <a:gd name="connsiteX28" fmla="*/ 701891 w 1973539"/>
                    <a:gd name="connsiteY28" fmla="*/ 126 h 330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3539" h="3306639">
                      <a:moveTo>
                        <a:pt x="701765" y="58164"/>
                      </a:moveTo>
                      <a:lnTo>
                        <a:pt x="955411" y="311811"/>
                      </a:lnTo>
                      <a:lnTo>
                        <a:pt x="1191862" y="311811"/>
                      </a:lnTo>
                      <a:cubicBezTo>
                        <a:pt x="1245221" y="311811"/>
                        <a:pt x="1288592" y="355055"/>
                        <a:pt x="1288592" y="408541"/>
                      </a:cubicBezTo>
                      <a:lnTo>
                        <a:pt x="1288592" y="644991"/>
                      </a:lnTo>
                      <a:lnTo>
                        <a:pt x="1915249" y="1271648"/>
                      </a:lnTo>
                      <a:cubicBezTo>
                        <a:pt x="1704466" y="1482430"/>
                        <a:pt x="1704466" y="1824082"/>
                        <a:pt x="1915249" y="2034865"/>
                      </a:cubicBezTo>
                      <a:lnTo>
                        <a:pt x="701765" y="3248348"/>
                      </a:lnTo>
                      <a:cubicBezTo>
                        <a:pt x="-179171" y="2367413"/>
                        <a:pt x="-179171" y="939100"/>
                        <a:pt x="701765" y="58038"/>
                      </a:cubicBezTo>
                      <a:moveTo>
                        <a:pt x="701765" y="0"/>
                      </a:moveTo>
                      <a:lnTo>
                        <a:pt x="672683" y="29082"/>
                      </a:lnTo>
                      <a:cubicBezTo>
                        <a:pt x="238979" y="463038"/>
                        <a:pt x="0" y="1039750"/>
                        <a:pt x="0" y="1653383"/>
                      </a:cubicBezTo>
                      <a:cubicBezTo>
                        <a:pt x="0" y="2266889"/>
                        <a:pt x="238979" y="2843727"/>
                        <a:pt x="672809" y="3277557"/>
                      </a:cubicBezTo>
                      <a:lnTo>
                        <a:pt x="701891" y="3306639"/>
                      </a:lnTo>
                      <a:lnTo>
                        <a:pt x="730973" y="3277557"/>
                      </a:lnTo>
                      <a:lnTo>
                        <a:pt x="1944457" y="2064073"/>
                      </a:lnTo>
                      <a:lnTo>
                        <a:pt x="1973539" y="2034991"/>
                      </a:lnTo>
                      <a:lnTo>
                        <a:pt x="1944457" y="2005909"/>
                      </a:lnTo>
                      <a:cubicBezTo>
                        <a:pt x="1850256" y="1911708"/>
                        <a:pt x="1798414" y="1786528"/>
                        <a:pt x="1798414" y="1653383"/>
                      </a:cubicBezTo>
                      <a:cubicBezTo>
                        <a:pt x="1798414" y="1520237"/>
                        <a:pt x="1850256" y="1394931"/>
                        <a:pt x="1944457" y="1300857"/>
                      </a:cubicBezTo>
                      <a:lnTo>
                        <a:pt x="1973539" y="1271775"/>
                      </a:lnTo>
                      <a:lnTo>
                        <a:pt x="1944457" y="1242692"/>
                      </a:lnTo>
                      <a:lnTo>
                        <a:pt x="1329812" y="628048"/>
                      </a:lnTo>
                      <a:lnTo>
                        <a:pt x="1329812" y="408541"/>
                      </a:lnTo>
                      <a:cubicBezTo>
                        <a:pt x="1329812" y="332548"/>
                        <a:pt x="1267981" y="270717"/>
                        <a:pt x="1191988" y="270717"/>
                      </a:cubicBezTo>
                      <a:lnTo>
                        <a:pt x="972481" y="270717"/>
                      </a:lnTo>
                      <a:lnTo>
                        <a:pt x="730973" y="29209"/>
                      </a:lnTo>
                      <a:lnTo>
                        <a:pt x="701891" y="126"/>
                      </a:lnTo>
                      <a:lnTo>
                        <a:pt x="701891" y="126"/>
                      </a:lnTo>
                      <a:close/>
                    </a:path>
                  </a:pathLst>
                </a:custGeom>
                <a:solidFill>
                  <a:schemeClr val="bg1">
                    <a:lumMod val="95000"/>
                  </a:schemeClr>
                </a:solidFill>
                <a:ln w="126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43">
                  <a:extLst>
                    <a:ext uri="{FF2B5EF4-FFF2-40B4-BE49-F238E27FC236}">
                      <a16:creationId xmlns:a16="http://schemas.microsoft.com/office/drawing/2014/main" id="{60BF6CB8-1491-28D3-D800-A92B15D08F5A}"/>
                    </a:ext>
                    <a:ext uri="{C183D7F6-B498-43B3-948B-1728B52AA6E4}">
                      <adec:decorative xmlns:adec="http://schemas.microsoft.com/office/drawing/2017/decorative" val="1"/>
                    </a:ext>
                  </a:extLst>
                </p:cNvPr>
                <p:cNvSpPr/>
                <p:nvPr/>
              </p:nvSpPr>
              <p:spPr>
                <a:xfrm rot="2721219">
                  <a:off x="3562673" y="4044381"/>
                  <a:ext cx="3190310" cy="1874185"/>
                </a:xfrm>
                <a:custGeom>
                  <a:avLst/>
                  <a:gdLst>
                    <a:gd name="connsiteX0" fmla="*/ 3190184 w 3190310"/>
                    <a:gd name="connsiteY0" fmla="*/ 1213484 h 1874185"/>
                    <a:gd name="connsiteX1" fmla="*/ 1976700 w 3190310"/>
                    <a:gd name="connsiteY1" fmla="*/ 0 h 1874185"/>
                    <a:gd name="connsiteX2" fmla="*/ 1213484 w 3190310"/>
                    <a:gd name="connsiteY2" fmla="*/ 0 h 1874185"/>
                    <a:gd name="connsiteX3" fmla="*/ 586827 w 3190310"/>
                    <a:gd name="connsiteY3" fmla="*/ 626657 h 1874185"/>
                    <a:gd name="connsiteX4" fmla="*/ 350377 w 3190310"/>
                    <a:gd name="connsiteY4" fmla="*/ 626657 h 1874185"/>
                    <a:gd name="connsiteX5" fmla="*/ 253647 w 3190310"/>
                    <a:gd name="connsiteY5" fmla="*/ 723386 h 1874185"/>
                    <a:gd name="connsiteX6" fmla="*/ 253647 w 3190310"/>
                    <a:gd name="connsiteY6" fmla="*/ 959837 h 1874185"/>
                    <a:gd name="connsiteX7" fmla="*/ 0 w 3190310"/>
                    <a:gd name="connsiteY7" fmla="*/ 1213484 h 1874185"/>
                    <a:gd name="connsiteX8" fmla="*/ 3190311 w 3190310"/>
                    <a:gd name="connsiteY8" fmla="*/ 1213484 h 187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0310" h="1874185">
                      <a:moveTo>
                        <a:pt x="3190184" y="1213484"/>
                      </a:moveTo>
                      <a:lnTo>
                        <a:pt x="1976700" y="0"/>
                      </a:lnTo>
                      <a:cubicBezTo>
                        <a:pt x="1765918" y="210782"/>
                        <a:pt x="1424266" y="210782"/>
                        <a:pt x="1213484" y="0"/>
                      </a:cubicBezTo>
                      <a:lnTo>
                        <a:pt x="586827" y="626657"/>
                      </a:lnTo>
                      <a:lnTo>
                        <a:pt x="350377" y="626657"/>
                      </a:lnTo>
                      <a:cubicBezTo>
                        <a:pt x="297017" y="626657"/>
                        <a:pt x="253647" y="669901"/>
                        <a:pt x="253647" y="723386"/>
                      </a:cubicBezTo>
                      <a:lnTo>
                        <a:pt x="253647" y="959837"/>
                      </a:lnTo>
                      <a:lnTo>
                        <a:pt x="0" y="1213484"/>
                      </a:lnTo>
                      <a:cubicBezTo>
                        <a:pt x="880936" y="2094420"/>
                        <a:pt x="2309248" y="2094420"/>
                        <a:pt x="3190311" y="1213484"/>
                      </a:cubicBezTo>
                      <a:close/>
                    </a:path>
                  </a:pathLst>
                </a:custGeom>
                <a:gradFill>
                  <a:gsLst>
                    <a:gs pos="100000">
                      <a:srgbClr val="2A446F"/>
                    </a:gs>
                    <a:gs pos="64000">
                      <a:srgbClr val="0078D4"/>
                    </a:gs>
                  </a:gsLst>
                  <a:lin ang="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45">
                  <a:extLst>
                    <a:ext uri="{FF2B5EF4-FFF2-40B4-BE49-F238E27FC236}">
                      <a16:creationId xmlns:a16="http://schemas.microsoft.com/office/drawing/2014/main" id="{A17EF699-7557-BBAE-3323-02FA161F7E21}"/>
                    </a:ext>
                  </a:extLst>
                </p:cNvPr>
                <p:cNvSpPr/>
                <p:nvPr/>
              </p:nvSpPr>
              <p:spPr>
                <a:xfrm rot="2721219">
                  <a:off x="3510546" y="3988740"/>
                  <a:ext cx="3306639" cy="1973539"/>
                </a:xfrm>
                <a:custGeom>
                  <a:avLst/>
                  <a:gdLst>
                    <a:gd name="connsiteX0" fmla="*/ 2034865 w 3306639"/>
                    <a:gd name="connsiteY0" fmla="*/ 58164 h 1973539"/>
                    <a:gd name="connsiteX1" fmla="*/ 3248348 w 3306639"/>
                    <a:gd name="connsiteY1" fmla="*/ 1271648 h 1973539"/>
                    <a:gd name="connsiteX2" fmla="*/ 1653256 w 3306639"/>
                    <a:gd name="connsiteY2" fmla="*/ 1932318 h 1973539"/>
                    <a:gd name="connsiteX3" fmla="*/ 58164 w 3306639"/>
                    <a:gd name="connsiteY3" fmla="*/ 1271648 h 1973539"/>
                    <a:gd name="connsiteX4" fmla="*/ 311811 w 3306639"/>
                    <a:gd name="connsiteY4" fmla="*/ 1018001 h 1973539"/>
                    <a:gd name="connsiteX5" fmla="*/ 311811 w 3306639"/>
                    <a:gd name="connsiteY5" fmla="*/ 781551 h 1973539"/>
                    <a:gd name="connsiteX6" fmla="*/ 408541 w 3306639"/>
                    <a:gd name="connsiteY6" fmla="*/ 684821 h 1973539"/>
                    <a:gd name="connsiteX7" fmla="*/ 644991 w 3306639"/>
                    <a:gd name="connsiteY7" fmla="*/ 684821 h 1973539"/>
                    <a:gd name="connsiteX8" fmla="*/ 1271648 w 3306639"/>
                    <a:gd name="connsiteY8" fmla="*/ 58164 h 1973539"/>
                    <a:gd name="connsiteX9" fmla="*/ 1653256 w 3306639"/>
                    <a:gd name="connsiteY9" fmla="*/ 216219 h 1973539"/>
                    <a:gd name="connsiteX10" fmla="*/ 2034865 w 3306639"/>
                    <a:gd name="connsiteY10" fmla="*/ 58164 h 1973539"/>
                    <a:gd name="connsiteX11" fmla="*/ 2034865 w 3306639"/>
                    <a:gd name="connsiteY11" fmla="*/ 126 h 1973539"/>
                    <a:gd name="connsiteX12" fmla="*/ 2005782 w 3306639"/>
                    <a:gd name="connsiteY12" fmla="*/ 29209 h 1973539"/>
                    <a:gd name="connsiteX13" fmla="*/ 1653256 w 3306639"/>
                    <a:gd name="connsiteY13" fmla="*/ 175252 h 1973539"/>
                    <a:gd name="connsiteX14" fmla="*/ 1300730 w 3306639"/>
                    <a:gd name="connsiteY14" fmla="*/ 29209 h 1973539"/>
                    <a:gd name="connsiteX15" fmla="*/ 1271648 w 3306639"/>
                    <a:gd name="connsiteY15" fmla="*/ 126 h 1973539"/>
                    <a:gd name="connsiteX16" fmla="*/ 1242566 w 3306639"/>
                    <a:gd name="connsiteY16" fmla="*/ 29209 h 1973539"/>
                    <a:gd name="connsiteX17" fmla="*/ 627921 w 3306639"/>
                    <a:gd name="connsiteY17" fmla="*/ 643853 h 1973539"/>
                    <a:gd name="connsiteX18" fmla="*/ 408414 w 3306639"/>
                    <a:gd name="connsiteY18" fmla="*/ 643853 h 1973539"/>
                    <a:gd name="connsiteX19" fmla="*/ 270590 w 3306639"/>
                    <a:gd name="connsiteY19" fmla="*/ 781677 h 1973539"/>
                    <a:gd name="connsiteX20" fmla="*/ 270590 w 3306639"/>
                    <a:gd name="connsiteY20" fmla="*/ 1001184 h 1973539"/>
                    <a:gd name="connsiteX21" fmla="*/ 29082 w 3306639"/>
                    <a:gd name="connsiteY21" fmla="*/ 1242692 h 1973539"/>
                    <a:gd name="connsiteX22" fmla="*/ 0 w 3306639"/>
                    <a:gd name="connsiteY22" fmla="*/ 1271775 h 1973539"/>
                    <a:gd name="connsiteX23" fmla="*/ 29082 w 3306639"/>
                    <a:gd name="connsiteY23" fmla="*/ 1300857 h 1973539"/>
                    <a:gd name="connsiteX24" fmla="*/ 789011 w 3306639"/>
                    <a:gd name="connsiteY24" fmla="*/ 1805368 h 1973539"/>
                    <a:gd name="connsiteX25" fmla="*/ 1653383 w 3306639"/>
                    <a:gd name="connsiteY25" fmla="*/ 1973539 h 1973539"/>
                    <a:gd name="connsiteX26" fmla="*/ 3277557 w 3306639"/>
                    <a:gd name="connsiteY26" fmla="*/ 1300730 h 1973539"/>
                    <a:gd name="connsiteX27" fmla="*/ 3306639 w 3306639"/>
                    <a:gd name="connsiteY27" fmla="*/ 1271648 h 1973539"/>
                    <a:gd name="connsiteX28" fmla="*/ 3277557 w 3306639"/>
                    <a:gd name="connsiteY28" fmla="*/ 1242566 h 1973539"/>
                    <a:gd name="connsiteX29" fmla="*/ 2064073 w 3306639"/>
                    <a:gd name="connsiteY29" fmla="*/ 29082 h 1973539"/>
                    <a:gd name="connsiteX30" fmla="*/ 2034991 w 3306639"/>
                    <a:gd name="connsiteY30" fmla="*/ 0 h 1973539"/>
                    <a:gd name="connsiteX31" fmla="*/ 2034991 w 3306639"/>
                    <a:gd name="connsiteY31" fmla="*/ 0 h 197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6639" h="1973539">
                      <a:moveTo>
                        <a:pt x="2034865" y="58164"/>
                      </a:moveTo>
                      <a:lnTo>
                        <a:pt x="3248348" y="1271648"/>
                      </a:lnTo>
                      <a:cubicBezTo>
                        <a:pt x="2807817" y="1712179"/>
                        <a:pt x="2230600" y="1932318"/>
                        <a:pt x="1653256" y="1932318"/>
                      </a:cubicBezTo>
                      <a:cubicBezTo>
                        <a:pt x="1075913" y="1932318"/>
                        <a:pt x="498569" y="1712053"/>
                        <a:pt x="58164" y="1271648"/>
                      </a:cubicBezTo>
                      <a:lnTo>
                        <a:pt x="311811" y="1018001"/>
                      </a:lnTo>
                      <a:lnTo>
                        <a:pt x="311811" y="781551"/>
                      </a:lnTo>
                      <a:cubicBezTo>
                        <a:pt x="311811" y="728191"/>
                        <a:pt x="355055" y="684821"/>
                        <a:pt x="408541" y="684821"/>
                      </a:cubicBezTo>
                      <a:lnTo>
                        <a:pt x="644991" y="684821"/>
                      </a:lnTo>
                      <a:lnTo>
                        <a:pt x="1271648" y="58164"/>
                      </a:lnTo>
                      <a:cubicBezTo>
                        <a:pt x="1376976" y="163492"/>
                        <a:pt x="1515180" y="216219"/>
                        <a:pt x="1653256" y="216219"/>
                      </a:cubicBezTo>
                      <a:cubicBezTo>
                        <a:pt x="1791333" y="216219"/>
                        <a:pt x="1929537" y="163492"/>
                        <a:pt x="2034865" y="58164"/>
                      </a:cubicBezTo>
                      <a:moveTo>
                        <a:pt x="2034865" y="126"/>
                      </a:moveTo>
                      <a:lnTo>
                        <a:pt x="2005782" y="29209"/>
                      </a:lnTo>
                      <a:cubicBezTo>
                        <a:pt x="1911582" y="123409"/>
                        <a:pt x="1786402" y="175252"/>
                        <a:pt x="1653256" y="175252"/>
                      </a:cubicBezTo>
                      <a:cubicBezTo>
                        <a:pt x="1520111" y="175252"/>
                        <a:pt x="1394805" y="123409"/>
                        <a:pt x="1300730" y="29209"/>
                      </a:cubicBezTo>
                      <a:lnTo>
                        <a:pt x="1271648" y="126"/>
                      </a:lnTo>
                      <a:lnTo>
                        <a:pt x="1242566" y="29209"/>
                      </a:lnTo>
                      <a:lnTo>
                        <a:pt x="627921" y="643853"/>
                      </a:lnTo>
                      <a:lnTo>
                        <a:pt x="408414" y="643853"/>
                      </a:lnTo>
                      <a:cubicBezTo>
                        <a:pt x="332421" y="643853"/>
                        <a:pt x="270590" y="705684"/>
                        <a:pt x="270590" y="781677"/>
                      </a:cubicBezTo>
                      <a:lnTo>
                        <a:pt x="270590" y="1001184"/>
                      </a:lnTo>
                      <a:lnTo>
                        <a:pt x="29082" y="1242692"/>
                      </a:lnTo>
                      <a:lnTo>
                        <a:pt x="0" y="1271775"/>
                      </a:lnTo>
                      <a:lnTo>
                        <a:pt x="29082" y="1300857"/>
                      </a:lnTo>
                      <a:cubicBezTo>
                        <a:pt x="248336" y="1520111"/>
                        <a:pt x="504006" y="1689799"/>
                        <a:pt x="789011" y="1805368"/>
                      </a:cubicBezTo>
                      <a:cubicBezTo>
                        <a:pt x="1064280" y="1917019"/>
                        <a:pt x="1355101" y="1973539"/>
                        <a:pt x="1653383" y="1973539"/>
                      </a:cubicBezTo>
                      <a:cubicBezTo>
                        <a:pt x="2266890" y="1973539"/>
                        <a:pt x="2843727" y="1734560"/>
                        <a:pt x="3277557" y="1300730"/>
                      </a:cubicBezTo>
                      <a:lnTo>
                        <a:pt x="3306639" y="1271648"/>
                      </a:lnTo>
                      <a:lnTo>
                        <a:pt x="3277557" y="1242566"/>
                      </a:lnTo>
                      <a:lnTo>
                        <a:pt x="2064073" y="29082"/>
                      </a:lnTo>
                      <a:lnTo>
                        <a:pt x="2034991" y="0"/>
                      </a:lnTo>
                      <a:lnTo>
                        <a:pt x="2034991" y="0"/>
                      </a:lnTo>
                      <a:close/>
                    </a:path>
                  </a:pathLst>
                </a:custGeom>
                <a:solidFill>
                  <a:schemeClr val="bg1">
                    <a:lumMod val="95000"/>
                  </a:schemeClr>
                </a:solidFill>
                <a:ln w="126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46">
                  <a:extLst>
                    <a:ext uri="{FF2B5EF4-FFF2-40B4-BE49-F238E27FC236}">
                      <a16:creationId xmlns:a16="http://schemas.microsoft.com/office/drawing/2014/main" id="{D59276A2-8607-82BB-28C9-5C6C273A8A74}"/>
                    </a:ext>
                    <a:ext uri="{C183D7F6-B498-43B3-948B-1728B52AA6E4}">
                      <adec:decorative xmlns:adec="http://schemas.microsoft.com/office/drawing/2017/decorative" val="1"/>
                    </a:ext>
                  </a:extLst>
                </p:cNvPr>
                <p:cNvSpPr/>
                <p:nvPr/>
              </p:nvSpPr>
              <p:spPr>
                <a:xfrm rot="2721219">
                  <a:off x="6085715" y="3397651"/>
                  <a:ext cx="1874184" cy="3190310"/>
                </a:xfrm>
                <a:custGeom>
                  <a:avLst/>
                  <a:gdLst>
                    <a:gd name="connsiteX0" fmla="*/ 1213484 w 1874185"/>
                    <a:gd name="connsiteY0" fmla="*/ 126 h 3190310"/>
                    <a:gd name="connsiteX1" fmla="*/ 959837 w 1874185"/>
                    <a:gd name="connsiteY1" fmla="*/ 253773 h 3190310"/>
                    <a:gd name="connsiteX2" fmla="*/ 959837 w 1874185"/>
                    <a:gd name="connsiteY2" fmla="*/ 490224 h 3190310"/>
                    <a:gd name="connsiteX3" fmla="*/ 863107 w 1874185"/>
                    <a:gd name="connsiteY3" fmla="*/ 586953 h 3190310"/>
                    <a:gd name="connsiteX4" fmla="*/ 626657 w 1874185"/>
                    <a:gd name="connsiteY4" fmla="*/ 586953 h 3190310"/>
                    <a:gd name="connsiteX5" fmla="*/ 0 w 1874185"/>
                    <a:gd name="connsiteY5" fmla="*/ 1213610 h 3190310"/>
                    <a:gd name="connsiteX6" fmla="*/ 0 w 1874185"/>
                    <a:gd name="connsiteY6" fmla="*/ 1976827 h 3190310"/>
                    <a:gd name="connsiteX7" fmla="*/ 626657 w 1874185"/>
                    <a:gd name="connsiteY7" fmla="*/ 2603484 h 3190310"/>
                    <a:gd name="connsiteX8" fmla="*/ 626657 w 1874185"/>
                    <a:gd name="connsiteY8" fmla="*/ 2839934 h 3190310"/>
                    <a:gd name="connsiteX9" fmla="*/ 723386 w 1874185"/>
                    <a:gd name="connsiteY9" fmla="*/ 2936664 h 3190310"/>
                    <a:gd name="connsiteX10" fmla="*/ 959837 w 1874185"/>
                    <a:gd name="connsiteY10" fmla="*/ 2936664 h 3190310"/>
                    <a:gd name="connsiteX11" fmla="*/ 1213484 w 1874185"/>
                    <a:gd name="connsiteY11" fmla="*/ 3190310 h 3190310"/>
                    <a:gd name="connsiteX12" fmla="*/ 1213484 w 1874185"/>
                    <a:gd name="connsiteY12" fmla="*/ 0 h 31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4185" h="3190310">
                      <a:moveTo>
                        <a:pt x="1213484" y="126"/>
                      </a:moveTo>
                      <a:lnTo>
                        <a:pt x="959837" y="253773"/>
                      </a:lnTo>
                      <a:lnTo>
                        <a:pt x="959837" y="490224"/>
                      </a:lnTo>
                      <a:cubicBezTo>
                        <a:pt x="959837" y="543583"/>
                        <a:pt x="916593" y="586953"/>
                        <a:pt x="863107" y="586953"/>
                      </a:cubicBezTo>
                      <a:lnTo>
                        <a:pt x="626657" y="586953"/>
                      </a:lnTo>
                      <a:lnTo>
                        <a:pt x="0" y="1213610"/>
                      </a:lnTo>
                      <a:cubicBezTo>
                        <a:pt x="210782" y="1424393"/>
                        <a:pt x="210782" y="1766045"/>
                        <a:pt x="0" y="1976827"/>
                      </a:cubicBezTo>
                      <a:lnTo>
                        <a:pt x="626657" y="2603484"/>
                      </a:lnTo>
                      <a:lnTo>
                        <a:pt x="626657" y="2839934"/>
                      </a:lnTo>
                      <a:cubicBezTo>
                        <a:pt x="626657" y="2893293"/>
                        <a:pt x="669901" y="2936664"/>
                        <a:pt x="723386" y="2936664"/>
                      </a:cubicBezTo>
                      <a:lnTo>
                        <a:pt x="959837" y="2936664"/>
                      </a:lnTo>
                      <a:lnTo>
                        <a:pt x="1213484" y="3190310"/>
                      </a:lnTo>
                      <a:cubicBezTo>
                        <a:pt x="2094420" y="2309375"/>
                        <a:pt x="2094420" y="881062"/>
                        <a:pt x="1213484" y="0"/>
                      </a:cubicBezTo>
                      <a:close/>
                    </a:path>
                  </a:pathLst>
                </a:custGeom>
                <a:gradFill>
                  <a:gsLst>
                    <a:gs pos="0">
                      <a:srgbClr val="2A446F"/>
                    </a:gs>
                    <a:gs pos="50000">
                      <a:srgbClr val="0078D4"/>
                    </a:gs>
                  </a:gsLst>
                  <a:lin ang="30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47">
                  <a:extLst>
                    <a:ext uri="{FF2B5EF4-FFF2-40B4-BE49-F238E27FC236}">
                      <a16:creationId xmlns:a16="http://schemas.microsoft.com/office/drawing/2014/main" id="{9244C42E-4686-7FD4-FF23-9A90EA3A85DD}"/>
                    </a:ext>
                  </a:extLst>
                </p:cNvPr>
                <p:cNvSpPr/>
                <p:nvPr/>
              </p:nvSpPr>
              <p:spPr>
                <a:xfrm rot="2721219">
                  <a:off x="6029849" y="3333734"/>
                  <a:ext cx="1973539" cy="3306512"/>
                </a:xfrm>
                <a:custGeom>
                  <a:avLst/>
                  <a:gdLst>
                    <a:gd name="connsiteX0" fmla="*/ 1271648 w 1973539"/>
                    <a:gd name="connsiteY0" fmla="*/ 57911 h 3306512"/>
                    <a:gd name="connsiteX1" fmla="*/ 1271648 w 1973539"/>
                    <a:gd name="connsiteY1" fmla="*/ 3248222 h 3306512"/>
                    <a:gd name="connsiteX2" fmla="*/ 1018001 w 1973539"/>
                    <a:gd name="connsiteY2" fmla="*/ 2994575 h 3306512"/>
                    <a:gd name="connsiteX3" fmla="*/ 781551 w 1973539"/>
                    <a:gd name="connsiteY3" fmla="*/ 2994575 h 3306512"/>
                    <a:gd name="connsiteX4" fmla="*/ 684821 w 1973539"/>
                    <a:gd name="connsiteY4" fmla="*/ 2897846 h 3306512"/>
                    <a:gd name="connsiteX5" fmla="*/ 684821 w 1973539"/>
                    <a:gd name="connsiteY5" fmla="*/ 2661395 h 3306512"/>
                    <a:gd name="connsiteX6" fmla="*/ 58164 w 1973539"/>
                    <a:gd name="connsiteY6" fmla="*/ 2034738 h 3306512"/>
                    <a:gd name="connsiteX7" fmla="*/ 58164 w 1973539"/>
                    <a:gd name="connsiteY7" fmla="*/ 1271522 h 3306512"/>
                    <a:gd name="connsiteX8" fmla="*/ 684821 w 1973539"/>
                    <a:gd name="connsiteY8" fmla="*/ 644865 h 3306512"/>
                    <a:gd name="connsiteX9" fmla="*/ 921272 w 1973539"/>
                    <a:gd name="connsiteY9" fmla="*/ 644865 h 3306512"/>
                    <a:gd name="connsiteX10" fmla="*/ 1018001 w 1973539"/>
                    <a:gd name="connsiteY10" fmla="*/ 548135 h 3306512"/>
                    <a:gd name="connsiteX11" fmla="*/ 1018001 w 1973539"/>
                    <a:gd name="connsiteY11" fmla="*/ 311685 h 3306512"/>
                    <a:gd name="connsiteX12" fmla="*/ 1271648 w 1973539"/>
                    <a:gd name="connsiteY12" fmla="*/ 58038 h 3306512"/>
                    <a:gd name="connsiteX13" fmla="*/ 1271648 w 1973539"/>
                    <a:gd name="connsiteY13" fmla="*/ 0 h 3306512"/>
                    <a:gd name="connsiteX14" fmla="*/ 1242566 w 1973539"/>
                    <a:gd name="connsiteY14" fmla="*/ 29082 h 3306512"/>
                    <a:gd name="connsiteX15" fmla="*/ 988919 w 1973539"/>
                    <a:gd name="connsiteY15" fmla="*/ 282729 h 3306512"/>
                    <a:gd name="connsiteX16" fmla="*/ 976907 w 1973539"/>
                    <a:gd name="connsiteY16" fmla="*/ 294741 h 3306512"/>
                    <a:gd name="connsiteX17" fmla="*/ 976907 w 1973539"/>
                    <a:gd name="connsiteY17" fmla="*/ 548262 h 3306512"/>
                    <a:gd name="connsiteX18" fmla="*/ 921272 w 1973539"/>
                    <a:gd name="connsiteY18" fmla="*/ 603897 h 3306512"/>
                    <a:gd name="connsiteX19" fmla="*/ 667751 w 1973539"/>
                    <a:gd name="connsiteY19" fmla="*/ 603897 h 3306512"/>
                    <a:gd name="connsiteX20" fmla="*/ 655739 w 1973539"/>
                    <a:gd name="connsiteY20" fmla="*/ 615909 h 3306512"/>
                    <a:gd name="connsiteX21" fmla="*/ 29082 w 1973539"/>
                    <a:gd name="connsiteY21" fmla="*/ 1242566 h 3306512"/>
                    <a:gd name="connsiteX22" fmla="*/ 0 w 1973539"/>
                    <a:gd name="connsiteY22" fmla="*/ 1271648 h 3306512"/>
                    <a:gd name="connsiteX23" fmla="*/ 29082 w 1973539"/>
                    <a:gd name="connsiteY23" fmla="*/ 1300730 h 3306512"/>
                    <a:gd name="connsiteX24" fmla="*/ 175125 w 1973539"/>
                    <a:gd name="connsiteY24" fmla="*/ 1653256 h 3306512"/>
                    <a:gd name="connsiteX25" fmla="*/ 29082 w 1973539"/>
                    <a:gd name="connsiteY25" fmla="*/ 2005783 h 3306512"/>
                    <a:gd name="connsiteX26" fmla="*/ 0 w 1973539"/>
                    <a:gd name="connsiteY26" fmla="*/ 2034865 h 3306512"/>
                    <a:gd name="connsiteX27" fmla="*/ 29082 w 1973539"/>
                    <a:gd name="connsiteY27" fmla="*/ 2063947 h 3306512"/>
                    <a:gd name="connsiteX28" fmla="*/ 643727 w 1973539"/>
                    <a:gd name="connsiteY28" fmla="*/ 2678592 h 3306512"/>
                    <a:gd name="connsiteX29" fmla="*/ 643727 w 1973539"/>
                    <a:gd name="connsiteY29" fmla="*/ 2898098 h 3306512"/>
                    <a:gd name="connsiteX30" fmla="*/ 781551 w 1973539"/>
                    <a:gd name="connsiteY30" fmla="*/ 3035922 h 3306512"/>
                    <a:gd name="connsiteX31" fmla="*/ 1001058 w 1973539"/>
                    <a:gd name="connsiteY31" fmla="*/ 3035922 h 3306512"/>
                    <a:gd name="connsiteX32" fmla="*/ 1242566 w 1973539"/>
                    <a:gd name="connsiteY32" fmla="*/ 3277431 h 3306512"/>
                    <a:gd name="connsiteX33" fmla="*/ 1271648 w 1973539"/>
                    <a:gd name="connsiteY33" fmla="*/ 3306513 h 3306512"/>
                    <a:gd name="connsiteX34" fmla="*/ 1300730 w 1973539"/>
                    <a:gd name="connsiteY34" fmla="*/ 3277431 h 3306512"/>
                    <a:gd name="connsiteX35" fmla="*/ 1973539 w 1973539"/>
                    <a:gd name="connsiteY35" fmla="*/ 1653256 h 3306512"/>
                    <a:gd name="connsiteX36" fmla="*/ 1300730 w 1973539"/>
                    <a:gd name="connsiteY36" fmla="*/ 29082 h 3306512"/>
                    <a:gd name="connsiteX37" fmla="*/ 1271648 w 1973539"/>
                    <a:gd name="connsiteY37" fmla="*/ 0 h 3306512"/>
                    <a:gd name="connsiteX38" fmla="*/ 1271648 w 1973539"/>
                    <a:gd name="connsiteY38" fmla="*/ 0 h 33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73539" h="3306512">
                      <a:moveTo>
                        <a:pt x="1271648" y="57911"/>
                      </a:moveTo>
                      <a:cubicBezTo>
                        <a:pt x="2152584" y="938847"/>
                        <a:pt x="2152584" y="2367160"/>
                        <a:pt x="1271648" y="3248222"/>
                      </a:cubicBezTo>
                      <a:lnTo>
                        <a:pt x="1018001" y="2994575"/>
                      </a:lnTo>
                      <a:lnTo>
                        <a:pt x="781551" y="2994575"/>
                      </a:lnTo>
                      <a:cubicBezTo>
                        <a:pt x="728191" y="2994575"/>
                        <a:pt x="684821" y="2951331"/>
                        <a:pt x="684821" y="2897846"/>
                      </a:cubicBezTo>
                      <a:lnTo>
                        <a:pt x="684821" y="2661395"/>
                      </a:lnTo>
                      <a:lnTo>
                        <a:pt x="58164" y="2034738"/>
                      </a:lnTo>
                      <a:cubicBezTo>
                        <a:pt x="268946" y="1823956"/>
                        <a:pt x="268946" y="1482304"/>
                        <a:pt x="58164" y="1271522"/>
                      </a:cubicBezTo>
                      <a:lnTo>
                        <a:pt x="684821" y="644865"/>
                      </a:lnTo>
                      <a:lnTo>
                        <a:pt x="921272" y="644865"/>
                      </a:lnTo>
                      <a:cubicBezTo>
                        <a:pt x="974631" y="644865"/>
                        <a:pt x="1018001" y="601621"/>
                        <a:pt x="1018001" y="548135"/>
                      </a:cubicBezTo>
                      <a:lnTo>
                        <a:pt x="1018001" y="311685"/>
                      </a:lnTo>
                      <a:lnTo>
                        <a:pt x="1271648" y="58038"/>
                      </a:lnTo>
                      <a:moveTo>
                        <a:pt x="1271648" y="0"/>
                      </a:moveTo>
                      <a:lnTo>
                        <a:pt x="1242566" y="29082"/>
                      </a:lnTo>
                      <a:lnTo>
                        <a:pt x="988919" y="282729"/>
                      </a:lnTo>
                      <a:lnTo>
                        <a:pt x="976907" y="294741"/>
                      </a:lnTo>
                      <a:lnTo>
                        <a:pt x="976907" y="548262"/>
                      </a:lnTo>
                      <a:cubicBezTo>
                        <a:pt x="976907" y="578987"/>
                        <a:pt x="951997" y="603897"/>
                        <a:pt x="921272" y="603897"/>
                      </a:cubicBezTo>
                      <a:lnTo>
                        <a:pt x="667751" y="603897"/>
                      </a:lnTo>
                      <a:lnTo>
                        <a:pt x="655739" y="615909"/>
                      </a:lnTo>
                      <a:lnTo>
                        <a:pt x="29082" y="1242566"/>
                      </a:lnTo>
                      <a:lnTo>
                        <a:pt x="0" y="1271648"/>
                      </a:lnTo>
                      <a:lnTo>
                        <a:pt x="29082" y="1300730"/>
                      </a:lnTo>
                      <a:cubicBezTo>
                        <a:pt x="123283" y="1394931"/>
                        <a:pt x="175125" y="1520111"/>
                        <a:pt x="175125" y="1653256"/>
                      </a:cubicBezTo>
                      <a:cubicBezTo>
                        <a:pt x="175125" y="1786402"/>
                        <a:pt x="123283" y="1911708"/>
                        <a:pt x="29082" y="2005783"/>
                      </a:cubicBezTo>
                      <a:lnTo>
                        <a:pt x="0" y="2034865"/>
                      </a:lnTo>
                      <a:lnTo>
                        <a:pt x="29082" y="2063947"/>
                      </a:lnTo>
                      <a:lnTo>
                        <a:pt x="643727" y="2678592"/>
                      </a:lnTo>
                      <a:lnTo>
                        <a:pt x="643727" y="2898098"/>
                      </a:lnTo>
                      <a:cubicBezTo>
                        <a:pt x="643727" y="2974091"/>
                        <a:pt x="705558" y="3035922"/>
                        <a:pt x="781551" y="3035922"/>
                      </a:cubicBezTo>
                      <a:lnTo>
                        <a:pt x="1001058" y="3035922"/>
                      </a:lnTo>
                      <a:lnTo>
                        <a:pt x="1242566" y="3277431"/>
                      </a:lnTo>
                      <a:lnTo>
                        <a:pt x="1271648" y="3306513"/>
                      </a:lnTo>
                      <a:lnTo>
                        <a:pt x="1300730" y="3277431"/>
                      </a:lnTo>
                      <a:cubicBezTo>
                        <a:pt x="1734560" y="2843601"/>
                        <a:pt x="1973539" y="2266763"/>
                        <a:pt x="1973539" y="1653256"/>
                      </a:cubicBezTo>
                      <a:cubicBezTo>
                        <a:pt x="1973539" y="1039750"/>
                        <a:pt x="1734560" y="462912"/>
                        <a:pt x="1300730" y="29082"/>
                      </a:cubicBezTo>
                      <a:lnTo>
                        <a:pt x="1271648" y="0"/>
                      </a:lnTo>
                      <a:lnTo>
                        <a:pt x="1271648" y="0"/>
                      </a:lnTo>
                      <a:close/>
                    </a:path>
                  </a:pathLst>
                </a:custGeom>
                <a:solidFill>
                  <a:schemeClr val="bg1">
                    <a:lumMod val="95000"/>
                  </a:schemeClr>
                </a:solidFill>
                <a:ln w="126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48">
                  <a:extLst>
                    <a:ext uri="{FF2B5EF4-FFF2-40B4-BE49-F238E27FC236}">
                      <a16:creationId xmlns:a16="http://schemas.microsoft.com/office/drawing/2014/main" id="{D7A6E39D-07BC-4723-0DAE-FB37E2876FB5}"/>
                    </a:ext>
                  </a:extLst>
                </p:cNvPr>
                <p:cNvSpPr/>
                <p:nvPr/>
              </p:nvSpPr>
              <p:spPr>
                <a:xfrm rot="2721219">
                  <a:off x="5868365" y="2923303"/>
                  <a:ext cx="504258" cy="506155"/>
                </a:xfrm>
                <a:custGeom>
                  <a:avLst/>
                  <a:gdLst>
                    <a:gd name="connsiteX0" fmla="*/ 0 w 504258"/>
                    <a:gd name="connsiteY0" fmla="*/ 0 h 506155"/>
                    <a:gd name="connsiteX1" fmla="*/ 504259 w 504258"/>
                    <a:gd name="connsiteY1" fmla="*/ 506156 h 506155"/>
                  </a:gdLst>
                  <a:ahLst/>
                  <a:cxnLst>
                    <a:cxn ang="0">
                      <a:pos x="connsiteX0" y="connsiteY0"/>
                    </a:cxn>
                    <a:cxn ang="0">
                      <a:pos x="connsiteX1" y="connsiteY1"/>
                    </a:cxn>
                  </a:cxnLst>
                  <a:rect l="l" t="t" r="r" b="b"/>
                  <a:pathLst>
                    <a:path w="504258" h="506155">
                      <a:moveTo>
                        <a:pt x="0" y="0"/>
                      </a:moveTo>
                      <a:lnTo>
                        <a:pt x="504259" y="506156"/>
                      </a:lnTo>
                    </a:path>
                  </a:pathLst>
                </a:custGeom>
                <a:ln w="37864"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50">
                  <a:extLst>
                    <a:ext uri="{FF2B5EF4-FFF2-40B4-BE49-F238E27FC236}">
                      <a16:creationId xmlns:a16="http://schemas.microsoft.com/office/drawing/2014/main" id="{0DF43A8D-F484-6ED1-1F46-7A53B1F94AFE}"/>
                    </a:ext>
                  </a:extLst>
                </p:cNvPr>
                <p:cNvSpPr/>
                <p:nvPr/>
              </p:nvSpPr>
              <p:spPr>
                <a:xfrm rot="2721219">
                  <a:off x="5008328" y="3797016"/>
                  <a:ext cx="462153" cy="463923"/>
                </a:xfrm>
                <a:custGeom>
                  <a:avLst/>
                  <a:gdLst>
                    <a:gd name="connsiteX0" fmla="*/ 0 w 462153"/>
                    <a:gd name="connsiteY0" fmla="*/ 463923 h 463923"/>
                    <a:gd name="connsiteX1" fmla="*/ 462153 w 462153"/>
                    <a:gd name="connsiteY1" fmla="*/ 0 h 463923"/>
                  </a:gdLst>
                  <a:ahLst/>
                  <a:cxnLst>
                    <a:cxn ang="0">
                      <a:pos x="connsiteX0" y="connsiteY0"/>
                    </a:cxn>
                    <a:cxn ang="0">
                      <a:pos x="connsiteX1" y="connsiteY1"/>
                    </a:cxn>
                  </a:cxnLst>
                  <a:rect l="l" t="t" r="r" b="b"/>
                  <a:pathLst>
                    <a:path w="462153" h="463923">
                      <a:moveTo>
                        <a:pt x="0" y="463923"/>
                      </a:moveTo>
                      <a:lnTo>
                        <a:pt x="462153" y="0"/>
                      </a:lnTo>
                    </a:path>
                  </a:pathLst>
                </a:custGeom>
                <a:ln w="37864"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Oval 15">
                  <a:extLst>
                    <a:ext uri="{FF2B5EF4-FFF2-40B4-BE49-F238E27FC236}">
                      <a16:creationId xmlns:a16="http://schemas.microsoft.com/office/drawing/2014/main" id="{E4BC4165-24C2-B1D1-9ED1-7E1858B2338F}"/>
                    </a:ext>
                  </a:extLst>
                </p:cNvPr>
                <p:cNvSpPr/>
                <p:nvPr/>
              </p:nvSpPr>
              <p:spPr bwMode="auto">
                <a:xfrm>
                  <a:off x="5016955" y="2974253"/>
                  <a:ext cx="2158092" cy="2155252"/>
                </a:xfrm>
                <a:prstGeom prst="ellipse">
                  <a:avLst/>
                </a:prstGeom>
                <a:solidFill>
                  <a:schemeClr val="bg1">
                    <a:lumMod val="95000"/>
                  </a:schemeClr>
                </a:solidFill>
                <a:ln w="31750">
                  <a:solidFill>
                    <a:schemeClr val="bg1"/>
                  </a:solidFill>
                </a:ln>
                <a:effectLst>
                  <a:innerShdw blurRad="215900" dist="190500" dir="13500000">
                    <a:schemeClr val="tx1">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17" name="Oval 16">
                  <a:extLst>
                    <a:ext uri="{FF2B5EF4-FFF2-40B4-BE49-F238E27FC236}">
                      <a16:creationId xmlns:a16="http://schemas.microsoft.com/office/drawing/2014/main" id="{AAE2724E-E6EC-FBF6-6322-3B3886A96668}"/>
                    </a:ext>
                  </a:extLst>
                </p:cNvPr>
                <p:cNvSpPr/>
                <p:nvPr/>
              </p:nvSpPr>
              <p:spPr bwMode="auto">
                <a:xfrm>
                  <a:off x="5319761" y="3271458"/>
                  <a:ext cx="1552485" cy="1554542"/>
                </a:xfrm>
                <a:prstGeom prst="ellipse">
                  <a:avLst/>
                </a:prstGeom>
                <a:solidFill>
                  <a:schemeClr val="bg1">
                    <a:lumMod val="95000"/>
                  </a:schemeClr>
                </a:solidFill>
                <a:ln>
                  <a:noFill/>
                </a:ln>
                <a:effectLst>
                  <a:outerShdw blurRad="558800" dist="317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chemeClr val="tx1"/>
                      </a:solidFill>
                      <a:uLnTx/>
                      <a:uFillTx/>
                      <a:latin typeface="Segoe UI Semibold" panose="020B0502040204020203" pitchFamily="34" charset="0"/>
                      <a:cs typeface="Segoe UI Semibold" panose="020B0502040204020203" pitchFamily="34" charset="0"/>
                    </a:rPr>
                    <a:t>Microsoft</a:t>
                  </a:r>
                  <a:br>
                    <a:rPr kumimoji="0" lang="en-US" sz="1600" b="1" u="none" strike="noStrike" kern="1200" cap="none" spc="0" normalizeH="0" baseline="0" noProof="0">
                      <a:ln>
                        <a:noFill/>
                      </a:ln>
                      <a:solidFill>
                        <a:schemeClr val="tx1"/>
                      </a:solidFill>
                      <a:uLnTx/>
                      <a:uFillTx/>
                      <a:latin typeface="Segoe UI Semibold" panose="020B0502040204020203" pitchFamily="34" charset="0"/>
                      <a:cs typeface="Segoe UI Semibold" panose="020B0502040204020203" pitchFamily="34" charset="0"/>
                    </a:rPr>
                  </a:br>
                  <a:r>
                    <a:rPr kumimoji="0" lang="en-US" sz="1600" b="1" u="none" strike="noStrike" kern="1200" cap="none" spc="0" normalizeH="0" baseline="0" noProof="0">
                      <a:ln>
                        <a:noFill/>
                      </a:ln>
                      <a:solidFill>
                        <a:schemeClr val="tx1"/>
                      </a:solidFill>
                      <a:uLnTx/>
                      <a:uFillTx/>
                      <a:latin typeface="Segoe UI Semibold" panose="020B0502040204020203" pitchFamily="34" charset="0"/>
                      <a:cs typeface="Segoe UI Semibold" panose="020B0502040204020203" pitchFamily="34" charset="0"/>
                    </a:rPr>
                    <a:t>Cloud </a:t>
                  </a:r>
                  <a:br>
                    <a:rPr kumimoji="0" lang="en-US" sz="1600" b="1" u="none" strike="noStrike" kern="1200" cap="none" spc="0" normalizeH="0" baseline="0" noProof="0">
                      <a:ln>
                        <a:noFill/>
                      </a:ln>
                      <a:solidFill>
                        <a:schemeClr val="tx1"/>
                      </a:solidFill>
                      <a:uLnTx/>
                      <a:uFillTx/>
                      <a:latin typeface="Segoe UI Semibold" panose="020B0502040204020203" pitchFamily="34" charset="0"/>
                      <a:cs typeface="Segoe UI Semibold" panose="020B0502040204020203" pitchFamily="34" charset="0"/>
                    </a:rPr>
                  </a:br>
                  <a:r>
                    <a:rPr kumimoji="0" lang="en-US" sz="1600" b="1" u="none" strike="noStrike" kern="1200" cap="none" spc="0" normalizeH="0" baseline="0" noProof="0">
                      <a:ln>
                        <a:noFill/>
                      </a:ln>
                      <a:solidFill>
                        <a:schemeClr val="tx1"/>
                      </a:solidFill>
                      <a:uLnTx/>
                      <a:uFillTx/>
                      <a:latin typeface="Segoe UI Semibold" panose="020B0502040204020203" pitchFamily="34" charset="0"/>
                      <a:cs typeface="Segoe UI Semibold" panose="020B0502040204020203" pitchFamily="34" charset="0"/>
                    </a:rPr>
                    <a:t>for Retail</a:t>
                  </a:r>
                </a:p>
              </p:txBody>
            </p:sp>
            <p:sp>
              <p:nvSpPr>
                <p:cNvPr id="18" name="security &amp; comp">
                  <a:extLst>
                    <a:ext uri="{FF2B5EF4-FFF2-40B4-BE49-F238E27FC236}">
                      <a16:creationId xmlns:a16="http://schemas.microsoft.com/office/drawing/2014/main" id="{5C908537-88C6-1AFF-049B-F16C6B700896}"/>
                    </a:ext>
                  </a:extLst>
                </p:cNvPr>
                <p:cNvSpPr/>
                <p:nvPr/>
              </p:nvSpPr>
              <p:spPr bwMode="auto">
                <a:xfrm>
                  <a:off x="4828790" y="2788221"/>
                  <a:ext cx="2524510" cy="252101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ArchUp">
                    <a:avLst>
                      <a:gd name="adj" fmla="val 10434471"/>
                    </a:avLst>
                  </a:prstTxWarp>
                  <a:noAutofit/>
                </a:bodyPr>
                <a:lstStyle/>
                <a:p>
                  <a:pPr marL="0" marR="0" lvl="0" indent="0" algn="ctr" defTabSz="590133" rtl="0" eaLnBrk="1" fontAlgn="auto" latinLnBrk="0" hangingPunct="1">
                    <a:lnSpc>
                      <a:spcPct val="100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1000" b="0" i="0" u="none" strike="noStrike" kern="0" cap="none" spc="0" normalizeH="0" baseline="0" noProof="0">
                      <a:ln>
                        <a:noFill/>
                      </a:ln>
                      <a:solidFill>
                        <a:srgbClr val="091F2C"/>
                      </a:solidFill>
                      <a:effectLst/>
                      <a:uLnTx/>
                      <a:uFillTx/>
                      <a:latin typeface="+mj-lt"/>
                      <a:ea typeface="+mn-ea"/>
                      <a:cs typeface="Segoe UI Semibold" panose="020B0702040204020203" pitchFamily="34" charset="0"/>
                      <a:sym typeface="'Roboto-Bold'"/>
                    </a:rPr>
                    <a:t>Trusted</a:t>
                  </a:r>
                </a:p>
              </p:txBody>
            </p:sp>
            <p:sp>
              <p:nvSpPr>
                <p:cNvPr id="19" name="TextBox 18">
                  <a:extLst>
                    <a:ext uri="{FF2B5EF4-FFF2-40B4-BE49-F238E27FC236}">
                      <a16:creationId xmlns:a16="http://schemas.microsoft.com/office/drawing/2014/main" id="{1F0E6B00-0C86-790C-A165-54D183F72407}"/>
                    </a:ext>
                  </a:extLst>
                </p:cNvPr>
                <p:cNvSpPr txBox="1"/>
                <p:nvPr/>
              </p:nvSpPr>
              <p:spPr>
                <a:xfrm rot="18762292">
                  <a:off x="5657037" y="4221452"/>
                  <a:ext cx="2242635" cy="1081585"/>
                </a:xfrm>
                <a:prstGeom prst="rect">
                  <a:avLst/>
                </a:prstGeom>
              </p:spPr>
              <p:txBody>
                <a:bodyPr wrap="square" lIns="182880" tIns="146304" rIns="182880" bIns="146304" rtlCol="0">
                  <a:prstTxWarp prst="textArchDown">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Build</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 a real-time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retail </a:t>
                  </a:r>
                  <a:r>
                    <a:rPr lang="en-US" sz="1400">
                      <a:solidFill>
                        <a:schemeClr val="bg1"/>
                      </a:solidFill>
                      <a:latin typeface="+mj-lt"/>
                      <a:sym typeface="'Roboto-Bold'"/>
                    </a:rPr>
                    <a:t>supply chain</a:t>
                  </a:r>
                  <a:endParaRPr kumimoji="0" lang="en-US" sz="1400" b="0" i="0" u="none" strike="noStrike" kern="1200" cap="none" spc="0" normalizeH="0" baseline="0" noProof="0">
                    <a:ln>
                      <a:noFill/>
                    </a:ln>
                    <a:solidFill>
                      <a:schemeClr val="bg1"/>
                    </a:solidFill>
                    <a:effectLst/>
                    <a:uLnTx/>
                    <a:uFillTx/>
                    <a:latin typeface="+mj-lt"/>
                    <a:ea typeface="+mn-ea"/>
                    <a:cs typeface="+mn-cs"/>
                    <a:sym typeface="'Roboto-Bold'"/>
                  </a:endParaRPr>
                </a:p>
              </p:txBody>
            </p:sp>
            <p:sp>
              <p:nvSpPr>
                <p:cNvPr id="20" name="TextBox 19">
                  <a:extLst>
                    <a:ext uri="{FF2B5EF4-FFF2-40B4-BE49-F238E27FC236}">
                      <a16:creationId xmlns:a16="http://schemas.microsoft.com/office/drawing/2014/main" id="{251CA151-FC71-64EA-E596-D2EDAC1D794C}"/>
                    </a:ext>
                  </a:extLst>
                </p:cNvPr>
                <p:cNvSpPr txBox="1"/>
                <p:nvPr/>
              </p:nvSpPr>
              <p:spPr>
                <a:xfrm rot="19065477">
                  <a:off x="4453317" y="2758516"/>
                  <a:ext cx="2218694" cy="1488986"/>
                </a:xfrm>
                <a:prstGeom prst="rect">
                  <a:avLst/>
                </a:prstGeom>
              </p:spPr>
              <p:txBody>
                <a:bodyPr wrap="square" lIns="182880" tIns="146304" rIns="182880" bIns="146304" rtlCol="0">
                  <a:prstTxWarp prst="textArchUp">
                    <a:avLst>
                      <a:gd name="adj" fmla="val 12371104"/>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Maximize </a:t>
                  </a:r>
                  <a:r>
                    <a:rPr kumimoji="0" lang="en-US" sz="1400" b="1" u="none" strike="noStrike" kern="1200" cap="none" spc="0" normalizeH="0" baseline="0" noProof="0">
                      <a:ln>
                        <a:noFill/>
                      </a:ln>
                      <a:solidFill>
                        <a:schemeClr val="bg1"/>
                      </a:solidFill>
                      <a:effectLst/>
                      <a:uLnTx/>
                      <a:uFillTx/>
                      <a:latin typeface="+mj-lt"/>
                      <a:cs typeface="Segoe UI" panose="020B0502040204020203" pitchFamily="34" charset="0"/>
                      <a:sym typeface="'Roboto-Bold'"/>
                    </a:rPr>
                    <a:t>the value</a:t>
                  </a:r>
                </a:p>
                <a:p>
                  <a:pPr marL="0" marR="0" lvl="0" indent="0" algn="ctr" defTabSz="932597"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j-lt"/>
                      <a:sym typeface="'Roboto-Bold'"/>
                    </a:rPr>
                    <a:t>of your data</a:t>
                  </a:r>
                  <a:endParaRPr kumimoji="0" lang="en-US" sz="1400" b="0" i="0" u="none" strike="noStrike" kern="1200" cap="none" spc="0" normalizeH="0" baseline="0" noProof="0">
                    <a:ln>
                      <a:noFill/>
                    </a:ln>
                    <a:solidFill>
                      <a:schemeClr val="bg1"/>
                    </a:solidFill>
                    <a:effectLst/>
                    <a:uLnTx/>
                    <a:uFillTx/>
                    <a:latin typeface="+mj-lt"/>
                    <a:ea typeface="+mn-ea"/>
                    <a:cs typeface="+mn-cs"/>
                    <a:sym typeface="'Roboto-Bold'"/>
                  </a:endParaRPr>
                </a:p>
              </p:txBody>
            </p:sp>
            <p:sp>
              <p:nvSpPr>
                <p:cNvPr id="21" name="TextBox 20">
                  <a:extLst>
                    <a:ext uri="{FF2B5EF4-FFF2-40B4-BE49-F238E27FC236}">
                      <a16:creationId xmlns:a16="http://schemas.microsoft.com/office/drawing/2014/main" id="{015A9375-027E-EC17-6D8C-A374EE7B3113}"/>
                    </a:ext>
                  </a:extLst>
                </p:cNvPr>
                <p:cNvSpPr txBox="1"/>
                <p:nvPr/>
              </p:nvSpPr>
              <p:spPr>
                <a:xfrm rot="2747670">
                  <a:off x="4305687" y="3693391"/>
                  <a:ext cx="2667320" cy="1709366"/>
                </a:xfrm>
                <a:prstGeom prst="rect">
                  <a:avLst/>
                </a:prstGeom>
              </p:spPr>
              <p:txBody>
                <a:bodyPr wrap="square" lIns="182880" tIns="146304" rIns="182880" bIns="146304" rtlCol="0">
                  <a:prstTxWarp prst="textArchDown">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Empower </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the </a:t>
                  </a:r>
                </a:p>
                <a:p>
                  <a:pPr marL="0" marR="0" lvl="0" indent="0" algn="ctr" defTabSz="932597"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j-lt"/>
                      <a:sym typeface="'Roboto-Bold'"/>
                    </a:rPr>
                    <a:t>s</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tore associate</a:t>
                  </a:r>
                </a:p>
              </p:txBody>
            </p:sp>
            <p:sp>
              <p:nvSpPr>
                <p:cNvPr id="22" name="TextBox 21">
                  <a:extLst>
                    <a:ext uri="{FF2B5EF4-FFF2-40B4-BE49-F238E27FC236}">
                      <a16:creationId xmlns:a16="http://schemas.microsoft.com/office/drawing/2014/main" id="{687E02E1-BC68-D429-BEF8-DD1A1B3CA9D6}"/>
                    </a:ext>
                  </a:extLst>
                </p:cNvPr>
                <p:cNvSpPr txBox="1"/>
                <p:nvPr/>
              </p:nvSpPr>
              <p:spPr>
                <a:xfrm rot="2757969">
                  <a:off x="5727451" y="2899838"/>
                  <a:ext cx="2193529" cy="1155065"/>
                </a:xfrm>
                <a:prstGeom prst="rect">
                  <a:avLst/>
                </a:prstGeom>
                <a:effectLst/>
              </p:spPr>
              <p:txBody>
                <a:bodyPr wrap="square" lIns="182880" tIns="146304" rIns="182880" bIns="146304" rtlCol="0">
                  <a:prstTxWarp prst="textArchUp">
                    <a:avLst>
                      <a:gd name="adj" fmla="val 11614804"/>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Elevate </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the shopping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experience</a:t>
                  </a:r>
                </a:p>
              </p:txBody>
            </p:sp>
          </p:grpSp>
          <p:sp>
            <p:nvSpPr>
              <p:cNvPr id="5" name="security &amp; comp">
                <a:extLst>
                  <a:ext uri="{FF2B5EF4-FFF2-40B4-BE49-F238E27FC236}">
                    <a16:creationId xmlns:a16="http://schemas.microsoft.com/office/drawing/2014/main" id="{E2DCB8DC-1AC2-BA93-36F2-C985C8850AB6}"/>
                  </a:ext>
                </a:extLst>
              </p:cNvPr>
              <p:cNvSpPr/>
              <p:nvPr/>
            </p:nvSpPr>
            <p:spPr bwMode="auto">
              <a:xfrm>
                <a:off x="4979660" y="3088808"/>
                <a:ext cx="2246049" cy="2242941"/>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ArchDown">
                  <a:avLst/>
                </a:prstTxWarp>
                <a:noAutofit/>
              </a:bodyPr>
              <a:lstStyle/>
              <a:p>
                <a:pPr marL="0" marR="0" lvl="0" indent="0" algn="ctr" defTabSz="590133" rtl="0" eaLnBrk="1" fontAlgn="auto" latinLnBrk="0" hangingPunct="1">
                  <a:lnSpc>
                    <a:spcPct val="100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1000" b="0" i="0" u="none" strike="noStrike" kern="0" cap="none" spc="0" normalizeH="0" baseline="0" noProof="0">
                    <a:ln>
                      <a:noFill/>
                    </a:ln>
                    <a:solidFill>
                      <a:srgbClr val="091F2C"/>
                    </a:solidFill>
                    <a:effectLst/>
                    <a:uLnTx/>
                    <a:uFillTx/>
                    <a:latin typeface="Segoe UI Semibold"/>
                    <a:ea typeface="+mn-ea"/>
                    <a:cs typeface="Segoe UI Semibold" panose="020B0702040204020203" pitchFamily="34" charset="0"/>
                    <a:sym typeface="'Roboto-Bold'"/>
                  </a:rPr>
                  <a:t>Comprehensive</a:t>
                </a:r>
              </a:p>
            </p:txBody>
          </p:sp>
        </p:grpSp>
      </p:grpSp>
      <p:sp>
        <p:nvSpPr>
          <p:cNvPr id="51" name="Plus sign" descr="Plus sign&#10;">
            <a:extLst>
              <a:ext uri="{FF2B5EF4-FFF2-40B4-BE49-F238E27FC236}">
                <a16:creationId xmlns:a16="http://schemas.microsoft.com/office/drawing/2014/main" id="{2CB0CD1F-0B4C-D563-515F-4F9C6B78222F}"/>
              </a:ext>
            </a:extLst>
          </p:cNvPr>
          <p:cNvSpPr/>
          <p:nvPr/>
        </p:nvSpPr>
        <p:spPr bwMode="auto">
          <a:xfrm>
            <a:off x="5845604" y="3250023"/>
            <a:ext cx="509757" cy="509757"/>
          </a:xfrm>
          <a:prstGeom prst="plus">
            <a:avLst>
              <a:gd name="adj" fmla="val 39157"/>
            </a:avLst>
          </a:prstGeom>
          <a:solidFill>
            <a:srgbClr val="E8E6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nvGrpSpPr>
          <p:cNvPr id="56" name="Group 55" descr="Circle with Microsoft Copilot, your everyday AI companion">
            <a:extLst>
              <a:ext uri="{FF2B5EF4-FFF2-40B4-BE49-F238E27FC236}">
                <a16:creationId xmlns:a16="http://schemas.microsoft.com/office/drawing/2014/main" id="{3ACBA2AB-F011-7CF0-1003-CE75FE4A361C}"/>
              </a:ext>
            </a:extLst>
          </p:cNvPr>
          <p:cNvGrpSpPr/>
          <p:nvPr/>
        </p:nvGrpSpPr>
        <p:grpSpPr>
          <a:xfrm>
            <a:off x="6662917" y="1555024"/>
            <a:ext cx="4439388" cy="4433553"/>
            <a:chOff x="7049979" y="1555024"/>
            <a:chExt cx="4439388" cy="4433553"/>
          </a:xfrm>
        </p:grpSpPr>
        <p:sp>
          <p:nvSpPr>
            <p:cNvPr id="55" name="Oval 54">
              <a:extLst>
                <a:ext uri="{FF2B5EF4-FFF2-40B4-BE49-F238E27FC236}">
                  <a16:creationId xmlns:a16="http://schemas.microsoft.com/office/drawing/2014/main" id="{6282F493-02AC-0988-FD7D-6687A0B42B1F}"/>
                </a:ext>
              </a:extLst>
            </p:cNvPr>
            <p:cNvSpPr/>
            <p:nvPr/>
          </p:nvSpPr>
          <p:spPr bwMode="auto">
            <a:xfrm>
              <a:off x="7049979" y="1555024"/>
              <a:ext cx="4439388" cy="4433553"/>
            </a:xfrm>
            <a:prstGeom prst="ellipse">
              <a:avLst/>
            </a:prstGeom>
            <a:noFill/>
            <a:ln w="31750">
              <a:solidFill>
                <a:srgbClr val="E8E6DF">
                  <a:alpha val="54517"/>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53" name="TextBox 52">
              <a:extLst>
                <a:ext uri="{FF2B5EF4-FFF2-40B4-BE49-F238E27FC236}">
                  <a16:creationId xmlns:a16="http://schemas.microsoft.com/office/drawing/2014/main" id="{74DB6C76-E3CF-B354-552B-1C3A5FE792DA}"/>
                </a:ext>
              </a:extLst>
            </p:cNvPr>
            <p:cNvSpPr txBox="1"/>
            <p:nvPr/>
          </p:nvSpPr>
          <p:spPr>
            <a:xfrm>
              <a:off x="7947920" y="3355954"/>
              <a:ext cx="2763078" cy="553998"/>
            </a:xfrm>
            <a:prstGeom prst="rect">
              <a:avLst/>
            </a:prstGeom>
            <a:noFill/>
          </p:spPr>
          <p:txBody>
            <a:bodyPr wrap="square" lIns="0" tIns="0" rIns="0" bIns="0" rtlCol="0">
              <a:spAutoFit/>
            </a:bodyPr>
            <a:lstStyle/>
            <a:p>
              <a:pPr algn="ctr"/>
              <a:r>
                <a:rPr lang="en-US" sz="2000">
                  <a:latin typeface="+mj-lt"/>
                </a:rPr>
                <a:t>Microsoft Copilot</a:t>
              </a:r>
            </a:p>
            <a:p>
              <a:pPr algn="ctr"/>
              <a:r>
                <a:rPr lang="en-US" sz="1600"/>
                <a:t>Your everyday AI companion</a:t>
              </a:r>
            </a:p>
          </p:txBody>
        </p:sp>
        <p:pic>
          <p:nvPicPr>
            <p:cNvPr id="54" name="!!CopilotLogo" descr="Microsoft Copilot logo&#10;">
              <a:extLst>
                <a:ext uri="{FF2B5EF4-FFF2-40B4-BE49-F238E27FC236}">
                  <a16:creationId xmlns:a16="http://schemas.microsoft.com/office/drawing/2014/main" id="{1965C08C-92F1-E1C0-2B04-FADDDF32BC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500" y="2091235"/>
              <a:ext cx="1176345" cy="1176345"/>
            </a:xfrm>
            <a:prstGeom prst="rect">
              <a:avLst/>
            </a:prstGeom>
            <a:noFill/>
            <a:ln>
              <a:noFill/>
              <a:headEnd type="none" w="med" len="med"/>
              <a:tailEnd type="none" w="med" len="med"/>
            </a:ln>
            <a:effectLst/>
          </p:spPr>
        </p:pic>
      </p:grpSp>
      <p:sp>
        <p:nvSpPr>
          <p:cNvPr id="58" name="TextBox 57">
            <a:extLst>
              <a:ext uri="{FF2B5EF4-FFF2-40B4-BE49-F238E27FC236}">
                <a16:creationId xmlns:a16="http://schemas.microsoft.com/office/drawing/2014/main" id="{E0A1241C-69CB-6A31-084F-4CB598F15E59}"/>
              </a:ext>
            </a:extLst>
          </p:cNvPr>
          <p:cNvSpPr txBox="1"/>
          <p:nvPr/>
        </p:nvSpPr>
        <p:spPr>
          <a:xfrm>
            <a:off x="7367007" y="4133832"/>
            <a:ext cx="3031209" cy="1313180"/>
          </a:xfrm>
          <a:prstGeom prst="rect">
            <a:avLst/>
          </a:prstGeom>
          <a:noFill/>
        </p:spPr>
        <p:txBody>
          <a:bodyPr wrap="square" lIns="0" tIns="0" rIns="0" bIns="0" rtlCol="0">
            <a:spAutoFit/>
          </a:bodyPr>
          <a:lstStyle/>
          <a:p>
            <a:pPr algn="ctr">
              <a:spcAft>
                <a:spcPts val="800"/>
              </a:spcAft>
            </a:pPr>
            <a:r>
              <a:rPr lang="en-US" sz="1200"/>
              <a:t>Enterprise-grade security, privacy, compliance &amp; responsible AI </a:t>
            </a:r>
          </a:p>
          <a:p>
            <a:pPr algn="ctr">
              <a:spcAft>
                <a:spcPts val="800"/>
              </a:spcAft>
            </a:pPr>
            <a:r>
              <a:rPr lang="en-US" sz="1200"/>
              <a:t>You are always in control </a:t>
            </a:r>
            <a:br>
              <a:rPr lang="en-US" sz="1200"/>
            </a:br>
            <a:r>
              <a:rPr lang="en-US" sz="1200"/>
              <a:t>of the output</a:t>
            </a:r>
          </a:p>
          <a:p>
            <a:pPr algn="ctr">
              <a:spcAft>
                <a:spcPts val="800"/>
              </a:spcAft>
            </a:pPr>
            <a:r>
              <a:rPr lang="en-US" sz="1200"/>
              <a:t>Your universe of data </a:t>
            </a:r>
            <a:br>
              <a:rPr lang="en-US" sz="1200"/>
            </a:br>
            <a:r>
              <a:rPr lang="en-US" sz="1200"/>
              <a:t>at work and the web</a:t>
            </a:r>
          </a:p>
        </p:txBody>
      </p:sp>
    </p:spTree>
    <p:extLst>
      <p:ext uri="{BB962C8B-B14F-4D97-AF65-F5344CB8AC3E}">
        <p14:creationId xmlns:p14="http://schemas.microsoft.com/office/powerpoint/2010/main" val="48816774"/>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0" descr="Store employee in clothing store smiling">
            <a:extLst>
              <a:ext uri="{FF2B5EF4-FFF2-40B4-BE49-F238E27FC236}">
                <a16:creationId xmlns:a16="http://schemas.microsoft.com/office/drawing/2014/main" id="{A7FEE1F4-26F8-469C-6E1C-DEB61FF03514}"/>
              </a:ext>
            </a:extLst>
          </p:cNvPr>
          <p:cNvPicPr>
            <a:picLocks noChangeAspect="1"/>
          </p:cNvPicPr>
          <p:nvPr/>
        </p:nvPicPr>
        <p:blipFill rotWithShape="1">
          <a:blip r:embed="rId3"/>
          <a:srcRect l="1902" t="3659" r="7157" b="3659"/>
          <a:stretch/>
        </p:blipFill>
        <p:spPr>
          <a:xfrm>
            <a:off x="-1" y="0"/>
            <a:ext cx="5570513" cy="6858000"/>
          </a:xfrm>
          <a:prstGeom prst="rect">
            <a:avLst/>
          </a:prstGeom>
        </p:spPr>
      </p:pic>
      <p:grpSp>
        <p:nvGrpSpPr>
          <p:cNvPr id="2" name="Group 1">
            <a:extLst>
              <a:ext uri="{FF2B5EF4-FFF2-40B4-BE49-F238E27FC236}">
                <a16:creationId xmlns:a16="http://schemas.microsoft.com/office/drawing/2014/main" id="{693A69B2-749C-E9B7-39A3-8A8B49F4B830}"/>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19" name="Rounded Rectangle 18">
              <a:extLst>
                <a:ext uri="{FF2B5EF4-FFF2-40B4-BE49-F238E27FC236}">
                  <a16:creationId xmlns:a16="http://schemas.microsoft.com/office/drawing/2014/main" id="{FC41D326-A5E8-0802-0800-A5B350215BCA}"/>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0" name="Rounded Rectangle 19">
              <a:extLst>
                <a:ext uri="{FF2B5EF4-FFF2-40B4-BE49-F238E27FC236}">
                  <a16:creationId xmlns:a16="http://schemas.microsoft.com/office/drawing/2014/main" id="{6A81A690-B550-8172-1667-AF17E2F262EF}"/>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4" name="Title 3">
            <a:extLst>
              <a:ext uri="{FF2B5EF4-FFF2-40B4-BE49-F238E27FC236}">
                <a16:creationId xmlns:a16="http://schemas.microsoft.com/office/drawing/2014/main" id="{1B03EFA0-00B8-B4E2-413A-4BEABB32D68C}"/>
              </a:ext>
            </a:extLst>
          </p:cNvPr>
          <p:cNvSpPr>
            <a:spLocks noGrp="1"/>
          </p:cNvSpPr>
          <p:nvPr>
            <p:ph type="title"/>
          </p:nvPr>
        </p:nvSpPr>
        <p:spPr>
          <a:xfrm>
            <a:off x="699512" y="4774590"/>
            <a:ext cx="4961743" cy="1261940"/>
          </a:xfrm>
        </p:spPr>
        <p:txBody>
          <a:bodyPr/>
          <a:lstStyle/>
          <a:p>
            <a:pPr algn="l"/>
            <a:r>
              <a:rPr lang="en-US" b="1">
                <a:latin typeface="Segoe UI" panose="020B0502040204020203" pitchFamily="34" charset="0"/>
                <a:cs typeface="Segoe UI" panose="020B0502040204020203" pitchFamily="34" charset="0"/>
              </a:rPr>
              <a:t>Process automation </a:t>
            </a:r>
            <a:r>
              <a:rPr lang="en-US" spc="-50">
                <a:latin typeface="Segoe UI" panose="020B0502040204020203" pitchFamily="34" charset="0"/>
                <a:cs typeface="Segoe UI" panose="020B0502040204020203" pitchFamily="34" charset="0"/>
              </a:rPr>
              <a:t>and career development</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821470"/>
            <a:ext cx="5486668" cy="246221"/>
          </a:xfrm>
          <a:prstGeom prst="rect">
            <a:avLst/>
          </a:prstGeom>
          <a:noFill/>
        </p:spPr>
        <p:txBody>
          <a:bodyPr wrap="square" lIns="0" tIns="0" rIns="0" bIns="0" rtlCol="0">
            <a:spAutoFit/>
          </a:bodyPr>
          <a:lstStyle/>
          <a:p>
            <a:pPr algn="l"/>
            <a:r>
              <a:rPr lang="en-US" sz="1600"/>
              <a:t>Microsoft Viva | Microsoft Teams for Frontline Worker</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2893100"/>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Use an easily customizable and extensible platform </a:t>
            </a:r>
            <a:r>
              <a:rPr lang="en-US" sz="1600">
                <a:cs typeface="Segoe UI" panose="020B0502040204020203" pitchFamily="34" charset="0"/>
              </a:rPr>
              <a:t>to empower workers with everything they need in one place.</a:t>
            </a:r>
          </a:p>
          <a:p>
            <a:pPr algn="l">
              <a:spcAft>
                <a:spcPts val="1800"/>
              </a:spcAft>
            </a:pPr>
            <a:r>
              <a:rPr lang="en-US" sz="1600">
                <a:latin typeface="+mj-lt"/>
                <a:cs typeface="Segoe UI" panose="020B0502040204020203" pitchFamily="34" charset="0"/>
              </a:rPr>
              <a:t>Implement new retail uses </a:t>
            </a:r>
            <a:r>
              <a:rPr lang="en-US" sz="1600">
                <a:cs typeface="Segoe UI" panose="020B0502040204020203" pitchFamily="34" charset="0"/>
              </a:rPr>
              <a:t>cases quickly and easily.</a:t>
            </a:r>
          </a:p>
          <a:p>
            <a:pPr algn="l">
              <a:spcAft>
                <a:spcPts val="1800"/>
              </a:spcAft>
            </a:pPr>
            <a:r>
              <a:rPr lang="en-US" sz="1600">
                <a:latin typeface="+mj-lt"/>
                <a:cs typeface="Segoe UI" panose="020B0502040204020203" pitchFamily="34" charset="0"/>
              </a:rPr>
              <a:t>Accelerate associate </a:t>
            </a:r>
            <a:r>
              <a:rPr lang="en-US" sz="1600">
                <a:cs typeface="Segoe UI" panose="020B0502040204020203" pitchFamily="34" charset="0"/>
              </a:rPr>
              <a:t>onboarding and upskilling</a:t>
            </a:r>
          </a:p>
          <a:p>
            <a:pPr algn="l">
              <a:spcAft>
                <a:spcPts val="1800"/>
              </a:spcAft>
            </a:pPr>
            <a:r>
              <a:rPr lang="en-US" sz="1600">
                <a:latin typeface="+mj-lt"/>
                <a:cs typeface="Segoe UI" panose="020B0502040204020203" pitchFamily="34" charset="0"/>
              </a:rPr>
              <a:t>Implement automation </a:t>
            </a:r>
            <a:r>
              <a:rPr lang="en-US" sz="1600">
                <a:cs typeface="Segoe UI" panose="020B0502040204020203" pitchFamily="34" charset="0"/>
              </a:rPr>
              <a:t>that reduces the burden of manual tasks on your frontline workers and enables them to focus more on customers.</a:t>
            </a:r>
          </a:p>
          <a:p>
            <a:pPr algn="l">
              <a:spcAft>
                <a:spcPts val="1800"/>
              </a:spcAft>
            </a:pPr>
            <a:r>
              <a:rPr lang="en-US" sz="1600">
                <a:latin typeface="+mj-lt"/>
                <a:cs typeface="Segoe UI" panose="020B0502040204020203" pitchFamily="34" charset="0"/>
              </a:rPr>
              <a:t>Facilitate employee growth </a:t>
            </a:r>
            <a:r>
              <a:rPr lang="en-US" sz="1600">
                <a:cs typeface="Segoe UI" panose="020B0502040204020203" pitchFamily="34" charset="0"/>
              </a:rPr>
              <a:t>and development.</a:t>
            </a: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B54E1A9-9DA9-E7DE-BEDA-B85760E02C6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4540469" y="4423388"/>
            <a:ext cx="978795" cy="1107996"/>
          </a:xfrm>
          <a:prstGeom prst="rect">
            <a:avLst/>
          </a:prstGeom>
        </p:spPr>
      </p:pic>
    </p:spTree>
    <p:extLst>
      <p:ext uri="{BB962C8B-B14F-4D97-AF65-F5344CB8AC3E}">
        <p14:creationId xmlns:p14="http://schemas.microsoft.com/office/powerpoint/2010/main" val="1281911459"/>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1107996"/>
          </a:xfrm>
        </p:spPr>
        <p:txBody>
          <a:bodyPr/>
          <a:lstStyle/>
          <a:p>
            <a:r>
              <a:rPr lang="en-US" b="1" dirty="0">
                <a:latin typeface="Segoe UI" panose="020B0502040204020203" pitchFamily="34" charset="0"/>
                <a:cs typeface="Segoe UI" panose="020B0502040204020203" pitchFamily="34" charset="0"/>
              </a:rPr>
              <a:t>Process automation </a:t>
            </a:r>
            <a:r>
              <a:rPr lang="en-US" b="1" dirty="0">
                <a:latin typeface="+mn-lt"/>
                <a:cs typeface="Segoe UI" panose="020B0502040204020203" pitchFamily="34" charset="0"/>
              </a:rPr>
              <a:t>and </a:t>
            </a:r>
            <a:br>
              <a:rPr lang="en-US" b="1" dirty="0">
                <a:latin typeface="+mn-lt"/>
                <a:cs typeface="Segoe UI" panose="020B0502040204020203" pitchFamily="34" charset="0"/>
              </a:rPr>
            </a:br>
            <a:r>
              <a:rPr lang="en-US" b="1" dirty="0">
                <a:latin typeface="+mn-lt"/>
                <a:cs typeface="Segoe UI" panose="020B0502040204020203" pitchFamily="34" charset="0"/>
              </a:rPr>
              <a:t>career development</a:t>
            </a:r>
            <a:r>
              <a:rPr lang="en-US" dirty="0">
                <a:cs typeface="Segoe UI" panose="020B0502040204020203" pitchFamily="34" charset="0"/>
              </a:rPr>
              <a:t> </a:t>
            </a:r>
            <a:r>
              <a:rPr lang="en-US" dirty="0"/>
              <a:t>in detail</a:t>
            </a:r>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sp>
        <p:nvSpPr>
          <p:cNvPr id="7" name="TextBox 6">
            <a:extLst>
              <a:ext uri="{FF2B5EF4-FFF2-40B4-BE49-F238E27FC236}">
                <a16:creationId xmlns:a16="http://schemas.microsoft.com/office/drawing/2014/main" id="{09B38DC3-BA9C-77EA-82F0-3BBF01E258E0}"/>
              </a:ext>
            </a:extLst>
          </p:cNvPr>
          <p:cNvSpPr txBox="1"/>
          <p:nvPr/>
        </p:nvSpPr>
        <p:spPr>
          <a:xfrm>
            <a:off x="807542" y="1899339"/>
            <a:ext cx="5446302" cy="4493538"/>
          </a:xfrm>
          <a:prstGeom prst="rect">
            <a:avLst/>
          </a:prstGeom>
          <a:noFill/>
        </p:spPr>
        <p:txBody>
          <a:bodyPr wrap="square" lIns="0" tIns="0" rIns="0" bIns="0" rtlCol="0">
            <a:spAutoFit/>
          </a:bodyPr>
          <a:lstStyle/>
          <a:p>
            <a:pPr algn="l">
              <a:spcBef>
                <a:spcPts val="600"/>
              </a:spcBef>
              <a:spcAft>
                <a:spcPts val="600"/>
              </a:spcAft>
            </a:pPr>
            <a:r>
              <a:rPr lang="en-US">
                <a:latin typeface="+mj-lt"/>
              </a:rPr>
              <a:t>Leverage automation with apps</a:t>
            </a:r>
          </a:p>
          <a:p>
            <a:pPr marL="285750" indent="-285750" algn="l">
              <a:spcAft>
                <a:spcPts val="600"/>
              </a:spcAft>
              <a:buFont typeface="Arial" panose="020B0604020202020204" pitchFamily="34" charset="0"/>
              <a:buChar char="•"/>
            </a:pPr>
            <a:r>
              <a:rPr lang="en-US" sz="1600"/>
              <a:t>Utilize Power Apps templates to start building and launching apps right away in Microsoft Teams.</a:t>
            </a:r>
          </a:p>
          <a:p>
            <a:pPr marL="285750" indent="-285750" algn="l">
              <a:spcAft>
                <a:spcPts val="600"/>
              </a:spcAft>
              <a:buFont typeface="Arial" panose="020B0604020202020204" pitchFamily="34" charset="0"/>
              <a:buChar char="•"/>
            </a:pPr>
            <a:r>
              <a:rPr lang="en-US" sz="1600"/>
              <a:t>Learn to build custom, low-code solutions with Microsoft Power Automate, allowing apps, bots, automated workflows, and data to handle repetitive tasks.</a:t>
            </a:r>
          </a:p>
          <a:p>
            <a:pPr marL="285750" indent="-285750" algn="l">
              <a:spcAft>
                <a:spcPts val="600"/>
              </a:spcAft>
              <a:buFont typeface="Arial" panose="020B0604020202020204" pitchFamily="34" charset="0"/>
              <a:buChar char="•"/>
            </a:pPr>
            <a:r>
              <a:rPr lang="en-US" sz="1600"/>
              <a:t>Gain access to over 700 apps in the app store and integrate workflow apps and process automation apps into your everyday Microsoft Teams workspace workflow.</a:t>
            </a:r>
          </a:p>
          <a:p>
            <a:pPr algn="l">
              <a:spcAft>
                <a:spcPts val="600"/>
              </a:spcAft>
            </a:pPr>
            <a:r>
              <a:rPr lang="en-US">
                <a:latin typeface="+mj-lt"/>
              </a:rPr>
              <a:t>Equip people and processes to offer better experiences</a:t>
            </a:r>
          </a:p>
          <a:p>
            <a:pPr marL="285750" indent="-285750" algn="l">
              <a:spcAft>
                <a:spcPts val="600"/>
              </a:spcAft>
              <a:buFont typeface="Arial" panose="020B0604020202020204" pitchFamily="34" charset="0"/>
              <a:buChar char="•"/>
            </a:pPr>
            <a:r>
              <a:rPr lang="en-US" sz="1600"/>
              <a:t>Enable virtual fittings and appointments that create a seamless experience for customers and workers alike with virtual visits.</a:t>
            </a:r>
          </a:p>
          <a:p>
            <a:pPr marL="285750" indent="-285750" algn="l">
              <a:spcAft>
                <a:spcPts val="600"/>
              </a:spcAft>
              <a:buFont typeface="Arial" panose="020B0604020202020204" pitchFamily="34" charset="0"/>
              <a:buChar char="•"/>
            </a:pPr>
            <a:r>
              <a:rPr lang="en-US" sz="1600"/>
              <a:t>Enable Approvals to make customer discounts run more smoothly.</a:t>
            </a:r>
          </a:p>
        </p:txBody>
      </p:sp>
      <p:pic>
        <p:nvPicPr>
          <p:cNvPr id="6" name="Picture 5" descr="Screenshot of Viva  Learning welcome page">
            <a:extLst>
              <a:ext uri="{FF2B5EF4-FFF2-40B4-BE49-F238E27FC236}">
                <a16:creationId xmlns:a16="http://schemas.microsoft.com/office/drawing/2014/main" id="{D370854B-AB25-5616-6985-8FC6C0DC5F3C}"/>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162" r="1162"/>
          <a:stretch/>
        </p:blipFill>
        <p:spPr>
          <a:xfrm>
            <a:off x="7141089" y="1987027"/>
            <a:ext cx="5143421" cy="295667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grpSp>
        <p:nvGrpSpPr>
          <p:cNvPr id="8" name="Group 7" descr="Mobile device showing Microsoft Graph API in Microsoft Teams mobile app">
            <a:extLst>
              <a:ext uri="{FF2B5EF4-FFF2-40B4-BE49-F238E27FC236}">
                <a16:creationId xmlns:a16="http://schemas.microsoft.com/office/drawing/2014/main" id="{5A8E6903-BCE8-B9E4-399E-3A87C4C78453}"/>
              </a:ext>
            </a:extLst>
          </p:cNvPr>
          <p:cNvGrpSpPr/>
          <p:nvPr/>
        </p:nvGrpSpPr>
        <p:grpSpPr>
          <a:xfrm>
            <a:off x="10516251" y="3737560"/>
            <a:ext cx="1173154" cy="2277758"/>
            <a:chOff x="3872007" y="3541872"/>
            <a:chExt cx="1465152" cy="2752248"/>
          </a:xfrm>
        </p:grpSpPr>
        <p:pic>
          <p:nvPicPr>
            <p:cNvPr id="9" name="Picture 8">
              <a:extLst>
                <a:ext uri="{FF2B5EF4-FFF2-40B4-BE49-F238E27FC236}">
                  <a16:creationId xmlns:a16="http://schemas.microsoft.com/office/drawing/2014/main" id="{9C8EDBE9-8EBF-7C67-147D-78324311BEC9}"/>
                </a:ext>
                <a:ext uri="{C183D7F6-B498-43B3-948B-1728B52AA6E4}">
                  <adec:decorative xmlns:adec="http://schemas.microsoft.com/office/drawing/2017/decorative" val="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966682" y="3613785"/>
              <a:ext cx="1275800" cy="2619375"/>
            </a:xfrm>
            <a:prstGeom prst="roundRect">
              <a:avLst>
                <a:gd name="adj" fmla="val 6832"/>
              </a:avLst>
            </a:prstGeom>
            <a:effectLst>
              <a:outerShdw blurRad="224303" sx="102000" sy="102000" algn="ctr" rotWithShape="0">
                <a:prstClr val="black">
                  <a:alpha val="24077"/>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84C18F1-5604-0197-C3BA-DD331CF4F6B0}"/>
                </a:ext>
                <a:ext uri="{C183D7F6-B498-43B3-948B-1728B52AA6E4}">
                  <adec:decorative xmlns:adec="http://schemas.microsoft.com/office/drawing/2017/decorative" val="0"/>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72007" y="3541872"/>
              <a:ext cx="1465152" cy="2752248"/>
            </a:xfrm>
            <a:prstGeom prst="rect">
              <a:avLst/>
            </a:prstGeom>
            <a:effectLst/>
          </p:spPr>
        </p:pic>
      </p:grpSp>
    </p:spTree>
    <p:extLst>
      <p:ext uri="{BB962C8B-B14F-4D97-AF65-F5344CB8AC3E}">
        <p14:creationId xmlns:p14="http://schemas.microsoft.com/office/powerpoint/2010/main" val="3160538248"/>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1107996"/>
          </a:xfrm>
        </p:spPr>
        <p:txBody>
          <a:bodyPr/>
          <a:lstStyle/>
          <a:p>
            <a:r>
              <a:rPr lang="en-US" b="1" dirty="0">
                <a:latin typeface="Segoe UI" panose="020B0502040204020203" pitchFamily="34" charset="0"/>
                <a:cs typeface="Segoe UI" panose="020B0502040204020203" pitchFamily="34" charset="0"/>
              </a:rPr>
              <a:t>Process automation </a:t>
            </a:r>
            <a:r>
              <a:rPr lang="en-US" b="1" dirty="0">
                <a:latin typeface="+mn-lt"/>
                <a:cs typeface="Segoe UI" panose="020B0502040204020203" pitchFamily="34" charset="0"/>
              </a:rPr>
              <a:t>and </a:t>
            </a:r>
            <a:br>
              <a:rPr lang="en-US" b="1" dirty="0">
                <a:latin typeface="+mn-lt"/>
                <a:cs typeface="Segoe UI" panose="020B0502040204020203" pitchFamily="34" charset="0"/>
              </a:rPr>
            </a:br>
            <a:r>
              <a:rPr lang="en-US" b="1" dirty="0">
                <a:latin typeface="+mn-lt"/>
                <a:cs typeface="Segoe UI" panose="020B0502040204020203" pitchFamily="34" charset="0"/>
              </a:rPr>
              <a:t>career development</a:t>
            </a:r>
            <a:r>
              <a:rPr lang="en-US" dirty="0">
                <a:cs typeface="Segoe UI" panose="020B0502040204020203" pitchFamily="34" charset="0"/>
              </a:rPr>
              <a:t> </a:t>
            </a:r>
            <a:r>
              <a:rPr lang="en-US" dirty="0"/>
              <a:t>in detail (part 2)</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2" y="1899338"/>
            <a:ext cx="5446302" cy="2800767"/>
          </a:xfrm>
          <a:prstGeom prst="rect">
            <a:avLst/>
          </a:prstGeom>
          <a:noFill/>
        </p:spPr>
        <p:txBody>
          <a:bodyPr wrap="square" lIns="0" tIns="0" rIns="0" bIns="0" rtlCol="0">
            <a:spAutoFit/>
          </a:bodyPr>
          <a:lstStyle/>
          <a:p>
            <a:pPr algn="l">
              <a:spcBef>
                <a:spcPts val="600"/>
              </a:spcBef>
              <a:spcAft>
                <a:spcPts val="600"/>
              </a:spcAft>
            </a:pPr>
            <a:r>
              <a:rPr lang="en-US">
                <a:latin typeface="+mj-lt"/>
              </a:rPr>
              <a:t>Facilitate employee growth and development</a:t>
            </a:r>
          </a:p>
          <a:p>
            <a:pPr marL="285750" indent="-285750" algn="l">
              <a:spcAft>
                <a:spcPts val="600"/>
              </a:spcAft>
              <a:buFont typeface="Arial" panose="020B0604020202020204" pitchFamily="34" charset="0"/>
              <a:buChar char="•"/>
            </a:pPr>
            <a:r>
              <a:rPr lang="en-US" sz="1600"/>
              <a:t>Connect everyone in your organization on a single platform with individually tailored feeds, personalized dashboards, and powerful targeting.</a:t>
            </a:r>
          </a:p>
          <a:p>
            <a:pPr marL="285750" indent="-285750" algn="l">
              <a:spcAft>
                <a:spcPts val="600"/>
              </a:spcAft>
              <a:buFont typeface="Arial" panose="020B0604020202020204" pitchFamily="34" charset="0"/>
              <a:buChar char="•"/>
            </a:pPr>
            <a:r>
              <a:rPr lang="en-US" sz="1600"/>
              <a:t>Keep your entire workforce up to date and quickly onboard new employees on the newest training, policies, and general learnings with the learning management system and content providers. </a:t>
            </a:r>
          </a:p>
          <a:p>
            <a:pPr marL="285750" indent="-285750" algn="l">
              <a:spcAft>
                <a:spcPts val="600"/>
              </a:spcAft>
              <a:buFont typeface="Arial" panose="020B0604020202020204" pitchFamily="34" charset="0"/>
              <a:buChar char="•"/>
            </a:pPr>
            <a:r>
              <a:rPr lang="en-US" sz="1600"/>
              <a:t>Focus on employee well-being and employee insights.</a:t>
            </a:r>
          </a:p>
          <a:p>
            <a:pPr marL="285750" indent="-285750" algn="l">
              <a:spcAft>
                <a:spcPts val="600"/>
              </a:spcAft>
              <a:buFont typeface="Arial" panose="020B0604020202020204" pitchFamily="34" charset="0"/>
              <a:buChar char="•"/>
            </a:pPr>
            <a:endParaRPr lang="en-US" sz="1600"/>
          </a:p>
        </p:txBody>
      </p:sp>
      <p:grpSp>
        <p:nvGrpSpPr>
          <p:cNvPr id="3" name="Group 2" descr="Phone device showing the Contoso Dashboard containing Shifts details, Assigned tasks, Approvals, News and more">
            <a:extLst>
              <a:ext uri="{FF2B5EF4-FFF2-40B4-BE49-F238E27FC236}">
                <a16:creationId xmlns:a16="http://schemas.microsoft.com/office/drawing/2014/main" id="{5B59EC15-1265-9371-EDDE-B4C3EA8F296D}"/>
              </a:ext>
            </a:extLst>
          </p:cNvPr>
          <p:cNvGrpSpPr/>
          <p:nvPr/>
        </p:nvGrpSpPr>
        <p:grpSpPr>
          <a:xfrm>
            <a:off x="8012528" y="1910443"/>
            <a:ext cx="2294409" cy="4258998"/>
            <a:chOff x="7594560" y="1372822"/>
            <a:chExt cx="2751492" cy="5107457"/>
          </a:xfrm>
        </p:grpSpPr>
        <p:pic>
          <p:nvPicPr>
            <p:cNvPr id="5" name="Picture 4">
              <a:extLst>
                <a:ext uri="{FF2B5EF4-FFF2-40B4-BE49-F238E27FC236}">
                  <a16:creationId xmlns:a16="http://schemas.microsoft.com/office/drawing/2014/main" id="{4EA8BED5-935E-65D3-7BC4-D01A776817B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94560" y="1372822"/>
              <a:ext cx="2751492" cy="5107457"/>
            </a:xfrm>
            <a:prstGeom prst="rect">
              <a:avLst/>
            </a:prstGeom>
            <a:effectLst/>
          </p:spPr>
        </p:pic>
        <p:pic>
          <p:nvPicPr>
            <p:cNvPr id="11" name="Picture 10">
              <a:extLst>
                <a:ext uri="{FF2B5EF4-FFF2-40B4-BE49-F238E27FC236}">
                  <a16:creationId xmlns:a16="http://schemas.microsoft.com/office/drawing/2014/main" id="{92F42F10-1985-C4A5-79DE-5B83F1691B9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597" y="1842362"/>
              <a:ext cx="2081417" cy="4223158"/>
            </a:xfrm>
            <a:prstGeom prst="rect">
              <a:avLst/>
            </a:prstGeom>
          </p:spPr>
        </p:pic>
      </p:grpSp>
    </p:spTree>
    <p:extLst>
      <p:ext uri="{BB962C8B-B14F-4D97-AF65-F5344CB8AC3E}">
        <p14:creationId xmlns:p14="http://schemas.microsoft.com/office/powerpoint/2010/main" val="697418904"/>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Image of 3 people with Metro jackets on in warehouse">
            <a:extLst>
              <a:ext uri="{FF2B5EF4-FFF2-40B4-BE49-F238E27FC236}">
                <a16:creationId xmlns:a16="http://schemas.microsoft.com/office/drawing/2014/main" id="{3757C014-BBAD-F612-EEB6-9B21A9B60C52}"/>
              </a:ext>
              <a:ext uri="{C183D7F6-B498-43B3-948B-1728B52AA6E4}">
                <adec:decorative xmlns:adec="http://schemas.microsoft.com/office/drawing/2017/decorative" val="0"/>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47440" r="13070"/>
          <a:stretch/>
        </p:blipFill>
        <p:spPr>
          <a:xfrm>
            <a:off x="0" y="1"/>
            <a:ext cx="4062413" cy="6858000"/>
          </a:xfrm>
        </p:spPr>
      </p:pic>
      <p:sp>
        <p:nvSpPr>
          <p:cNvPr id="28" name="Rectangle 27">
            <a:extLst>
              <a:ext uri="{FF2B5EF4-FFF2-40B4-BE49-F238E27FC236}">
                <a16:creationId xmlns:a16="http://schemas.microsoft.com/office/drawing/2014/main" id="{0F8BF39E-F9F8-5AB4-F817-463CB94CEF4A}"/>
              </a:ext>
              <a:ext uri="{C183D7F6-B498-43B3-948B-1728B52AA6E4}">
                <adec:decorative xmlns:adec="http://schemas.microsoft.com/office/drawing/2017/decorative" val="1"/>
              </a:ext>
            </a:extLst>
          </p:cNvPr>
          <p:cNvSpPr/>
          <p:nvPr/>
        </p:nvSpPr>
        <p:spPr bwMode="auto">
          <a:xfrm>
            <a:off x="0" y="697230"/>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33" name="Title 32">
            <a:extLst>
              <a:ext uri="{FF2B5EF4-FFF2-40B4-BE49-F238E27FC236}">
                <a16:creationId xmlns:a16="http://schemas.microsoft.com/office/drawing/2014/main" id="{7B8B8D7E-BD6D-7D9D-BEDB-40F2D02D056D}"/>
              </a:ext>
            </a:extLst>
          </p:cNvPr>
          <p:cNvSpPr>
            <a:spLocks noGrp="1"/>
          </p:cNvSpPr>
          <p:nvPr>
            <p:ph type="title"/>
          </p:nvPr>
        </p:nvSpPr>
        <p:spPr>
          <a:xfrm>
            <a:off x="380206" y="4407702"/>
            <a:ext cx="3302000" cy="1846659"/>
          </a:xfrm>
        </p:spPr>
        <p:txBody>
          <a:bodyPr/>
          <a:lstStyle/>
          <a:p>
            <a:r>
              <a:rPr lang="en-US" sz="2400">
                <a:solidFill>
                  <a:schemeClr val="bg1"/>
                </a:solidFill>
              </a:rPr>
              <a:t>METRO AG embraces </a:t>
            </a:r>
            <a:br>
              <a:rPr lang="en-US" sz="2400">
                <a:solidFill>
                  <a:schemeClr val="bg1"/>
                </a:solidFill>
              </a:rPr>
            </a:br>
            <a:r>
              <a:rPr lang="en-US" sz="2400">
                <a:solidFill>
                  <a:schemeClr val="bg1"/>
                </a:solidFill>
              </a:rPr>
              <a:t>a digital future with a connected workforce to better serve customers</a:t>
            </a:r>
            <a:endParaRPr lang="en-US"/>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Using teams on their mobile devices helps store workers maintain all business information in one place. It’s great from a security perspective because company information is not distributed but stored in one highly secure place.”</a:t>
            </a:r>
          </a:p>
          <a:p>
            <a:r>
              <a:rPr lang="en-US" sz="1100" b="1" err="1">
                <a:latin typeface="Segoe UI" panose="020B0502040204020203" pitchFamily="34" charset="0"/>
              </a:rPr>
              <a:t>Rutger</a:t>
            </a:r>
            <a:r>
              <a:rPr lang="en-US" sz="1100" b="1">
                <a:latin typeface="Segoe UI" panose="020B0502040204020203" pitchFamily="34" charset="0"/>
              </a:rPr>
              <a:t> de </a:t>
            </a:r>
            <a:r>
              <a:rPr lang="en-US" sz="1100" b="1" err="1">
                <a:latin typeface="Segoe UI" panose="020B0502040204020203" pitchFamily="34" charset="0"/>
              </a:rPr>
              <a:t>Vink</a:t>
            </a:r>
            <a:r>
              <a:rPr lang="en-US" sz="1100"/>
              <a:t>, Workplace and Desktop Architect</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sz="1100"/>
              <a:t>METRO wanted to ensure a connected workforce across the organization, enabling associates to collaborate in more effective ways while improving backend processes that increase efficiency and develop innovative solutions and services that improve customer experience. </a:t>
            </a:r>
          </a:p>
          <a:p>
            <a:endParaRPr lang="en-US" sz="1100"/>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sz="1100"/>
              <a:t>METRO deployed Microsoft 365 and Microsoft Teams to provide modern, digital solutions for associates. They quickly had 20,000 employees using Teams across 20 locations, and they were able to completely replace their former video calling, chat, and external file-sharing tools with Microsoft 365 solutions like Teams, SharePoint, and OneDrive. </a:t>
            </a:r>
          </a:p>
          <a:p>
            <a:endParaRPr lang="en-US" sz="1100"/>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sz="1100"/>
              <a:t>Teams and Microsoft 365 have helped METRO connect store associates in innovative ways, stay on task with seamless sharing, and even reduce travel needs. Through the connections provided by Microsoft technology, the company is developing a collaborative workplace that spans from headquarters to frontline employees in stores to improve operations and raise customer satisfaction.</a:t>
            </a:r>
          </a:p>
        </p:txBody>
      </p:sp>
      <p:sp>
        <p:nvSpPr>
          <p:cNvPr id="22" name="Text Placeholder 21">
            <a:extLst>
              <a:ext uri="{FF2B5EF4-FFF2-40B4-BE49-F238E27FC236}">
                <a16:creationId xmlns:a16="http://schemas.microsoft.com/office/drawing/2014/main" id="{B872D92E-3565-F0B7-0358-071AF0154E1F}"/>
              </a:ext>
            </a:extLst>
          </p:cNvPr>
          <p:cNvSpPr>
            <a:spLocks noGrp="1"/>
          </p:cNvSpPr>
          <p:nvPr>
            <p:ph type="body" sz="quarter" idx="18"/>
          </p:nvPr>
        </p:nvSpPr>
        <p:spPr/>
        <p:txBody>
          <a:bodyPr/>
          <a:lstStyle/>
          <a:p>
            <a:r>
              <a:rPr lang="en-US"/>
              <a:t>Microsoft Teams, Office 365, Shifts, Microsoft Planner</a:t>
            </a:r>
          </a:p>
          <a:p>
            <a:endParaRPr lang="en-US"/>
          </a:p>
          <a:p>
            <a:endParaRPr lang="en-US"/>
          </a:p>
        </p:txBody>
      </p:sp>
      <p:pic>
        <p:nvPicPr>
          <p:cNvPr id="2" name="Picture 1" descr="Logo of Metro digital">
            <a:extLst>
              <a:ext uri="{FF2B5EF4-FFF2-40B4-BE49-F238E27FC236}">
                <a16:creationId xmlns:a16="http://schemas.microsoft.com/office/drawing/2014/main" id="{22ABBAE5-1FA2-7CBB-96CD-3B321B4014E6}"/>
              </a:ext>
              <a:ext uri="{C183D7F6-B498-43B3-948B-1728B52AA6E4}">
                <adec:decorative xmlns:adec="http://schemas.microsoft.com/office/drawing/2017/decorative" val="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9245525" y="5713897"/>
            <a:ext cx="2399410" cy="405095"/>
          </a:xfrm>
          <a:prstGeom prst="rect">
            <a:avLst/>
          </a:prstGeom>
        </p:spPr>
      </p:pic>
    </p:spTree>
    <p:extLst>
      <p:ext uri="{BB962C8B-B14F-4D97-AF65-F5344CB8AC3E}">
        <p14:creationId xmlns:p14="http://schemas.microsoft.com/office/powerpoint/2010/main" val="382305655"/>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H&amp;M Group image">
            <a:extLst>
              <a:ext uri="{FF2B5EF4-FFF2-40B4-BE49-F238E27FC236}">
                <a16:creationId xmlns:a16="http://schemas.microsoft.com/office/drawing/2014/main" id="{F4615311-D84A-DF6A-E5D2-37A860BAC3CA}"/>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30255" r="30255"/>
          <a:stretch/>
        </p:blipFill>
        <p:spPr/>
      </p:pic>
      <p:sp>
        <p:nvSpPr>
          <p:cNvPr id="28" name="Rectangle 27">
            <a:extLst>
              <a:ext uri="{FF2B5EF4-FFF2-40B4-BE49-F238E27FC236}">
                <a16:creationId xmlns:a16="http://schemas.microsoft.com/office/drawing/2014/main" id="{0F8BF39E-F9F8-5AB4-F817-463CB94CEF4A}"/>
              </a:ext>
              <a:ext uri="{C183D7F6-B498-43B3-948B-1728B52AA6E4}">
                <adec:decorative xmlns:adec="http://schemas.microsoft.com/office/drawing/2017/decorative" val="1"/>
              </a:ext>
            </a:extLst>
          </p:cNvPr>
          <p:cNvSpPr/>
          <p:nvPr/>
        </p:nvSpPr>
        <p:spPr bwMode="auto">
          <a:xfrm>
            <a:off x="0" y="697230"/>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9" name="Title 18">
            <a:extLst>
              <a:ext uri="{FF2B5EF4-FFF2-40B4-BE49-F238E27FC236}">
                <a16:creationId xmlns:a16="http://schemas.microsoft.com/office/drawing/2014/main" id="{69378C8E-D80B-337D-6D74-8D7F9A498210}"/>
              </a:ext>
            </a:extLst>
          </p:cNvPr>
          <p:cNvSpPr>
            <a:spLocks noGrp="1"/>
          </p:cNvSpPr>
          <p:nvPr>
            <p:ph type="title"/>
          </p:nvPr>
        </p:nvSpPr>
        <p:spPr>
          <a:xfrm>
            <a:off x="380205" y="4038370"/>
            <a:ext cx="3420269" cy="2215991"/>
          </a:xfrm>
        </p:spPr>
        <p:txBody>
          <a:bodyPr/>
          <a:lstStyle/>
          <a:p>
            <a:pPr>
              <a:defRPr/>
            </a:pPr>
            <a:r>
              <a:rPr lang="en-US" sz="2400">
                <a:solidFill>
                  <a:schemeClr val="bg1"/>
                </a:solidFill>
              </a:rPr>
              <a:t>H&amp;M Group inspires a wave of Power Platform development while maintaining strong security and governance </a:t>
            </a:r>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Even with our new Power Platform security and governance controls in place, creativity continues to flourish and the number of apps and citizen developers we have at H&amp;M Group keeps growing.”</a:t>
            </a:r>
          </a:p>
          <a:p>
            <a:r>
              <a:rPr lang="en-US" sz="1100" b="1">
                <a:latin typeface="Segoe UI" panose="020B0502040204020203" pitchFamily="34" charset="0"/>
              </a:rPr>
              <a:t>Helena Forsberg</a:t>
            </a:r>
            <a:r>
              <a:rPr lang="en-US" sz="1100"/>
              <a:t>, Microsoft 365 Solution Architect, H&amp;M Group</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H&amp;M Group, one of the largest clothing retailers in the world, had created thousands of solutions on Power Platform but wanted to put better controls in place to maintain security and governance – without slowing down their employees’ pace of rapid development. </a:t>
            </a:r>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To support development and maintain security and governance, H&amp;M Group set up a Center of Excellence (</a:t>
            </a:r>
            <a:r>
              <a:rPr lang="en-US" err="1"/>
              <a:t>CoE</a:t>
            </a:r>
            <a:r>
              <a:rPr lang="en-US"/>
              <a:t>) using the Microsoft Power Platform Center of Excellence Starter Kit. The </a:t>
            </a:r>
            <a:r>
              <a:rPr lang="en-US" err="1"/>
              <a:t>CoE</a:t>
            </a:r>
            <a:r>
              <a:rPr lang="en-US"/>
              <a:t> includes new data loss protection (DLP) polices plus training tools and community resources for inspiring development. </a:t>
            </a:r>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The 4-person </a:t>
            </a:r>
            <a:r>
              <a:rPr lang="en-US" err="1"/>
              <a:t>CoE</a:t>
            </a:r>
            <a:r>
              <a:rPr lang="en-US"/>
              <a:t> team was able to set up a security and governance structure for 30,000 users in just two weeks, including a separate environment for more advanced users, related data loss prevention (DLP) controls —and a new onboarding and training process for new developers. </a:t>
            </a:r>
          </a:p>
          <a:p>
            <a:endParaRPr lang="en-US"/>
          </a:p>
        </p:txBody>
      </p:sp>
      <p:sp>
        <p:nvSpPr>
          <p:cNvPr id="22" name="Text Placeholder 21">
            <a:extLst>
              <a:ext uri="{FF2B5EF4-FFF2-40B4-BE49-F238E27FC236}">
                <a16:creationId xmlns:a16="http://schemas.microsoft.com/office/drawing/2014/main" id="{B872D92E-3565-F0B7-0358-071AF0154E1F}"/>
              </a:ext>
            </a:extLst>
          </p:cNvPr>
          <p:cNvSpPr>
            <a:spLocks noGrp="1"/>
          </p:cNvSpPr>
          <p:nvPr>
            <p:ph type="body" sz="quarter" idx="18"/>
          </p:nvPr>
        </p:nvSpPr>
        <p:spPr/>
        <p:txBody>
          <a:bodyPr/>
          <a:lstStyle/>
          <a:p>
            <a:r>
              <a:rPr lang="en-US"/>
              <a:t>Microsoft Power Platform, Power Apps, Power Automate, Power BI </a:t>
            </a:r>
          </a:p>
          <a:p>
            <a:endParaRPr lang="en-US"/>
          </a:p>
        </p:txBody>
      </p:sp>
      <p:pic>
        <p:nvPicPr>
          <p:cNvPr id="3" name="Picture 6" descr="H&amp;M Logo transparent PNG - StickPNG">
            <a:extLst>
              <a:ext uri="{FF2B5EF4-FFF2-40B4-BE49-F238E27FC236}">
                <a16:creationId xmlns:a16="http://schemas.microsoft.com/office/drawing/2014/main" id="{823746D4-AC3B-8E33-D678-A3448791C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3061" y="5617850"/>
            <a:ext cx="900676" cy="59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706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26EE05E-4008-C52C-F4B3-1C7971D2FCA0}"/>
              </a:ext>
            </a:extLst>
          </p:cNvPr>
          <p:cNvSpPr>
            <a:spLocks noGrp="1"/>
          </p:cNvSpPr>
          <p:nvPr>
            <p:ph type="title"/>
          </p:nvPr>
        </p:nvSpPr>
        <p:spPr>
          <a:xfrm>
            <a:off x="1014180" y="2621087"/>
            <a:ext cx="3951889" cy="1610327"/>
          </a:xfrm>
        </p:spPr>
        <p:txBody>
          <a:bodyPr/>
          <a:lstStyle/>
          <a:p>
            <a:pPr algn="l">
              <a:lnSpc>
                <a:spcPts val="4200"/>
              </a:lnSpc>
            </a:pPr>
            <a:r>
              <a:rPr lang="en-US" sz="4000" noProof="0">
                <a:latin typeface="Segoe UI" panose="020B0502040204020203" pitchFamily="34" charset="0"/>
                <a:cs typeface="Segoe UI" panose="020B0502040204020203" pitchFamily="34" charset="0"/>
              </a:rPr>
              <a:t>How copilots help </a:t>
            </a:r>
            <a:r>
              <a:rPr lang="en-US" sz="4000" b="1" noProof="0">
                <a:latin typeface="Segoe UI" panose="020B0502040204020203" pitchFamily="34" charset="0"/>
                <a:cs typeface="Segoe UI" panose="020B0502040204020203" pitchFamily="34" charset="0"/>
              </a:rPr>
              <a:t>accelerate productivity </a:t>
            </a:r>
            <a:endParaRPr lang="en-US" sz="4000" b="1">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2379A745-573E-48DA-EAD4-C8CC4ED3DB9B}"/>
              </a:ext>
            </a:extLst>
          </p:cNvPr>
          <p:cNvSpPr txBox="1"/>
          <p:nvPr/>
        </p:nvSpPr>
        <p:spPr>
          <a:xfrm>
            <a:off x="4779606" y="828879"/>
            <a:ext cx="2441241" cy="276463"/>
          </a:xfrm>
          <a:prstGeom prst="rect">
            <a:avLst/>
          </a:prstGeom>
          <a:noFill/>
        </p:spPr>
        <p:txBody>
          <a:bodyPr wrap="square" lIns="91440" tIns="0" rIns="0" bIns="0" rtlCol="0">
            <a:spAutoFit/>
          </a:bodyPr>
          <a:lstStyle/>
          <a:p>
            <a:r>
              <a:rPr lang="en-US"/>
              <a:t>From </a:t>
            </a:r>
            <a:r>
              <a:rPr lang="en-US">
                <a:latin typeface="+mj-lt"/>
              </a:rPr>
              <a:t>Autopilot</a:t>
            </a:r>
          </a:p>
        </p:txBody>
      </p:sp>
      <p:sp>
        <p:nvSpPr>
          <p:cNvPr id="26" name="TextBox 25">
            <a:extLst>
              <a:ext uri="{FF2B5EF4-FFF2-40B4-BE49-F238E27FC236}">
                <a16:creationId xmlns:a16="http://schemas.microsoft.com/office/drawing/2014/main" id="{5361C778-D40A-D0FB-891C-0A5A71995370}"/>
              </a:ext>
            </a:extLst>
          </p:cNvPr>
          <p:cNvSpPr txBox="1"/>
          <p:nvPr/>
        </p:nvSpPr>
        <p:spPr>
          <a:xfrm>
            <a:off x="8294196" y="828879"/>
            <a:ext cx="2501624" cy="276999"/>
          </a:xfrm>
          <a:prstGeom prst="rect">
            <a:avLst/>
          </a:prstGeom>
          <a:noFill/>
        </p:spPr>
        <p:txBody>
          <a:bodyPr wrap="square" lIns="91440" tIns="0" rIns="0" bIns="0" rtlCol="0">
            <a:spAutoFit/>
          </a:bodyPr>
          <a:lstStyle/>
          <a:p>
            <a:r>
              <a:rPr lang="en-US"/>
              <a:t>To </a:t>
            </a:r>
            <a:r>
              <a:rPr lang="en-US">
                <a:latin typeface="+mj-lt"/>
              </a:rPr>
              <a:t>Copilot</a:t>
            </a:r>
          </a:p>
        </p:txBody>
      </p:sp>
      <p:sp>
        <p:nvSpPr>
          <p:cNvPr id="10" name="Rounded Rectangle 9">
            <a:extLst>
              <a:ext uri="{FF2B5EF4-FFF2-40B4-BE49-F238E27FC236}">
                <a16:creationId xmlns:a16="http://schemas.microsoft.com/office/drawing/2014/main" id="{CDF242F8-CD3E-3D71-15B9-587A91F149DA}"/>
              </a:ext>
              <a:ext uri="{C183D7F6-B498-43B3-948B-1728B52AA6E4}">
                <adec:decorative xmlns:adec="http://schemas.microsoft.com/office/drawing/2017/decorative" val="1"/>
              </a:ext>
            </a:extLst>
          </p:cNvPr>
          <p:cNvSpPr/>
          <p:nvPr/>
        </p:nvSpPr>
        <p:spPr bwMode="auto">
          <a:xfrm>
            <a:off x="4757049" y="1240564"/>
            <a:ext cx="3741576" cy="1046351"/>
          </a:xfrm>
          <a:prstGeom prst="roundRect">
            <a:avLst>
              <a:gd name="adj" fmla="val 50000"/>
            </a:avLst>
          </a:prstGeom>
          <a:solidFill>
            <a:srgbClr val="C5B4E3">
              <a:alpha val="4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1" name="Rounded Rectangle 10">
            <a:extLst>
              <a:ext uri="{FF2B5EF4-FFF2-40B4-BE49-F238E27FC236}">
                <a16:creationId xmlns:a16="http://schemas.microsoft.com/office/drawing/2014/main" id="{0DC5151D-2617-C3D4-9ADF-379D77D7D97B}"/>
              </a:ext>
              <a:ext uri="{C183D7F6-B498-43B3-948B-1728B52AA6E4}">
                <adec:decorative xmlns:adec="http://schemas.microsoft.com/office/drawing/2017/decorative" val="1"/>
              </a:ext>
            </a:extLst>
          </p:cNvPr>
          <p:cNvSpPr/>
          <p:nvPr/>
        </p:nvSpPr>
        <p:spPr bwMode="auto">
          <a:xfrm>
            <a:off x="7225932" y="1240563"/>
            <a:ext cx="4387803" cy="1046351"/>
          </a:xfrm>
          <a:prstGeom prst="roundRect">
            <a:avLst>
              <a:gd name="adj" fmla="val 50000"/>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A584888D-4A21-E1FE-8B16-243F2E689EA6}"/>
              </a:ext>
            </a:extLst>
          </p:cNvPr>
          <p:cNvSpPr txBox="1"/>
          <p:nvPr/>
        </p:nvSpPr>
        <p:spPr>
          <a:xfrm>
            <a:off x="5224603" y="1616274"/>
            <a:ext cx="1680086" cy="323165"/>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Tools</a:t>
            </a:r>
          </a:p>
        </p:txBody>
      </p:sp>
      <p:grpSp>
        <p:nvGrpSpPr>
          <p:cNvPr id="18" name="Group 17">
            <a:extLst>
              <a:ext uri="{FF2B5EF4-FFF2-40B4-BE49-F238E27FC236}">
                <a16:creationId xmlns:a16="http://schemas.microsoft.com/office/drawing/2014/main" id="{2E84B86D-3919-7DDB-5AF3-CDB5A3274DBC}"/>
              </a:ext>
            </a:extLst>
          </p:cNvPr>
          <p:cNvGrpSpPr/>
          <p:nvPr/>
        </p:nvGrpSpPr>
        <p:grpSpPr>
          <a:xfrm>
            <a:off x="7330882" y="1331362"/>
            <a:ext cx="864753" cy="864753"/>
            <a:chOff x="7330882" y="1664479"/>
            <a:chExt cx="864753" cy="864753"/>
          </a:xfrm>
        </p:grpSpPr>
        <p:sp>
          <p:nvSpPr>
            <p:cNvPr id="15" name="Oval 14">
              <a:extLst>
                <a:ext uri="{FF2B5EF4-FFF2-40B4-BE49-F238E27FC236}">
                  <a16:creationId xmlns:a16="http://schemas.microsoft.com/office/drawing/2014/main" id="{D65189B8-6440-B8C2-CCFB-E6B211BAAA37}"/>
                </a:ext>
                <a:ext uri="{C183D7F6-B498-43B3-948B-1728B52AA6E4}">
                  <adec:decorative xmlns:adec="http://schemas.microsoft.com/office/drawing/2017/decorative" val="1"/>
                </a:ext>
              </a:extLst>
            </p:cNvPr>
            <p:cNvSpPr/>
            <p:nvPr/>
          </p:nvSpPr>
          <p:spPr bwMode="auto">
            <a:xfrm>
              <a:off x="7330882" y="1664479"/>
              <a:ext cx="864753" cy="864753"/>
            </a:xfrm>
            <a:prstGeom prst="ellipse">
              <a:avLst/>
            </a:prstGeom>
            <a:gradFill flip="none" rotWithShape="1">
              <a:gsLst>
                <a:gs pos="6000">
                  <a:srgbClr val="8661C5"/>
                </a:gs>
                <a:gs pos="96000">
                  <a:srgbClr val="463668"/>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8E407151-5A45-8A71-CADD-594F8ED2C4EE}"/>
                </a:ext>
              </a:extLst>
            </p:cNvPr>
            <p:cNvSpPr txBox="1"/>
            <p:nvPr/>
          </p:nvSpPr>
          <p:spPr>
            <a:xfrm>
              <a:off x="7439385" y="1926914"/>
              <a:ext cx="647746" cy="323165"/>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a:ea typeface="+mn-ea"/>
                  <a:cs typeface="+mn-cs"/>
                </a:rPr>
                <a:t>to</a:t>
              </a:r>
            </a:p>
          </p:txBody>
        </p:sp>
      </p:grpSp>
      <p:sp>
        <p:nvSpPr>
          <p:cNvPr id="12" name="TextBox 11">
            <a:extLst>
              <a:ext uri="{FF2B5EF4-FFF2-40B4-BE49-F238E27FC236}">
                <a16:creationId xmlns:a16="http://schemas.microsoft.com/office/drawing/2014/main" id="{5DFEBD17-B6BC-A23F-B035-A21D58CA2A92}"/>
              </a:ext>
            </a:extLst>
          </p:cNvPr>
          <p:cNvSpPr txBox="1"/>
          <p:nvPr/>
        </p:nvSpPr>
        <p:spPr>
          <a:xfrm>
            <a:off x="8380993" y="1616274"/>
            <a:ext cx="2499363" cy="323165"/>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a:ea typeface="+mn-ea"/>
                <a:cs typeface="+mn-cs"/>
              </a:rPr>
              <a:t>Creative assistant</a:t>
            </a:r>
          </a:p>
        </p:txBody>
      </p:sp>
      <p:sp>
        <p:nvSpPr>
          <p:cNvPr id="19" name="Rounded Rectangle 18">
            <a:extLst>
              <a:ext uri="{FF2B5EF4-FFF2-40B4-BE49-F238E27FC236}">
                <a16:creationId xmlns:a16="http://schemas.microsoft.com/office/drawing/2014/main" id="{DF04BDAD-8CBF-AE65-C31D-D294F94C853B}"/>
              </a:ext>
              <a:ext uri="{C183D7F6-B498-43B3-948B-1728B52AA6E4}">
                <adec:decorative xmlns:adec="http://schemas.microsoft.com/office/drawing/2017/decorative" val="1"/>
              </a:ext>
            </a:extLst>
          </p:cNvPr>
          <p:cNvSpPr/>
          <p:nvPr/>
        </p:nvSpPr>
        <p:spPr bwMode="auto">
          <a:xfrm>
            <a:off x="4757049" y="2422136"/>
            <a:ext cx="3741576" cy="1046351"/>
          </a:xfrm>
          <a:prstGeom prst="roundRect">
            <a:avLst>
              <a:gd name="adj" fmla="val 50000"/>
            </a:avLst>
          </a:prstGeom>
          <a:solidFill>
            <a:srgbClr val="C5B4E3">
              <a:alpha val="4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0" name="Rounded Rectangle 19">
            <a:extLst>
              <a:ext uri="{FF2B5EF4-FFF2-40B4-BE49-F238E27FC236}">
                <a16:creationId xmlns:a16="http://schemas.microsoft.com/office/drawing/2014/main" id="{6B96C8BF-9504-17E1-8F40-60513D5572E9}"/>
              </a:ext>
              <a:ext uri="{C183D7F6-B498-43B3-948B-1728B52AA6E4}">
                <adec:decorative xmlns:adec="http://schemas.microsoft.com/office/drawing/2017/decorative" val="1"/>
              </a:ext>
            </a:extLst>
          </p:cNvPr>
          <p:cNvSpPr/>
          <p:nvPr/>
        </p:nvSpPr>
        <p:spPr bwMode="auto">
          <a:xfrm>
            <a:off x="7225932" y="2422135"/>
            <a:ext cx="4387803" cy="1046351"/>
          </a:xfrm>
          <a:prstGeom prst="roundRect">
            <a:avLst>
              <a:gd name="adj" fmla="val 50000"/>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B846178F-023F-549F-B897-85C2E7327ED2}"/>
              </a:ext>
            </a:extLst>
          </p:cNvPr>
          <p:cNvSpPr txBox="1"/>
          <p:nvPr/>
        </p:nvSpPr>
        <p:spPr>
          <a:xfrm>
            <a:off x="5224602" y="2806838"/>
            <a:ext cx="1903575" cy="323165"/>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Data input</a:t>
            </a:r>
          </a:p>
        </p:txBody>
      </p:sp>
      <p:grpSp>
        <p:nvGrpSpPr>
          <p:cNvPr id="23" name="Group 22">
            <a:extLst>
              <a:ext uri="{FF2B5EF4-FFF2-40B4-BE49-F238E27FC236}">
                <a16:creationId xmlns:a16="http://schemas.microsoft.com/office/drawing/2014/main" id="{739693C7-9535-EB68-1C56-B197989C317F}"/>
              </a:ext>
            </a:extLst>
          </p:cNvPr>
          <p:cNvGrpSpPr/>
          <p:nvPr/>
        </p:nvGrpSpPr>
        <p:grpSpPr>
          <a:xfrm>
            <a:off x="7330882" y="2512934"/>
            <a:ext cx="864753" cy="864753"/>
            <a:chOff x="7330882" y="1664479"/>
            <a:chExt cx="864753" cy="864753"/>
          </a:xfrm>
        </p:grpSpPr>
        <p:sp>
          <p:nvSpPr>
            <p:cNvPr id="24" name="Oval 23">
              <a:extLst>
                <a:ext uri="{FF2B5EF4-FFF2-40B4-BE49-F238E27FC236}">
                  <a16:creationId xmlns:a16="http://schemas.microsoft.com/office/drawing/2014/main" id="{E90DC5AF-1A57-FDDC-FD0D-22676053425E}"/>
                </a:ext>
                <a:ext uri="{C183D7F6-B498-43B3-948B-1728B52AA6E4}">
                  <adec:decorative xmlns:adec="http://schemas.microsoft.com/office/drawing/2017/decorative" val="1"/>
                </a:ext>
              </a:extLst>
            </p:cNvPr>
            <p:cNvSpPr/>
            <p:nvPr/>
          </p:nvSpPr>
          <p:spPr bwMode="auto">
            <a:xfrm>
              <a:off x="7330882" y="1664479"/>
              <a:ext cx="864753" cy="864753"/>
            </a:xfrm>
            <a:prstGeom prst="ellipse">
              <a:avLst/>
            </a:prstGeom>
            <a:gradFill flip="none" rotWithShape="1">
              <a:gsLst>
                <a:gs pos="6000">
                  <a:srgbClr val="8661C5"/>
                </a:gs>
                <a:gs pos="96000">
                  <a:srgbClr val="463668"/>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5" name="TextBox 24">
              <a:extLst>
                <a:ext uri="{FF2B5EF4-FFF2-40B4-BE49-F238E27FC236}">
                  <a16:creationId xmlns:a16="http://schemas.microsoft.com/office/drawing/2014/main" id="{53D038D9-CC15-D94C-6DD0-BF5E62838188}"/>
                </a:ext>
              </a:extLst>
            </p:cNvPr>
            <p:cNvSpPr txBox="1"/>
            <p:nvPr/>
          </p:nvSpPr>
          <p:spPr>
            <a:xfrm>
              <a:off x="7439385" y="1926914"/>
              <a:ext cx="647746" cy="323165"/>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a:ea typeface="+mn-ea"/>
                  <a:cs typeface="+mn-cs"/>
                </a:rPr>
                <a:t>to</a:t>
              </a:r>
            </a:p>
          </p:txBody>
        </p:sp>
      </p:grpSp>
      <p:sp>
        <p:nvSpPr>
          <p:cNvPr id="22" name="TextBox 21">
            <a:extLst>
              <a:ext uri="{FF2B5EF4-FFF2-40B4-BE49-F238E27FC236}">
                <a16:creationId xmlns:a16="http://schemas.microsoft.com/office/drawing/2014/main" id="{D0542E80-4F0C-7F3C-CA90-E19DD1B10054}"/>
              </a:ext>
            </a:extLst>
          </p:cNvPr>
          <p:cNvSpPr txBox="1"/>
          <p:nvPr/>
        </p:nvSpPr>
        <p:spPr>
          <a:xfrm>
            <a:off x="8380993" y="2668311"/>
            <a:ext cx="2175021" cy="553998"/>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a:ea typeface="+mn-ea"/>
                <a:cs typeface="+mn-cs"/>
              </a:rPr>
              <a:t>Data output from integrated sources</a:t>
            </a:r>
          </a:p>
        </p:txBody>
      </p:sp>
      <p:sp>
        <p:nvSpPr>
          <p:cNvPr id="33" name="Rounded Rectangle 32">
            <a:extLst>
              <a:ext uri="{FF2B5EF4-FFF2-40B4-BE49-F238E27FC236}">
                <a16:creationId xmlns:a16="http://schemas.microsoft.com/office/drawing/2014/main" id="{0926297E-FCB2-2FBE-1A09-F2F6969C12C4}"/>
              </a:ext>
              <a:ext uri="{C183D7F6-B498-43B3-948B-1728B52AA6E4}">
                <adec:decorative xmlns:adec="http://schemas.microsoft.com/office/drawing/2017/decorative" val="1"/>
              </a:ext>
            </a:extLst>
          </p:cNvPr>
          <p:cNvSpPr/>
          <p:nvPr/>
        </p:nvSpPr>
        <p:spPr bwMode="auto">
          <a:xfrm>
            <a:off x="4751964" y="3649925"/>
            <a:ext cx="3741576" cy="1046351"/>
          </a:xfrm>
          <a:prstGeom prst="roundRect">
            <a:avLst>
              <a:gd name="adj" fmla="val 50000"/>
            </a:avLst>
          </a:prstGeom>
          <a:solidFill>
            <a:srgbClr val="C5B4E3">
              <a:alpha val="4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4" name="Rounded Rectangle 33">
            <a:extLst>
              <a:ext uri="{FF2B5EF4-FFF2-40B4-BE49-F238E27FC236}">
                <a16:creationId xmlns:a16="http://schemas.microsoft.com/office/drawing/2014/main" id="{A4E86CE4-260D-4D54-EB20-2726BF4FAEFA}"/>
              </a:ext>
              <a:ext uri="{C183D7F6-B498-43B3-948B-1728B52AA6E4}">
                <adec:decorative xmlns:adec="http://schemas.microsoft.com/office/drawing/2017/decorative" val="1"/>
              </a:ext>
            </a:extLst>
          </p:cNvPr>
          <p:cNvSpPr/>
          <p:nvPr/>
        </p:nvSpPr>
        <p:spPr bwMode="auto">
          <a:xfrm>
            <a:off x="7220847" y="3649924"/>
            <a:ext cx="4387803" cy="1046351"/>
          </a:xfrm>
          <a:prstGeom prst="roundRect">
            <a:avLst>
              <a:gd name="adj" fmla="val 50000"/>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5" name="TextBox 34">
            <a:extLst>
              <a:ext uri="{FF2B5EF4-FFF2-40B4-BE49-F238E27FC236}">
                <a16:creationId xmlns:a16="http://schemas.microsoft.com/office/drawing/2014/main" id="{1EAB0B60-18DA-6A5B-172D-1B18C4C1B4CA}"/>
              </a:ext>
            </a:extLst>
          </p:cNvPr>
          <p:cNvSpPr txBox="1"/>
          <p:nvPr/>
        </p:nvSpPr>
        <p:spPr>
          <a:xfrm>
            <a:off x="5219518" y="4019350"/>
            <a:ext cx="1680086" cy="323165"/>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Follows commands</a:t>
            </a:r>
          </a:p>
        </p:txBody>
      </p:sp>
      <p:grpSp>
        <p:nvGrpSpPr>
          <p:cNvPr id="37" name="Group 36">
            <a:extLst>
              <a:ext uri="{FF2B5EF4-FFF2-40B4-BE49-F238E27FC236}">
                <a16:creationId xmlns:a16="http://schemas.microsoft.com/office/drawing/2014/main" id="{8FC8A6A8-71EF-9EB5-D48D-5CD60D6DBB62}"/>
              </a:ext>
            </a:extLst>
          </p:cNvPr>
          <p:cNvGrpSpPr/>
          <p:nvPr/>
        </p:nvGrpSpPr>
        <p:grpSpPr>
          <a:xfrm>
            <a:off x="7325797" y="3740723"/>
            <a:ext cx="864753" cy="864753"/>
            <a:chOff x="7330882" y="1664479"/>
            <a:chExt cx="864753" cy="864753"/>
          </a:xfrm>
        </p:grpSpPr>
        <p:sp>
          <p:nvSpPr>
            <p:cNvPr id="38" name="Oval 37">
              <a:extLst>
                <a:ext uri="{FF2B5EF4-FFF2-40B4-BE49-F238E27FC236}">
                  <a16:creationId xmlns:a16="http://schemas.microsoft.com/office/drawing/2014/main" id="{4A929A47-A9F9-5033-CF3C-5F1AEBDFDBF7}"/>
                </a:ext>
                <a:ext uri="{C183D7F6-B498-43B3-948B-1728B52AA6E4}">
                  <adec:decorative xmlns:adec="http://schemas.microsoft.com/office/drawing/2017/decorative" val="1"/>
                </a:ext>
              </a:extLst>
            </p:cNvPr>
            <p:cNvSpPr/>
            <p:nvPr/>
          </p:nvSpPr>
          <p:spPr bwMode="auto">
            <a:xfrm>
              <a:off x="7330882" y="1664479"/>
              <a:ext cx="864753" cy="864753"/>
            </a:xfrm>
            <a:prstGeom prst="ellipse">
              <a:avLst/>
            </a:prstGeom>
            <a:gradFill flip="none" rotWithShape="1">
              <a:gsLst>
                <a:gs pos="6000">
                  <a:srgbClr val="8661C5"/>
                </a:gs>
                <a:gs pos="96000">
                  <a:srgbClr val="463668"/>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9" name="TextBox 38">
              <a:extLst>
                <a:ext uri="{FF2B5EF4-FFF2-40B4-BE49-F238E27FC236}">
                  <a16:creationId xmlns:a16="http://schemas.microsoft.com/office/drawing/2014/main" id="{5101FF3E-E05F-1F3D-8A85-C3714987E8C1}"/>
                </a:ext>
              </a:extLst>
            </p:cNvPr>
            <p:cNvSpPr txBox="1"/>
            <p:nvPr/>
          </p:nvSpPr>
          <p:spPr>
            <a:xfrm>
              <a:off x="7439385" y="1926914"/>
              <a:ext cx="647746" cy="323165"/>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a:ea typeface="+mn-ea"/>
                  <a:cs typeface="+mn-cs"/>
                </a:rPr>
                <a:t>to</a:t>
              </a:r>
            </a:p>
          </p:txBody>
        </p:sp>
      </p:grpSp>
      <p:sp>
        <p:nvSpPr>
          <p:cNvPr id="36" name="TextBox 35">
            <a:extLst>
              <a:ext uri="{FF2B5EF4-FFF2-40B4-BE49-F238E27FC236}">
                <a16:creationId xmlns:a16="http://schemas.microsoft.com/office/drawing/2014/main" id="{7701C3D9-75B9-DD3D-DAEC-0D7CAA0177B5}"/>
              </a:ext>
            </a:extLst>
          </p:cNvPr>
          <p:cNvSpPr txBox="1"/>
          <p:nvPr/>
        </p:nvSpPr>
        <p:spPr>
          <a:xfrm>
            <a:off x="8375908" y="3903934"/>
            <a:ext cx="2504448" cy="553998"/>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a:ea typeface="+mn-ea"/>
                <a:cs typeface="+mn-cs"/>
              </a:rPr>
              <a:t>Provides recommendations for human review</a:t>
            </a:r>
          </a:p>
        </p:txBody>
      </p:sp>
      <p:sp>
        <p:nvSpPr>
          <p:cNvPr id="2" name="Rounded Rectangle 1">
            <a:extLst>
              <a:ext uri="{FF2B5EF4-FFF2-40B4-BE49-F238E27FC236}">
                <a16:creationId xmlns:a16="http://schemas.microsoft.com/office/drawing/2014/main" id="{433BEFE3-C949-EC11-ABE2-57B948DDC1B2}"/>
              </a:ext>
              <a:ext uri="{C183D7F6-B498-43B3-948B-1728B52AA6E4}">
                <adec:decorative xmlns:adec="http://schemas.microsoft.com/office/drawing/2017/decorative" val="1"/>
              </a:ext>
            </a:extLst>
          </p:cNvPr>
          <p:cNvSpPr/>
          <p:nvPr/>
        </p:nvSpPr>
        <p:spPr bwMode="auto">
          <a:xfrm>
            <a:off x="4751964" y="4886893"/>
            <a:ext cx="3741576" cy="1046351"/>
          </a:xfrm>
          <a:prstGeom prst="roundRect">
            <a:avLst>
              <a:gd name="adj" fmla="val 50000"/>
            </a:avLst>
          </a:prstGeom>
          <a:solidFill>
            <a:srgbClr val="C5B4E3">
              <a:alpha val="4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4" name="Rounded Rectangle 3">
            <a:extLst>
              <a:ext uri="{FF2B5EF4-FFF2-40B4-BE49-F238E27FC236}">
                <a16:creationId xmlns:a16="http://schemas.microsoft.com/office/drawing/2014/main" id="{4E658E5D-47C9-936E-8CC8-B2443C916128}"/>
              </a:ext>
              <a:ext uri="{C183D7F6-B498-43B3-948B-1728B52AA6E4}">
                <adec:decorative xmlns:adec="http://schemas.microsoft.com/office/drawing/2017/decorative" val="1"/>
              </a:ext>
            </a:extLst>
          </p:cNvPr>
          <p:cNvSpPr/>
          <p:nvPr/>
        </p:nvSpPr>
        <p:spPr bwMode="auto">
          <a:xfrm>
            <a:off x="7220847" y="4886892"/>
            <a:ext cx="4387803" cy="1046351"/>
          </a:xfrm>
          <a:prstGeom prst="roundRect">
            <a:avLst>
              <a:gd name="adj" fmla="val 50000"/>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28BF7AD7-B593-5E16-7D18-20CA3933C8E3}"/>
              </a:ext>
            </a:extLst>
          </p:cNvPr>
          <p:cNvSpPr txBox="1"/>
          <p:nvPr/>
        </p:nvSpPr>
        <p:spPr>
          <a:xfrm>
            <a:off x="5219518" y="5140902"/>
            <a:ext cx="1680086" cy="553998"/>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000000"/>
                </a:solidFill>
                <a:latin typeface="Segoe UI"/>
              </a:rPr>
              <a:t>Uses specialized language</a:t>
            </a:r>
            <a:endParaRPr kumimoji="0" lang="en-US" sz="1500" b="0" i="0" u="none" strike="noStrike" kern="1200" cap="none" spc="0" normalizeH="0" baseline="0" noProof="0">
              <a:ln>
                <a:noFill/>
              </a:ln>
              <a:solidFill>
                <a:srgbClr val="000000"/>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F3DF75A4-42C5-5329-CCCA-D31C3FAE664D}"/>
              </a:ext>
            </a:extLst>
          </p:cNvPr>
          <p:cNvGrpSpPr/>
          <p:nvPr/>
        </p:nvGrpSpPr>
        <p:grpSpPr>
          <a:xfrm>
            <a:off x="7325797" y="4977691"/>
            <a:ext cx="864753" cy="864753"/>
            <a:chOff x="7330882" y="1664479"/>
            <a:chExt cx="864753" cy="864753"/>
          </a:xfrm>
        </p:grpSpPr>
        <p:sp>
          <p:nvSpPr>
            <p:cNvPr id="9" name="Oval 8">
              <a:extLst>
                <a:ext uri="{FF2B5EF4-FFF2-40B4-BE49-F238E27FC236}">
                  <a16:creationId xmlns:a16="http://schemas.microsoft.com/office/drawing/2014/main" id="{A59AD4D1-9083-2967-9402-68EBD8DF2843}"/>
                </a:ext>
                <a:ext uri="{C183D7F6-B498-43B3-948B-1728B52AA6E4}">
                  <adec:decorative xmlns:adec="http://schemas.microsoft.com/office/drawing/2017/decorative" val="1"/>
                </a:ext>
              </a:extLst>
            </p:cNvPr>
            <p:cNvSpPr/>
            <p:nvPr/>
          </p:nvSpPr>
          <p:spPr bwMode="auto">
            <a:xfrm>
              <a:off x="7330882" y="1664479"/>
              <a:ext cx="864753" cy="864753"/>
            </a:xfrm>
            <a:prstGeom prst="ellipse">
              <a:avLst/>
            </a:prstGeom>
            <a:gradFill flip="none" rotWithShape="1">
              <a:gsLst>
                <a:gs pos="6000">
                  <a:srgbClr val="8661C5"/>
                </a:gs>
                <a:gs pos="96000">
                  <a:srgbClr val="463668"/>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31214306-49A2-A4E6-41C5-C92C9B3A1759}"/>
                </a:ext>
              </a:extLst>
            </p:cNvPr>
            <p:cNvSpPr txBox="1"/>
            <p:nvPr/>
          </p:nvSpPr>
          <p:spPr>
            <a:xfrm>
              <a:off x="7439385" y="1926914"/>
              <a:ext cx="647746" cy="323165"/>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a:ea typeface="+mn-ea"/>
                  <a:cs typeface="+mn-cs"/>
                </a:rPr>
                <a:t>to</a:t>
              </a:r>
            </a:p>
          </p:txBody>
        </p:sp>
      </p:grpSp>
      <p:sp>
        <p:nvSpPr>
          <p:cNvPr id="7" name="TextBox 6">
            <a:extLst>
              <a:ext uri="{FF2B5EF4-FFF2-40B4-BE49-F238E27FC236}">
                <a16:creationId xmlns:a16="http://schemas.microsoft.com/office/drawing/2014/main" id="{34E9359A-0BF4-4276-E0C2-2CF223F3F08D}"/>
              </a:ext>
            </a:extLst>
          </p:cNvPr>
          <p:cNvSpPr txBox="1"/>
          <p:nvPr/>
        </p:nvSpPr>
        <p:spPr>
          <a:xfrm>
            <a:off x="8375908" y="5240125"/>
            <a:ext cx="2504448" cy="323165"/>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a:ea typeface="+mn-ea"/>
                <a:cs typeface="+mn-cs"/>
              </a:rPr>
              <a:t>Uses natural language</a:t>
            </a:r>
          </a:p>
        </p:txBody>
      </p:sp>
    </p:spTree>
    <p:extLst>
      <p:ext uri="{BB962C8B-B14F-4D97-AF65-F5344CB8AC3E}">
        <p14:creationId xmlns:p14="http://schemas.microsoft.com/office/powerpoint/2010/main" val="29426299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A9E3-DD85-CD99-F0BE-3EF33756A0AB}"/>
              </a:ext>
            </a:extLst>
          </p:cNvPr>
          <p:cNvSpPr>
            <a:spLocks noGrp="1"/>
          </p:cNvSpPr>
          <p:nvPr>
            <p:ph type="title"/>
          </p:nvPr>
        </p:nvSpPr>
        <p:spPr>
          <a:xfrm>
            <a:off x="1014182" y="1890117"/>
            <a:ext cx="3843916" cy="3224808"/>
          </a:xfrm>
        </p:spPr>
        <p:txBody>
          <a:bodyPr/>
          <a:lstStyle/>
          <a:p>
            <a:pPr algn="l"/>
            <a:r>
              <a:rPr lang="en-US" sz="4000" b="1">
                <a:solidFill>
                  <a:srgbClr val="FF5C39"/>
                </a:solidFill>
                <a:latin typeface="Segoe UI" panose="020B0502040204020203" pitchFamily="34" charset="0"/>
                <a:cs typeface="Segoe UI" panose="020B0502040204020203" pitchFamily="34" charset="0"/>
              </a:rPr>
              <a:t>Empower everyone </a:t>
            </a:r>
            <a:br>
              <a:rPr lang="en-US" sz="4000">
                <a:solidFill>
                  <a:srgbClr val="FF5C39"/>
                </a:solidFill>
              </a:rPr>
            </a:br>
            <a:r>
              <a:rPr lang="en-US" sz="4000">
                <a:latin typeface="+mn-lt"/>
              </a:rPr>
              <a:t>with AI-powered copilot digital assistants</a:t>
            </a:r>
          </a:p>
        </p:txBody>
      </p:sp>
      <p:sp>
        <p:nvSpPr>
          <p:cNvPr id="4" name="TextBox 3">
            <a:extLst>
              <a:ext uri="{FF2B5EF4-FFF2-40B4-BE49-F238E27FC236}">
                <a16:creationId xmlns:a16="http://schemas.microsoft.com/office/drawing/2014/main" id="{741AFA93-F1C7-86F8-7C57-B0956186B368}"/>
              </a:ext>
            </a:extLst>
          </p:cNvPr>
          <p:cNvSpPr txBox="1"/>
          <p:nvPr/>
        </p:nvSpPr>
        <p:spPr>
          <a:xfrm>
            <a:off x="5925519" y="1995220"/>
            <a:ext cx="3020291" cy="2862322"/>
          </a:xfrm>
          <a:prstGeom prst="rect">
            <a:avLst/>
          </a:prstGeom>
          <a:noFill/>
        </p:spPr>
        <p:txBody>
          <a:bodyPr wrap="square" lIns="0" tIns="0" rIns="0" bIns="0" rtlCol="0">
            <a:spAutoFit/>
          </a:bodyPr>
          <a:lstStyle/>
          <a:p>
            <a:pPr algn="l">
              <a:spcAft>
                <a:spcPts val="1200"/>
              </a:spcAft>
            </a:pPr>
            <a:r>
              <a:rPr lang="en-US"/>
              <a:t>Analytics</a:t>
            </a:r>
          </a:p>
          <a:p>
            <a:pPr algn="l">
              <a:spcAft>
                <a:spcPts val="1200"/>
              </a:spcAft>
            </a:pPr>
            <a:r>
              <a:rPr lang="en-US"/>
              <a:t>Buyers</a:t>
            </a:r>
          </a:p>
          <a:p>
            <a:pPr algn="l">
              <a:spcAft>
                <a:spcPts val="1200"/>
              </a:spcAft>
            </a:pPr>
            <a:r>
              <a:rPr lang="en-US"/>
              <a:t>Content marketing</a:t>
            </a:r>
          </a:p>
          <a:p>
            <a:pPr algn="l">
              <a:spcAft>
                <a:spcPts val="1200"/>
              </a:spcAft>
            </a:pPr>
            <a:r>
              <a:rPr lang="en-US"/>
              <a:t>Customer service </a:t>
            </a:r>
          </a:p>
          <a:p>
            <a:pPr algn="l">
              <a:spcAft>
                <a:spcPts val="1200"/>
              </a:spcAft>
            </a:pPr>
            <a:r>
              <a:rPr lang="en-US"/>
              <a:t>Customer support</a:t>
            </a:r>
          </a:p>
          <a:p>
            <a:pPr algn="l">
              <a:spcAft>
                <a:spcPts val="1200"/>
              </a:spcAft>
            </a:pPr>
            <a:r>
              <a:rPr lang="en-US"/>
              <a:t>Ecommerce </a:t>
            </a:r>
          </a:p>
          <a:p>
            <a:pPr algn="l">
              <a:spcAft>
                <a:spcPts val="1200"/>
              </a:spcAft>
            </a:pPr>
            <a:r>
              <a:rPr lang="en-US"/>
              <a:t>Frontline workers</a:t>
            </a:r>
          </a:p>
        </p:txBody>
      </p:sp>
      <p:cxnSp>
        <p:nvCxnSpPr>
          <p:cNvPr id="7" name="Straight Connector 6">
            <a:extLst>
              <a:ext uri="{FF2B5EF4-FFF2-40B4-BE49-F238E27FC236}">
                <a16:creationId xmlns:a16="http://schemas.microsoft.com/office/drawing/2014/main" id="{5223528A-523E-4BFE-7777-2060447C1CAF}"/>
              </a:ext>
              <a:ext uri="{C183D7F6-B498-43B3-948B-1728B52AA6E4}">
                <adec:decorative xmlns:adec="http://schemas.microsoft.com/office/drawing/2017/decorative" val="1"/>
              </a:ext>
            </a:extLst>
          </p:cNvPr>
          <p:cNvCxnSpPr/>
          <p:nvPr/>
        </p:nvCxnSpPr>
        <p:spPr>
          <a:xfrm>
            <a:off x="5391808" y="0"/>
            <a:ext cx="0" cy="6858000"/>
          </a:xfrm>
          <a:prstGeom prst="line">
            <a:avLst/>
          </a:prstGeom>
          <a:ln w="22225">
            <a:solidFill>
              <a:srgbClr val="FFA38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B47F39E-2B3C-A4CC-3F4F-FB5E97F80E8D}"/>
              </a:ext>
            </a:extLst>
          </p:cNvPr>
          <p:cNvSpPr txBox="1"/>
          <p:nvPr/>
        </p:nvSpPr>
        <p:spPr>
          <a:xfrm>
            <a:off x="8758057" y="1995220"/>
            <a:ext cx="3020291" cy="2862322"/>
          </a:xfrm>
          <a:prstGeom prst="rect">
            <a:avLst/>
          </a:prstGeom>
          <a:noFill/>
        </p:spPr>
        <p:txBody>
          <a:bodyPr wrap="square" lIns="0" tIns="0" rIns="0" bIns="0" rtlCol="0">
            <a:spAutoFit/>
          </a:bodyPr>
          <a:lstStyle/>
          <a:p>
            <a:pPr algn="l">
              <a:spcAft>
                <a:spcPts val="1200"/>
              </a:spcAft>
            </a:pPr>
            <a:r>
              <a:rPr lang="en-US"/>
              <a:t>IT</a:t>
            </a:r>
          </a:p>
          <a:p>
            <a:pPr algn="l">
              <a:spcAft>
                <a:spcPts val="1200"/>
              </a:spcAft>
            </a:pPr>
            <a:r>
              <a:rPr lang="en-US"/>
              <a:t>Marketing</a:t>
            </a:r>
          </a:p>
          <a:p>
            <a:pPr algn="l">
              <a:spcAft>
                <a:spcPts val="1200"/>
              </a:spcAft>
            </a:pPr>
            <a:r>
              <a:rPr lang="en-US"/>
              <a:t>Merchandising</a:t>
            </a:r>
          </a:p>
          <a:p>
            <a:pPr algn="l">
              <a:spcAft>
                <a:spcPts val="1200"/>
              </a:spcAft>
            </a:pPr>
            <a:r>
              <a:rPr lang="en-US"/>
              <a:t>Sales </a:t>
            </a:r>
          </a:p>
          <a:p>
            <a:pPr algn="l">
              <a:spcAft>
                <a:spcPts val="1200"/>
              </a:spcAft>
            </a:pPr>
            <a:r>
              <a:rPr lang="en-US"/>
              <a:t>Security</a:t>
            </a:r>
          </a:p>
          <a:p>
            <a:pPr algn="l">
              <a:spcAft>
                <a:spcPts val="1200"/>
              </a:spcAft>
            </a:pPr>
            <a:r>
              <a:rPr lang="en-US"/>
              <a:t>Store operations</a:t>
            </a:r>
          </a:p>
          <a:p>
            <a:pPr algn="l">
              <a:spcAft>
                <a:spcPts val="1200"/>
              </a:spcAft>
            </a:pPr>
            <a:r>
              <a:rPr lang="en-US"/>
              <a:t>Supply chain management</a:t>
            </a:r>
          </a:p>
        </p:txBody>
      </p:sp>
    </p:spTree>
    <p:extLst>
      <p:ext uri="{BB962C8B-B14F-4D97-AF65-F5344CB8AC3E}">
        <p14:creationId xmlns:p14="http://schemas.microsoft.com/office/powerpoint/2010/main" val="99051960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B5C073-24F0-5FDC-0A44-110130E7F17C}"/>
              </a:ext>
            </a:extLst>
          </p:cNvPr>
          <p:cNvSpPr txBox="1"/>
          <p:nvPr/>
        </p:nvSpPr>
        <p:spPr>
          <a:xfrm>
            <a:off x="690862" y="1944547"/>
            <a:ext cx="2420303" cy="126188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Maximize the </a:t>
            </a:r>
            <a:b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value of your data</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Unlock and democratize data across your business</a:t>
            </a:r>
          </a:p>
        </p:txBody>
      </p:sp>
      <p:sp>
        <p:nvSpPr>
          <p:cNvPr id="6" name="TextBox 5">
            <a:extLst>
              <a:ext uri="{FF2B5EF4-FFF2-40B4-BE49-F238E27FC236}">
                <a16:creationId xmlns:a16="http://schemas.microsoft.com/office/drawing/2014/main" id="{ACB7A9AA-1A33-20B7-7CD2-8EEED7B29DB0}"/>
              </a:ext>
            </a:extLst>
          </p:cNvPr>
          <p:cNvSpPr txBox="1"/>
          <p:nvPr/>
        </p:nvSpPr>
        <p:spPr>
          <a:xfrm>
            <a:off x="3366504" y="1944547"/>
            <a:ext cx="2662333" cy="126188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Elevate the </a:t>
            </a:r>
            <a:b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shopping experience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Unlock new shopping experiences with gen AI</a:t>
            </a:r>
          </a:p>
        </p:txBody>
      </p:sp>
      <p:sp>
        <p:nvSpPr>
          <p:cNvPr id="2" name="TextBox 1">
            <a:extLst>
              <a:ext uri="{FF2B5EF4-FFF2-40B4-BE49-F238E27FC236}">
                <a16:creationId xmlns:a16="http://schemas.microsoft.com/office/drawing/2014/main" id="{9FC1FFEF-491C-E5F5-0A42-0D78CC18268D}"/>
              </a:ext>
            </a:extLst>
          </p:cNvPr>
          <p:cNvSpPr txBox="1"/>
          <p:nvPr/>
        </p:nvSpPr>
        <p:spPr>
          <a:xfrm>
            <a:off x="6284176" y="1944547"/>
            <a:ext cx="2420303" cy="126188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Build a real-time retail supply chain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Unlock your supply chain with intelligent assistance</a:t>
            </a:r>
          </a:p>
        </p:txBody>
      </p:sp>
      <p:sp>
        <p:nvSpPr>
          <p:cNvPr id="8" name="TextBox 7">
            <a:extLst>
              <a:ext uri="{FF2B5EF4-FFF2-40B4-BE49-F238E27FC236}">
                <a16:creationId xmlns:a16="http://schemas.microsoft.com/office/drawing/2014/main" id="{F6322039-9669-8681-CF03-61D61F48BDE0}"/>
              </a:ext>
            </a:extLst>
          </p:cNvPr>
          <p:cNvSpPr txBox="1"/>
          <p:nvPr/>
        </p:nvSpPr>
        <p:spPr>
          <a:xfrm>
            <a:off x="9080835" y="1944547"/>
            <a:ext cx="2420303" cy="126188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Empower the </a:t>
            </a:r>
            <a:b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store associate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Unlock store associate potential with digital tools</a:t>
            </a:r>
          </a:p>
        </p:txBody>
      </p:sp>
      <p:grpSp>
        <p:nvGrpSpPr>
          <p:cNvPr id="11" name="Group 10">
            <a:extLst>
              <a:ext uri="{FF2B5EF4-FFF2-40B4-BE49-F238E27FC236}">
                <a16:creationId xmlns:a16="http://schemas.microsoft.com/office/drawing/2014/main" id="{04DBD767-62DD-6668-374F-9AF46EFAD21D}"/>
              </a:ext>
            </a:extLst>
          </p:cNvPr>
          <p:cNvGrpSpPr/>
          <p:nvPr/>
        </p:nvGrpSpPr>
        <p:grpSpPr>
          <a:xfrm>
            <a:off x="3299342" y="1859296"/>
            <a:ext cx="5593314" cy="1416542"/>
            <a:chOff x="3299342" y="3840480"/>
            <a:chExt cx="5593314" cy="1558196"/>
          </a:xfrm>
        </p:grpSpPr>
        <p:cxnSp>
          <p:nvCxnSpPr>
            <p:cNvPr id="17" name="Straight Connector 16">
              <a:extLst>
                <a:ext uri="{FF2B5EF4-FFF2-40B4-BE49-F238E27FC236}">
                  <a16:creationId xmlns:a16="http://schemas.microsoft.com/office/drawing/2014/main" id="{C94531BB-3BF2-CE0B-AB3E-033619E61ED7}"/>
                </a:ext>
                <a:ext uri="{C183D7F6-B498-43B3-948B-1728B52AA6E4}">
                  <adec:decorative xmlns:adec="http://schemas.microsoft.com/office/drawing/2017/decorative" val="1"/>
                </a:ext>
              </a:extLst>
            </p:cNvPr>
            <p:cNvCxnSpPr>
              <a:cxnSpLocks/>
            </p:cNvCxnSpPr>
            <p:nvPr/>
          </p:nvCxnSpPr>
          <p:spPr>
            <a:xfrm>
              <a:off x="3299342" y="3840480"/>
              <a:ext cx="0" cy="1558196"/>
            </a:xfrm>
            <a:prstGeom prst="line">
              <a:avLst/>
            </a:prstGeom>
            <a:ln>
              <a:gradFill>
                <a:gsLst>
                  <a:gs pos="0">
                    <a:srgbClr val="FFE399"/>
                  </a:gs>
                  <a:gs pos="100000">
                    <a:srgbClr val="FFB9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CC52824-8E39-37AB-4900-4C5382B09B53}"/>
                </a:ext>
                <a:ext uri="{C183D7F6-B498-43B3-948B-1728B52AA6E4}">
                  <adec:decorative xmlns:adec="http://schemas.microsoft.com/office/drawing/2017/decorative" val="1"/>
                </a:ext>
              </a:extLst>
            </p:cNvPr>
            <p:cNvCxnSpPr>
              <a:cxnSpLocks/>
            </p:cNvCxnSpPr>
            <p:nvPr/>
          </p:nvCxnSpPr>
          <p:spPr>
            <a:xfrm>
              <a:off x="6095999" y="3840480"/>
              <a:ext cx="0" cy="1558196"/>
            </a:xfrm>
            <a:prstGeom prst="line">
              <a:avLst/>
            </a:prstGeom>
            <a:ln>
              <a:gradFill>
                <a:gsLst>
                  <a:gs pos="0">
                    <a:srgbClr val="FFE399"/>
                  </a:gs>
                  <a:gs pos="100000">
                    <a:srgbClr val="FFB9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AFD9BB-296F-99B4-633C-BEF71FF85CD8}"/>
                </a:ext>
                <a:ext uri="{C183D7F6-B498-43B3-948B-1728B52AA6E4}">
                  <adec:decorative xmlns:adec="http://schemas.microsoft.com/office/drawing/2017/decorative" val="1"/>
                </a:ext>
              </a:extLst>
            </p:cNvPr>
            <p:cNvCxnSpPr>
              <a:cxnSpLocks/>
            </p:cNvCxnSpPr>
            <p:nvPr/>
          </p:nvCxnSpPr>
          <p:spPr>
            <a:xfrm>
              <a:off x="8892656" y="3840480"/>
              <a:ext cx="0" cy="1558196"/>
            </a:xfrm>
            <a:prstGeom prst="line">
              <a:avLst/>
            </a:prstGeom>
            <a:ln>
              <a:gradFill>
                <a:gsLst>
                  <a:gs pos="0">
                    <a:srgbClr val="FFE399"/>
                  </a:gs>
                  <a:gs pos="100000">
                    <a:srgbClr val="FFB9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4" name="with Microsoft Cloud for Retail">
            <a:extLst>
              <a:ext uri="{FF2B5EF4-FFF2-40B4-BE49-F238E27FC236}">
                <a16:creationId xmlns:a16="http://schemas.microsoft.com/office/drawing/2014/main" id="{B50DD763-9CBE-E790-22B2-A7B0BBD8B1AC}"/>
              </a:ext>
            </a:extLst>
          </p:cNvPr>
          <p:cNvSpPr txBox="1">
            <a:spLocks/>
          </p:cNvSpPr>
          <p:nvPr/>
        </p:nvSpPr>
        <p:spPr>
          <a:xfrm>
            <a:off x="4166941" y="5591207"/>
            <a:ext cx="3858116" cy="215444"/>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a:cs typeface="Segoe UI Semibold"/>
              </a:rPr>
              <a:t>with Microsoft Cloud for Retail</a:t>
            </a:r>
          </a:p>
        </p:txBody>
      </p:sp>
      <p:pic>
        <p:nvPicPr>
          <p:cNvPr id="18" name="Retail Unlocked Logo Centered" descr="Retail Unlocked logo ">
            <a:extLst>
              <a:ext uri="{FF2B5EF4-FFF2-40B4-BE49-F238E27FC236}">
                <a16:creationId xmlns:a16="http://schemas.microsoft.com/office/drawing/2014/main" id="{B5219AF9-5B6E-613A-5067-BEE76AA5F0F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39555" y="4501461"/>
            <a:ext cx="2512888" cy="926628"/>
          </a:xfrm>
          <a:prstGeom prst="rect">
            <a:avLst/>
          </a:prstGeom>
        </p:spPr>
      </p:pic>
    </p:spTree>
    <p:extLst>
      <p:ext uri="{BB962C8B-B14F-4D97-AF65-F5344CB8AC3E}">
        <p14:creationId xmlns:p14="http://schemas.microsoft.com/office/powerpoint/2010/main" val="25463465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Retail Unlocked&#10;">
            <a:extLst>
              <a:ext uri="{FF2B5EF4-FFF2-40B4-BE49-F238E27FC236}">
                <a16:creationId xmlns:a16="http://schemas.microsoft.com/office/drawing/2014/main" id="{D4CE74FB-57FE-BEC9-B718-A55B6D355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83" y="2577835"/>
            <a:ext cx="3762867" cy="1387501"/>
          </a:xfrm>
          <a:prstGeom prst="rect">
            <a:avLst/>
          </a:prstGeom>
        </p:spPr>
      </p:pic>
      <p:sp>
        <p:nvSpPr>
          <p:cNvPr id="2" name="Title 1">
            <a:extLst>
              <a:ext uri="{FF2B5EF4-FFF2-40B4-BE49-F238E27FC236}">
                <a16:creationId xmlns:a16="http://schemas.microsoft.com/office/drawing/2014/main" id="{6D95E845-9EC1-2978-990D-3731530AC8E7}"/>
              </a:ext>
            </a:extLst>
          </p:cNvPr>
          <p:cNvSpPr>
            <a:spLocks noGrp="1"/>
          </p:cNvSpPr>
          <p:nvPr>
            <p:ph type="title"/>
          </p:nvPr>
        </p:nvSpPr>
        <p:spPr>
          <a:xfrm>
            <a:off x="590868" y="4083240"/>
            <a:ext cx="4079606" cy="338554"/>
          </a:xfrm>
        </p:spPr>
        <p:txBody>
          <a:bodyPr/>
          <a:lstStyle/>
          <a:p>
            <a:pPr algn="l"/>
            <a:r>
              <a:rPr lang="en-US" sz="2200">
                <a:solidFill>
                  <a:schemeClr val="bg1"/>
                </a:solidFill>
                <a:latin typeface="+mn-lt"/>
              </a:rPr>
              <a:t>with Microsoft Cloud for Retail</a:t>
            </a:r>
          </a:p>
        </p:txBody>
      </p:sp>
      <p:sp>
        <p:nvSpPr>
          <p:cNvPr id="4" name="TextBox 3">
            <a:extLst>
              <a:ext uri="{FF2B5EF4-FFF2-40B4-BE49-F238E27FC236}">
                <a16:creationId xmlns:a16="http://schemas.microsoft.com/office/drawing/2014/main" id="{1AD30573-5484-F256-5C37-8C2126FAD351}"/>
              </a:ext>
            </a:extLst>
          </p:cNvPr>
          <p:cNvSpPr txBox="1"/>
          <p:nvPr/>
        </p:nvSpPr>
        <p:spPr>
          <a:xfrm>
            <a:off x="5431584" y="2181225"/>
            <a:ext cx="2662333" cy="923330"/>
          </a:xfrm>
          <a:prstGeom prst="rect">
            <a:avLst/>
          </a:prstGeom>
          <a:noFill/>
        </p:spPr>
        <p:txBody>
          <a:bodyPr wrap="square" lIns="0" tIns="0" rIns="0" bIns="0" rtlCol="0">
            <a:spAutoFit/>
          </a:bodyPr>
          <a:lstStyle/>
          <a:p>
            <a:pPr algn="ctr"/>
            <a:r>
              <a:rPr lang="en-US" sz="2000" b="1">
                <a:solidFill>
                  <a:schemeClr val="bg1"/>
                </a:solidFill>
                <a:latin typeface="Segoe UI" panose="020B0502040204020203" pitchFamily="34" charset="0"/>
                <a:cs typeface="Segoe UI" panose="020B0502040204020203" pitchFamily="34" charset="0"/>
              </a:rPr>
              <a:t>Maximize</a:t>
            </a:r>
            <a:r>
              <a:rPr lang="en-US" sz="2000">
                <a:solidFill>
                  <a:schemeClr val="bg1"/>
                </a:solidFill>
                <a:latin typeface="+mj-lt"/>
              </a:rPr>
              <a:t> </a:t>
            </a:r>
            <a:br>
              <a:rPr lang="en-US" sz="2000">
                <a:solidFill>
                  <a:schemeClr val="bg1"/>
                </a:solidFill>
                <a:latin typeface="+mj-lt"/>
              </a:rPr>
            </a:br>
            <a:r>
              <a:rPr lang="en-US" sz="2000">
                <a:solidFill>
                  <a:schemeClr val="bg1"/>
                </a:solidFill>
              </a:rPr>
              <a:t>the value </a:t>
            </a:r>
            <a:br>
              <a:rPr lang="en-US" sz="2000">
                <a:solidFill>
                  <a:schemeClr val="bg1"/>
                </a:solidFill>
              </a:rPr>
            </a:br>
            <a:r>
              <a:rPr lang="en-US" sz="2000">
                <a:solidFill>
                  <a:schemeClr val="bg1"/>
                </a:solidFill>
              </a:rPr>
              <a:t>of your data</a:t>
            </a:r>
          </a:p>
        </p:txBody>
      </p:sp>
      <p:sp>
        <p:nvSpPr>
          <p:cNvPr id="5" name="TextBox 4">
            <a:extLst>
              <a:ext uri="{FF2B5EF4-FFF2-40B4-BE49-F238E27FC236}">
                <a16:creationId xmlns:a16="http://schemas.microsoft.com/office/drawing/2014/main" id="{AE6EB164-EB52-379F-9F78-411F0B4EC2B5}"/>
              </a:ext>
            </a:extLst>
          </p:cNvPr>
          <p:cNvSpPr txBox="1"/>
          <p:nvPr/>
        </p:nvSpPr>
        <p:spPr>
          <a:xfrm>
            <a:off x="8422434" y="2181225"/>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Elevate</a:t>
            </a:r>
            <a:r>
              <a:rPr lang="en-US" sz="2000">
                <a:solidFill>
                  <a:schemeClr val="bg1">
                    <a:alpha val="45000"/>
                  </a:schemeClr>
                </a:solidFill>
                <a:latin typeface="+mj-lt"/>
              </a:rPr>
              <a:t> </a:t>
            </a:r>
            <a:br>
              <a:rPr lang="en-US" sz="2000">
                <a:solidFill>
                  <a:schemeClr val="bg1">
                    <a:alpha val="45000"/>
                  </a:schemeClr>
                </a:solidFill>
                <a:latin typeface="+mj-lt"/>
              </a:rPr>
            </a:br>
            <a:r>
              <a:rPr lang="en-US" sz="2000">
                <a:solidFill>
                  <a:schemeClr val="bg1">
                    <a:alpha val="45000"/>
                  </a:schemeClr>
                </a:solidFill>
              </a:rPr>
              <a:t>the shopping experience</a:t>
            </a:r>
          </a:p>
        </p:txBody>
      </p:sp>
      <p:sp>
        <p:nvSpPr>
          <p:cNvPr id="7" name="TextBox 6">
            <a:extLst>
              <a:ext uri="{FF2B5EF4-FFF2-40B4-BE49-F238E27FC236}">
                <a16:creationId xmlns:a16="http://schemas.microsoft.com/office/drawing/2014/main" id="{8227C5B7-F2C8-D6A8-0F1E-A7165D99F6CF}"/>
              </a:ext>
            </a:extLst>
          </p:cNvPr>
          <p:cNvSpPr txBox="1"/>
          <p:nvPr/>
        </p:nvSpPr>
        <p:spPr>
          <a:xfrm>
            <a:off x="5431584" y="3965336"/>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Build a </a:t>
            </a:r>
            <a:br>
              <a:rPr lang="en-US" sz="2000" b="1">
                <a:solidFill>
                  <a:schemeClr val="bg1">
                    <a:alpha val="45000"/>
                  </a:schemeClr>
                </a:solidFill>
                <a:latin typeface="Segoe UI" panose="020B0502040204020203" pitchFamily="34" charset="0"/>
                <a:cs typeface="Segoe UI" panose="020B0502040204020203" pitchFamily="34" charset="0"/>
              </a:rPr>
            </a:br>
            <a:r>
              <a:rPr lang="en-US" sz="2000">
                <a:solidFill>
                  <a:schemeClr val="bg1">
                    <a:alpha val="45000"/>
                  </a:schemeClr>
                </a:solidFill>
                <a:latin typeface="Segoe UI" panose="020B0502040204020203" pitchFamily="34" charset="0"/>
                <a:cs typeface="Segoe UI" panose="020B0502040204020203" pitchFamily="34" charset="0"/>
              </a:rPr>
              <a:t>real-time </a:t>
            </a:r>
            <a:br>
              <a:rPr lang="en-US" sz="2000">
                <a:solidFill>
                  <a:schemeClr val="bg1">
                    <a:alpha val="45000"/>
                  </a:schemeClr>
                </a:solidFill>
                <a:latin typeface="Segoe UI" panose="020B0502040204020203" pitchFamily="34" charset="0"/>
                <a:cs typeface="Segoe UI" panose="020B0502040204020203" pitchFamily="34" charset="0"/>
              </a:rPr>
            </a:br>
            <a:r>
              <a:rPr lang="en-US" sz="2000">
                <a:solidFill>
                  <a:schemeClr val="bg1">
                    <a:alpha val="45000"/>
                  </a:schemeClr>
                </a:solidFill>
              </a:rPr>
              <a:t>retail supply chain</a:t>
            </a:r>
          </a:p>
        </p:txBody>
      </p:sp>
      <p:sp>
        <p:nvSpPr>
          <p:cNvPr id="6" name="TextBox 5">
            <a:extLst>
              <a:ext uri="{FF2B5EF4-FFF2-40B4-BE49-F238E27FC236}">
                <a16:creationId xmlns:a16="http://schemas.microsoft.com/office/drawing/2014/main" id="{FC9F0611-3738-F3D9-063E-C71A13E33E5E}"/>
              </a:ext>
            </a:extLst>
          </p:cNvPr>
          <p:cNvSpPr txBox="1"/>
          <p:nvPr/>
        </p:nvSpPr>
        <p:spPr>
          <a:xfrm>
            <a:off x="8422434" y="3965336"/>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Empower</a:t>
            </a:r>
            <a:r>
              <a:rPr lang="en-US" sz="2000">
                <a:solidFill>
                  <a:schemeClr val="bg1">
                    <a:alpha val="45000"/>
                  </a:schemeClr>
                </a:solidFill>
                <a:latin typeface="+mj-lt"/>
              </a:rPr>
              <a:t> </a:t>
            </a:r>
            <a:br>
              <a:rPr lang="en-US" sz="2000">
                <a:solidFill>
                  <a:schemeClr val="bg1">
                    <a:alpha val="45000"/>
                  </a:schemeClr>
                </a:solidFill>
                <a:latin typeface="+mj-lt"/>
              </a:rPr>
            </a:br>
            <a:r>
              <a:rPr lang="en-US" sz="2000">
                <a:solidFill>
                  <a:schemeClr val="bg1">
                    <a:alpha val="45000"/>
                  </a:schemeClr>
                </a:solidFill>
              </a:rPr>
              <a:t>the store </a:t>
            </a:r>
            <a:br>
              <a:rPr lang="en-US" sz="2000">
                <a:solidFill>
                  <a:schemeClr val="bg1">
                    <a:alpha val="45000"/>
                  </a:schemeClr>
                </a:solidFill>
              </a:rPr>
            </a:br>
            <a:r>
              <a:rPr lang="en-US" sz="2000">
                <a:solidFill>
                  <a:schemeClr val="bg1">
                    <a:alpha val="45000"/>
                  </a:schemeClr>
                </a:solidFill>
              </a:rPr>
              <a:t>associate</a:t>
            </a:r>
          </a:p>
        </p:txBody>
      </p:sp>
      <p:grpSp>
        <p:nvGrpSpPr>
          <p:cNvPr id="8" name="Group 7">
            <a:extLst>
              <a:ext uri="{FF2B5EF4-FFF2-40B4-BE49-F238E27FC236}">
                <a16:creationId xmlns:a16="http://schemas.microsoft.com/office/drawing/2014/main" id="{03C81D8D-A465-9482-AB14-54D68760252F}"/>
              </a:ext>
              <a:ext uri="{C183D7F6-B498-43B3-948B-1728B52AA6E4}">
                <adec:decorative xmlns:adec="http://schemas.microsoft.com/office/drawing/2017/decorative" val="1"/>
              </a:ext>
            </a:extLst>
          </p:cNvPr>
          <p:cNvGrpSpPr/>
          <p:nvPr/>
        </p:nvGrpSpPr>
        <p:grpSpPr>
          <a:xfrm>
            <a:off x="5417736" y="1854888"/>
            <a:ext cx="5771857" cy="3543788"/>
            <a:chOff x="5853244" y="1901629"/>
            <a:chExt cx="5771857" cy="3543788"/>
          </a:xfrm>
        </p:grpSpPr>
        <p:cxnSp>
          <p:nvCxnSpPr>
            <p:cNvPr id="9" name="Straight Connector 8">
              <a:extLst>
                <a:ext uri="{FF2B5EF4-FFF2-40B4-BE49-F238E27FC236}">
                  <a16:creationId xmlns:a16="http://schemas.microsoft.com/office/drawing/2014/main" id="{83029B3D-79C3-DD80-188B-1845BFB578FB}"/>
                </a:ext>
                <a:ext uri="{C183D7F6-B498-43B3-948B-1728B52AA6E4}">
                  <adec:decorative xmlns:adec="http://schemas.microsoft.com/office/drawing/2017/decorative" val="1"/>
                </a:ext>
              </a:extLst>
            </p:cNvPr>
            <p:cNvCxnSpPr>
              <a:cxnSpLocks/>
            </p:cNvCxnSpPr>
            <p:nvPr/>
          </p:nvCxnSpPr>
          <p:spPr>
            <a:xfrm>
              <a:off x="5853244" y="3626886"/>
              <a:ext cx="5771857" cy="0"/>
            </a:xfrm>
            <a:prstGeom prst="line">
              <a:avLst/>
            </a:prstGeom>
            <a:ln>
              <a:gradFill>
                <a:gsLst>
                  <a:gs pos="0">
                    <a:srgbClr val="FFE399"/>
                  </a:gs>
                  <a:gs pos="100000">
                    <a:srgbClr val="FFB900"/>
                  </a:gs>
                </a:gsLst>
                <a:lin ang="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D1A618-CE6B-83C6-90A5-2A8E27F2E4AD}"/>
                </a:ext>
                <a:ext uri="{C183D7F6-B498-43B3-948B-1728B52AA6E4}">
                  <adec:decorative xmlns:adec="http://schemas.microsoft.com/office/drawing/2017/decorative" val="1"/>
                </a:ext>
              </a:extLst>
            </p:cNvPr>
            <p:cNvCxnSpPr>
              <a:cxnSpLocks/>
            </p:cNvCxnSpPr>
            <p:nvPr/>
          </p:nvCxnSpPr>
          <p:spPr>
            <a:xfrm>
              <a:off x="8739172" y="1901629"/>
              <a:ext cx="0" cy="3543788"/>
            </a:xfrm>
            <a:prstGeom prst="line">
              <a:avLst/>
            </a:prstGeom>
            <a:ln>
              <a:gradFill>
                <a:gsLst>
                  <a:gs pos="0">
                    <a:srgbClr val="FFE399"/>
                  </a:gs>
                  <a:gs pos="100000">
                    <a:srgbClr val="FFB9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507895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446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308B-0ABE-6AA8-4F00-9A953636AADE}"/>
              </a:ext>
            </a:extLst>
          </p:cNvPr>
          <p:cNvSpPr>
            <a:spLocks noGrp="1"/>
          </p:cNvSpPr>
          <p:nvPr>
            <p:ph type="title"/>
          </p:nvPr>
        </p:nvSpPr>
        <p:spPr>
          <a:xfrm>
            <a:off x="1510805" y="2321004"/>
            <a:ext cx="5916938" cy="2215991"/>
          </a:xfrm>
        </p:spPr>
        <p:txBody>
          <a:bodyPr/>
          <a:lstStyle/>
          <a:p>
            <a:pPr algn="l"/>
            <a:r>
              <a:rPr lang="en-US" sz="3600">
                <a:solidFill>
                  <a:schemeClr val="bg1"/>
                </a:solidFill>
                <a:latin typeface="Segoe UI" panose="020B0502040204020203" pitchFamily="34" charset="0"/>
                <a:cs typeface="Segoe UI" panose="020B0502040204020203" pitchFamily="34" charset="0"/>
              </a:rPr>
              <a:t>Most retailers only leverage </a:t>
            </a:r>
            <a:r>
              <a:rPr lang="en-US" sz="3600" b="1">
                <a:solidFill>
                  <a:schemeClr val="bg1"/>
                </a:solidFill>
                <a:latin typeface="Segoe UI" panose="020B0502040204020203" pitchFamily="34" charset="0"/>
                <a:cs typeface="Segoe UI" panose="020B0502040204020203" pitchFamily="34" charset="0"/>
              </a:rPr>
              <a:t>a fraction of the data </a:t>
            </a:r>
            <a:r>
              <a:rPr lang="en-US" sz="3600">
                <a:solidFill>
                  <a:schemeClr val="bg1"/>
                </a:solidFill>
                <a:latin typeface="Segoe UI" panose="020B0502040204020203" pitchFamily="34" charset="0"/>
                <a:cs typeface="Segoe UI" panose="020B0502040204020203" pitchFamily="34" charset="0"/>
              </a:rPr>
              <a:t>that’s available, creating silos and limiting AI’s impact.</a:t>
            </a:r>
            <a:endParaRPr lang="en-US">
              <a:latin typeface="Segoe UI" panose="020B0502040204020203" pitchFamily="34" charset="0"/>
              <a:cs typeface="Segoe UI" panose="020B0502040204020203" pitchFamily="34" charset="0"/>
            </a:endParaRPr>
          </a:p>
        </p:txBody>
      </p:sp>
      <p:pic>
        <p:nvPicPr>
          <p:cNvPr id="8" name="Graphic 7">
            <a:extLst>
              <a:ext uri="{FF2B5EF4-FFF2-40B4-BE49-F238E27FC236}">
                <a16:creationId xmlns:a16="http://schemas.microsoft.com/office/drawing/2014/main" id="{EAA3604E-E7D8-C304-2B4A-057A02FBF95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31919" y="3429001"/>
            <a:ext cx="1182855" cy="1182855"/>
          </a:xfrm>
          <a:prstGeom prst="rect">
            <a:avLst/>
          </a:prstGeom>
        </p:spPr>
      </p:pic>
      <p:pic>
        <p:nvPicPr>
          <p:cNvPr id="9" name="Graphic 8">
            <a:extLst>
              <a:ext uri="{FF2B5EF4-FFF2-40B4-BE49-F238E27FC236}">
                <a16:creationId xmlns:a16="http://schemas.microsoft.com/office/drawing/2014/main" id="{58B407D9-4C0A-2171-B6DD-DB098C34B95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6809" y="3429001"/>
            <a:ext cx="1182855" cy="1182855"/>
          </a:xfrm>
          <a:prstGeom prst="rect">
            <a:avLst/>
          </a:prstGeom>
        </p:spPr>
      </p:pic>
      <p:pic>
        <p:nvPicPr>
          <p:cNvPr id="10" name="Graphic 9">
            <a:extLst>
              <a:ext uri="{FF2B5EF4-FFF2-40B4-BE49-F238E27FC236}">
                <a16:creationId xmlns:a16="http://schemas.microsoft.com/office/drawing/2014/main" id="{E4E140BC-2A59-3A81-F3A3-B6967C60EB7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4364" y="3429000"/>
            <a:ext cx="1182855" cy="1182855"/>
          </a:xfrm>
          <a:prstGeom prst="rect">
            <a:avLst/>
          </a:prstGeom>
        </p:spPr>
      </p:pic>
      <p:pic>
        <p:nvPicPr>
          <p:cNvPr id="11" name="Graphic 10">
            <a:extLst>
              <a:ext uri="{FF2B5EF4-FFF2-40B4-BE49-F238E27FC236}">
                <a16:creationId xmlns:a16="http://schemas.microsoft.com/office/drawing/2014/main" id="{0BC4AC04-2AB5-CC6A-53FC-EF3A89F5C27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31376" y="2246146"/>
            <a:ext cx="1182855" cy="1182855"/>
          </a:xfrm>
          <a:prstGeom prst="rect">
            <a:avLst/>
          </a:prstGeom>
        </p:spPr>
      </p:pic>
      <p:pic>
        <p:nvPicPr>
          <p:cNvPr id="12" name="Graphic 11">
            <a:extLst>
              <a:ext uri="{FF2B5EF4-FFF2-40B4-BE49-F238E27FC236}">
                <a16:creationId xmlns:a16="http://schemas.microsoft.com/office/drawing/2014/main" id="{D3688D14-5784-19CB-2A25-E10D5F42689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6266" y="2246146"/>
            <a:ext cx="1182855" cy="1182855"/>
          </a:xfrm>
          <a:prstGeom prst="rect">
            <a:avLst/>
          </a:prstGeom>
        </p:spPr>
      </p:pic>
      <p:pic>
        <p:nvPicPr>
          <p:cNvPr id="13" name="Graphic 12">
            <a:extLst>
              <a:ext uri="{FF2B5EF4-FFF2-40B4-BE49-F238E27FC236}">
                <a16:creationId xmlns:a16="http://schemas.microsoft.com/office/drawing/2014/main" id="{3D2228A6-599F-1E19-F783-759F29A8C12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3821" y="2246145"/>
            <a:ext cx="1182855" cy="1182855"/>
          </a:xfrm>
          <a:prstGeom prst="rect">
            <a:avLst/>
          </a:prstGeom>
        </p:spPr>
      </p:pic>
      <p:pic>
        <p:nvPicPr>
          <p:cNvPr id="14" name="Graphic 13">
            <a:extLst>
              <a:ext uri="{FF2B5EF4-FFF2-40B4-BE49-F238E27FC236}">
                <a16:creationId xmlns:a16="http://schemas.microsoft.com/office/drawing/2014/main" id="{474B5C6D-2B65-299F-FEC9-D5EE38DD0CF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31105" y="1063291"/>
            <a:ext cx="1182855" cy="1182855"/>
          </a:xfrm>
          <a:prstGeom prst="rect">
            <a:avLst/>
          </a:prstGeom>
        </p:spPr>
      </p:pic>
      <p:pic>
        <p:nvPicPr>
          <p:cNvPr id="15" name="Graphic 14">
            <a:extLst>
              <a:ext uri="{FF2B5EF4-FFF2-40B4-BE49-F238E27FC236}">
                <a16:creationId xmlns:a16="http://schemas.microsoft.com/office/drawing/2014/main" id="{9710C91A-2A5A-66D1-1C68-EFBB8A1E09C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15995" y="1063291"/>
            <a:ext cx="1182855" cy="1182855"/>
          </a:xfrm>
          <a:prstGeom prst="rect">
            <a:avLst/>
          </a:prstGeom>
        </p:spPr>
      </p:pic>
      <p:pic>
        <p:nvPicPr>
          <p:cNvPr id="16" name="Graphic 15">
            <a:extLst>
              <a:ext uri="{FF2B5EF4-FFF2-40B4-BE49-F238E27FC236}">
                <a16:creationId xmlns:a16="http://schemas.microsoft.com/office/drawing/2014/main" id="{63D5CE97-C4FB-1EDE-D9AC-F736B9D6FAC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3550" y="1063290"/>
            <a:ext cx="1182855" cy="1182855"/>
          </a:xfrm>
          <a:prstGeom prst="rect">
            <a:avLst/>
          </a:prstGeom>
        </p:spPr>
      </p:pic>
      <p:pic>
        <p:nvPicPr>
          <p:cNvPr id="17" name="Graphic 16">
            <a:extLst>
              <a:ext uri="{FF2B5EF4-FFF2-40B4-BE49-F238E27FC236}">
                <a16:creationId xmlns:a16="http://schemas.microsoft.com/office/drawing/2014/main" id="{9FDF06A7-C3D4-B135-CCB5-5EE164663D0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30562" y="-119564"/>
            <a:ext cx="1182855" cy="1182855"/>
          </a:xfrm>
          <a:prstGeom prst="rect">
            <a:avLst/>
          </a:prstGeom>
        </p:spPr>
      </p:pic>
      <p:pic>
        <p:nvPicPr>
          <p:cNvPr id="18" name="Graphic 17">
            <a:extLst>
              <a:ext uri="{FF2B5EF4-FFF2-40B4-BE49-F238E27FC236}">
                <a16:creationId xmlns:a16="http://schemas.microsoft.com/office/drawing/2014/main" id="{6CD2AB92-E057-AF7E-E968-6EDDB8BE440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15452" y="-119564"/>
            <a:ext cx="1182855" cy="1182855"/>
          </a:xfrm>
          <a:prstGeom prst="rect">
            <a:avLst/>
          </a:prstGeom>
        </p:spPr>
      </p:pic>
      <p:pic>
        <p:nvPicPr>
          <p:cNvPr id="19" name="Graphic 18">
            <a:extLst>
              <a:ext uri="{FF2B5EF4-FFF2-40B4-BE49-F238E27FC236}">
                <a16:creationId xmlns:a16="http://schemas.microsoft.com/office/drawing/2014/main" id="{8FE83F9C-917D-DDA3-973B-01096323780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3007" y="-119565"/>
            <a:ext cx="1182855" cy="1182855"/>
          </a:xfrm>
          <a:prstGeom prst="rect">
            <a:avLst/>
          </a:prstGeom>
        </p:spPr>
      </p:pic>
      <p:pic>
        <p:nvPicPr>
          <p:cNvPr id="20" name="Graphic 19">
            <a:extLst>
              <a:ext uri="{FF2B5EF4-FFF2-40B4-BE49-F238E27FC236}">
                <a16:creationId xmlns:a16="http://schemas.microsoft.com/office/drawing/2014/main" id="{A7FE7616-D42E-D970-2833-930605CBB6B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31105" y="5794713"/>
            <a:ext cx="1182855" cy="1182855"/>
          </a:xfrm>
          <a:prstGeom prst="rect">
            <a:avLst/>
          </a:prstGeom>
        </p:spPr>
      </p:pic>
      <p:pic>
        <p:nvPicPr>
          <p:cNvPr id="21" name="Graphic 20">
            <a:extLst>
              <a:ext uri="{FF2B5EF4-FFF2-40B4-BE49-F238E27FC236}">
                <a16:creationId xmlns:a16="http://schemas.microsoft.com/office/drawing/2014/main" id="{6EFBE1D4-962D-6B0B-E146-8613750CF2F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5995" y="5794713"/>
            <a:ext cx="1182855" cy="1182855"/>
          </a:xfrm>
          <a:prstGeom prst="rect">
            <a:avLst/>
          </a:prstGeom>
        </p:spPr>
      </p:pic>
      <p:pic>
        <p:nvPicPr>
          <p:cNvPr id="22" name="Graphic 21">
            <a:extLst>
              <a:ext uri="{FF2B5EF4-FFF2-40B4-BE49-F238E27FC236}">
                <a16:creationId xmlns:a16="http://schemas.microsoft.com/office/drawing/2014/main" id="{7789C9EE-38B6-62A2-5151-703058525B5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3550" y="5794712"/>
            <a:ext cx="1182855" cy="1182855"/>
          </a:xfrm>
          <a:prstGeom prst="rect">
            <a:avLst/>
          </a:prstGeom>
        </p:spPr>
      </p:pic>
      <p:pic>
        <p:nvPicPr>
          <p:cNvPr id="23" name="Graphic 22">
            <a:extLst>
              <a:ext uri="{FF2B5EF4-FFF2-40B4-BE49-F238E27FC236}">
                <a16:creationId xmlns:a16="http://schemas.microsoft.com/office/drawing/2014/main" id="{A5F79020-B0DF-419E-67D7-AF2214BB90C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30562" y="4611856"/>
            <a:ext cx="1182855" cy="1182855"/>
          </a:xfrm>
          <a:prstGeom prst="rect">
            <a:avLst/>
          </a:prstGeom>
        </p:spPr>
      </p:pic>
      <p:pic>
        <p:nvPicPr>
          <p:cNvPr id="24" name="Graphic 23">
            <a:extLst>
              <a:ext uri="{FF2B5EF4-FFF2-40B4-BE49-F238E27FC236}">
                <a16:creationId xmlns:a16="http://schemas.microsoft.com/office/drawing/2014/main" id="{A3C1432D-3AD3-47C8-2B97-163DA6B355F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15452" y="4611856"/>
            <a:ext cx="1182855" cy="1182855"/>
          </a:xfrm>
          <a:prstGeom prst="rect">
            <a:avLst/>
          </a:prstGeom>
        </p:spPr>
      </p:pic>
      <p:pic>
        <p:nvPicPr>
          <p:cNvPr id="25" name="Graphic 24">
            <a:extLst>
              <a:ext uri="{FF2B5EF4-FFF2-40B4-BE49-F238E27FC236}">
                <a16:creationId xmlns:a16="http://schemas.microsoft.com/office/drawing/2014/main" id="{5CF7850D-55BE-4188-9715-3795E5F9A91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3007" y="4611855"/>
            <a:ext cx="1182855" cy="1182855"/>
          </a:xfrm>
          <a:prstGeom prst="rect">
            <a:avLst/>
          </a:prstGeom>
        </p:spPr>
      </p:pic>
    </p:spTree>
    <p:extLst>
      <p:ext uri="{BB962C8B-B14F-4D97-AF65-F5344CB8AC3E}">
        <p14:creationId xmlns:p14="http://schemas.microsoft.com/office/powerpoint/2010/main" val="78764844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hoto of employee viewing store data graphs on a tablet">
            <a:extLst>
              <a:ext uri="{FF2B5EF4-FFF2-40B4-BE49-F238E27FC236}">
                <a16:creationId xmlns:a16="http://schemas.microsoft.com/office/drawing/2014/main" id="{DA18AAB3-13DD-AD68-698F-58ED0B6985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095999" cy="6858000"/>
          </a:xfrm>
          <a:prstGeom prst="rect">
            <a:avLst/>
          </a:prstGeom>
        </p:spPr>
      </p:pic>
      <p:grpSp>
        <p:nvGrpSpPr>
          <p:cNvPr id="18" name="Group 17">
            <a:extLst>
              <a:ext uri="{FF2B5EF4-FFF2-40B4-BE49-F238E27FC236}">
                <a16:creationId xmlns:a16="http://schemas.microsoft.com/office/drawing/2014/main" id="{0DE4A485-5C25-0749-6718-F3B9323B9F55}"/>
              </a:ext>
              <a:ext uri="{C183D7F6-B498-43B3-948B-1728B52AA6E4}">
                <adec:decorative xmlns:adec="http://schemas.microsoft.com/office/drawing/2017/decorative" val="1"/>
              </a:ext>
            </a:extLst>
          </p:cNvPr>
          <p:cNvGrpSpPr/>
          <p:nvPr/>
        </p:nvGrpSpPr>
        <p:grpSpPr>
          <a:xfrm>
            <a:off x="252570" y="4487989"/>
            <a:ext cx="5843429" cy="1652281"/>
            <a:chOff x="269823" y="4487989"/>
            <a:chExt cx="5843429" cy="1652281"/>
          </a:xfrm>
          <a:solidFill>
            <a:srgbClr val="FFE399"/>
          </a:solidFill>
        </p:grpSpPr>
        <p:sp>
          <p:nvSpPr>
            <p:cNvPr id="12" name="Rounded Rectangle 11">
              <a:extLst>
                <a:ext uri="{FF2B5EF4-FFF2-40B4-BE49-F238E27FC236}">
                  <a16:creationId xmlns:a16="http://schemas.microsoft.com/office/drawing/2014/main" id="{2B085737-3E3E-2698-A750-469F4594EF65}"/>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7" name="Rounded Rectangle 16">
              <a:extLst>
                <a:ext uri="{FF2B5EF4-FFF2-40B4-BE49-F238E27FC236}">
                  <a16:creationId xmlns:a16="http://schemas.microsoft.com/office/drawing/2014/main" id="{DD77B943-26B5-3932-06E8-A40A88421576}"/>
                </a:ext>
                <a:ext uri="{C183D7F6-B498-43B3-948B-1728B52AA6E4}">
                  <adec:decorative xmlns:adec="http://schemas.microsoft.com/office/drawing/2017/decorative" val="1"/>
                </a:ext>
              </a:extLst>
            </p:cNvPr>
            <p:cNvSpPr/>
            <p:nvPr/>
          </p:nvSpPr>
          <p:spPr bwMode="auto">
            <a:xfrm>
              <a:off x="3942412" y="4487989"/>
              <a:ext cx="2170840"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6E1D14A0-BB6D-7AA4-F9EB-DEED57E9946A}"/>
              </a:ext>
            </a:extLst>
          </p:cNvPr>
          <p:cNvSpPr>
            <a:spLocks noGrp="1"/>
          </p:cNvSpPr>
          <p:nvPr>
            <p:ph type="title"/>
          </p:nvPr>
        </p:nvSpPr>
        <p:spPr>
          <a:xfrm>
            <a:off x="694186" y="4760131"/>
            <a:ext cx="4843474" cy="1107996"/>
          </a:xfrm>
        </p:spPr>
        <p:txBody>
          <a:bodyPr/>
          <a:lstStyle/>
          <a:p>
            <a:pPr algn="l"/>
            <a:r>
              <a:rPr lang="en-US" b="1">
                <a:latin typeface="Segoe UI" panose="020B0502040204020203" pitchFamily="34" charset="0"/>
                <a:cs typeface="Segoe UI" panose="020B0502040204020203" pitchFamily="34" charset="0"/>
              </a:rPr>
              <a:t>Maximize</a:t>
            </a:r>
            <a:r>
              <a:rPr lang="en-US"/>
              <a:t> the value </a:t>
            </a:r>
            <a:br>
              <a:rPr lang="en-US"/>
            </a:br>
            <a:r>
              <a:rPr lang="en-US"/>
              <a:t>of your data</a:t>
            </a:r>
          </a:p>
        </p:txBody>
      </p:sp>
      <p:pic>
        <p:nvPicPr>
          <p:cNvPr id="7" name="Picture 6">
            <a:extLst>
              <a:ext uri="{FF2B5EF4-FFF2-40B4-BE49-F238E27FC236}">
                <a16:creationId xmlns:a16="http://schemas.microsoft.com/office/drawing/2014/main" id="{8FFEBECC-BCF0-8806-68CE-677589F28FF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16338" y="5032274"/>
            <a:ext cx="978795" cy="1107996"/>
          </a:xfrm>
          <a:prstGeom prst="rect">
            <a:avLst/>
          </a:prstGeom>
        </p:spPr>
      </p:pic>
      <p:sp>
        <p:nvSpPr>
          <p:cNvPr id="4" name="TextBox 3">
            <a:extLst>
              <a:ext uri="{FF2B5EF4-FFF2-40B4-BE49-F238E27FC236}">
                <a16:creationId xmlns:a16="http://schemas.microsoft.com/office/drawing/2014/main" id="{AB469773-6649-5B59-512A-23F292D2058B}"/>
              </a:ext>
            </a:extLst>
          </p:cNvPr>
          <p:cNvSpPr txBox="1"/>
          <p:nvPr/>
        </p:nvSpPr>
        <p:spPr>
          <a:xfrm>
            <a:off x="6659699" y="953320"/>
            <a:ext cx="5053007" cy="738664"/>
          </a:xfrm>
          <a:prstGeom prst="rect">
            <a:avLst/>
          </a:prstGeom>
          <a:noFill/>
        </p:spPr>
        <p:txBody>
          <a:bodyPr wrap="square" lIns="0" tIns="0" rIns="0" bIns="0" rtlCol="0">
            <a:spAutoFit/>
          </a:bodyPr>
          <a:lstStyle/>
          <a:p>
            <a:pPr algn="l"/>
            <a:r>
              <a:rPr lang="en-US" sz="2400" b="1">
                <a:latin typeface="Segoe UI" panose="020B0502040204020203" pitchFamily="34" charset="0"/>
                <a:cs typeface="Segoe UI" panose="020B0502040204020203" pitchFamily="34" charset="0"/>
              </a:rPr>
              <a:t>Unlock data-driven productivity with generative AI</a:t>
            </a:r>
          </a:p>
        </p:txBody>
      </p:sp>
      <p:sp>
        <p:nvSpPr>
          <p:cNvPr id="6" name="TextBox 5">
            <a:extLst>
              <a:ext uri="{FF2B5EF4-FFF2-40B4-BE49-F238E27FC236}">
                <a16:creationId xmlns:a16="http://schemas.microsoft.com/office/drawing/2014/main" id="{E3E97F0E-D12A-97C9-15D8-B233F215619D}"/>
              </a:ext>
            </a:extLst>
          </p:cNvPr>
          <p:cNvSpPr txBox="1"/>
          <p:nvPr/>
        </p:nvSpPr>
        <p:spPr>
          <a:xfrm>
            <a:off x="6659701" y="2000675"/>
            <a:ext cx="5053008" cy="4139595"/>
          </a:xfrm>
          <a:prstGeom prst="rect">
            <a:avLst/>
          </a:prstGeom>
          <a:noFill/>
        </p:spPr>
        <p:txBody>
          <a:bodyPr wrap="square" lIns="0" tIns="0" rIns="0" bIns="0" rtlCol="0">
            <a:spAutoFit/>
          </a:bodyPr>
          <a:lstStyle/>
          <a:p>
            <a:pPr algn="l">
              <a:spcAft>
                <a:spcPts val="1800"/>
              </a:spcAft>
            </a:pPr>
            <a:r>
              <a:rPr lang="en-US" sz="2000">
                <a:latin typeface="+mj-lt"/>
              </a:rPr>
              <a:t>Unified customer profile</a:t>
            </a:r>
            <a:br>
              <a:rPr lang="en-US" sz="2000">
                <a:latin typeface="+mj-lt"/>
              </a:rPr>
            </a:br>
            <a:r>
              <a:rPr lang="en-US"/>
              <a:t>Get a 360° view of the customer with a data and analytics platform built for AI.</a:t>
            </a:r>
          </a:p>
          <a:p>
            <a:pPr algn="l">
              <a:spcAft>
                <a:spcPts val="1800"/>
              </a:spcAft>
            </a:pPr>
            <a:r>
              <a:rPr lang="en-US" sz="2000">
                <a:latin typeface="+mj-lt"/>
              </a:rPr>
              <a:t>Data solutions</a:t>
            </a:r>
            <a:br>
              <a:rPr lang="en-US">
                <a:latin typeface="+mj-lt"/>
              </a:rPr>
            </a:br>
            <a:r>
              <a:rPr lang="en-US"/>
              <a:t>Unify retail data from disparate system and ease the journey to AI readiness.</a:t>
            </a:r>
            <a:endParaRPr lang="en-US">
              <a:latin typeface="+mj-lt"/>
            </a:endParaRPr>
          </a:p>
          <a:p>
            <a:pPr algn="l">
              <a:spcAft>
                <a:spcPts val="1800"/>
              </a:spcAft>
            </a:pPr>
            <a:r>
              <a:rPr lang="en-US" sz="2000">
                <a:latin typeface="+mj-lt"/>
              </a:rPr>
              <a:t>Shopper and operations analytics</a:t>
            </a:r>
            <a:br>
              <a:rPr lang="en-US" sz="2000">
                <a:latin typeface="+mj-lt"/>
              </a:rPr>
            </a:br>
            <a:r>
              <a:rPr lang="en-US"/>
              <a:t>Ask questions of your data in natural language for rapid, trust-worthy insights.</a:t>
            </a:r>
          </a:p>
          <a:p>
            <a:pPr algn="l">
              <a:spcAft>
                <a:spcPts val="1800"/>
              </a:spcAft>
            </a:pPr>
            <a:r>
              <a:rPr lang="en-US" sz="2000">
                <a:latin typeface="+mj-lt"/>
              </a:rPr>
              <a:t>Retail media</a:t>
            </a:r>
            <a:br>
              <a:rPr lang="en-US" sz="2000">
                <a:latin typeface="+mj-lt"/>
              </a:rPr>
            </a:br>
            <a:r>
              <a:rPr lang="en-US"/>
              <a:t>Unlock ad revenue and lower acquisition costs with first-party shopper data.</a:t>
            </a:r>
          </a:p>
        </p:txBody>
      </p:sp>
    </p:spTree>
    <p:extLst>
      <p:ext uri="{BB962C8B-B14F-4D97-AF65-F5344CB8AC3E}">
        <p14:creationId xmlns:p14="http://schemas.microsoft.com/office/powerpoint/2010/main" val="425476955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Photo of technician from Walgreens using a microscope in lab">
            <a:extLst>
              <a:ext uri="{FF2B5EF4-FFF2-40B4-BE49-F238E27FC236}">
                <a16:creationId xmlns:a16="http://schemas.microsoft.com/office/drawing/2014/main" id="{17C5ED1A-3AE5-2413-31F5-50483FD6A535}"/>
              </a:ext>
            </a:extLst>
          </p:cNvPr>
          <p:cNvPicPr>
            <a:picLocks noGrp="1" noChangeAspect="1" noChangeArrowheads="1"/>
          </p:cNvPicPr>
          <p:nvPr>
            <p:ph type="pic" sz="quarter" idx="17"/>
          </p:nvPr>
        </p:nvPicPr>
        <p:blipFill rotWithShape="1">
          <a:blip r:embed="rId3" cstate="screen">
            <a:extLst>
              <a:ext uri="{28A0092B-C50C-407E-A947-70E740481C1C}">
                <a14:useLocalDpi xmlns:a14="http://schemas.microsoft.com/office/drawing/2010/main"/>
              </a:ext>
            </a:extLst>
          </a:blip>
          <a:srcRect t="89" b="89"/>
          <a:stretch/>
        </p:blipFill>
        <p:spPr/>
      </p:pic>
      <p:sp>
        <p:nvSpPr>
          <p:cNvPr id="22" name="Rectangle 21">
            <a:extLst>
              <a:ext uri="{FF2B5EF4-FFF2-40B4-BE49-F238E27FC236}">
                <a16:creationId xmlns:a16="http://schemas.microsoft.com/office/drawing/2014/main" id="{3FA8E1C6-423D-B5D8-8BFE-92A12AB7283C}"/>
              </a:ext>
              <a:ext uri="{C183D7F6-B498-43B3-948B-1728B52AA6E4}">
                <adec:decorative xmlns:adec="http://schemas.microsoft.com/office/drawing/2017/decorative" val="1"/>
              </a:ext>
            </a:extLst>
          </p:cNvPr>
          <p:cNvSpPr/>
          <p:nvPr/>
        </p:nvSpPr>
        <p:spPr bwMode="auto">
          <a:xfrm>
            <a:off x="0" y="697230"/>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42" name="Title 41">
            <a:extLst>
              <a:ext uri="{FF2B5EF4-FFF2-40B4-BE49-F238E27FC236}">
                <a16:creationId xmlns:a16="http://schemas.microsoft.com/office/drawing/2014/main" id="{6BD6FB90-A635-3C40-6255-FDCD2E4AE19D}"/>
              </a:ext>
            </a:extLst>
          </p:cNvPr>
          <p:cNvSpPr>
            <a:spLocks noGrp="1"/>
          </p:cNvSpPr>
          <p:nvPr>
            <p:ph type="title"/>
          </p:nvPr>
        </p:nvSpPr>
        <p:spPr>
          <a:xfrm>
            <a:off x="380206" y="4407702"/>
            <a:ext cx="3460274" cy="1846659"/>
          </a:xfrm>
        </p:spPr>
        <p:txBody>
          <a:bodyPr/>
          <a:lstStyle/>
          <a:p>
            <a:pPr>
              <a:defRPr/>
            </a:pPr>
            <a:r>
              <a:rPr lang="en-US" sz="2400">
                <a:solidFill>
                  <a:schemeClr val="bg1"/>
                </a:solidFill>
              </a:rPr>
              <a:t>Walgreens empowers pharmacists with an intelligent prescription data platform on Azure</a:t>
            </a:r>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Using Azure resources, we’ve created state-of-the-art data engineering pipelines that help us process data points from prescription transactions and create valuable insights. We can quickly push these insights back to our pharmacists and technicians.”</a:t>
            </a:r>
          </a:p>
          <a:p>
            <a:r>
              <a:rPr lang="en-US" sz="1100" b="1">
                <a:latin typeface="Segoe UI" panose="020B0502040204020203" pitchFamily="34" charset="0"/>
              </a:rPr>
              <a:t>Sashi Venkatesan</a:t>
            </a:r>
            <a:r>
              <a:rPr lang="en-US" sz="1100"/>
              <a:t>, Director of Product Engineering, Pharmacy and Healthcare Data Product Line, Walgreens</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Walgreens wanted to create a modern, intelligent data platform that could process hundreds of millions of prescription transactions a year and offer pharmacists the insights that they need to better engage with patients.</a:t>
            </a:r>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The company worked with Microsoft to build its Information, Data, and Insights platform using Azure Databricks, Azure Synapse Analytics, and other Azure resources. Pharmacists access real-time information through dashboards and data visualizations in Power BI. </a:t>
            </a:r>
          </a:p>
          <a:p>
            <a:endParaRPr lang="en-US"/>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Prescription processing now occurs within minutes, compared with 48 hours previously. The company has empowered its pharmacists and technicians with fast, accurate insights for more effective patient engagements. </a:t>
            </a:r>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a:xfrm>
            <a:off x="4614867" y="5693645"/>
            <a:ext cx="4529293" cy="535030"/>
          </a:xfrm>
        </p:spPr>
        <p:txBody>
          <a:bodyPr/>
          <a:lstStyle/>
          <a:p>
            <a:r>
              <a:rPr lang="en-US"/>
              <a:t>Microsoft Azure, Azure Cosmos DB, Azure Databricks, Azure Data Lake Storage, Azure SQL Database</a:t>
            </a:r>
            <a:br>
              <a:rPr lang="en-US"/>
            </a:br>
            <a:r>
              <a:rPr lang="en-US"/>
              <a:t>Azure Synapse Analytics, Microsoft Consulting Services, Power BI </a:t>
            </a:r>
          </a:p>
        </p:txBody>
      </p:sp>
      <p:pic>
        <p:nvPicPr>
          <p:cNvPr id="24" name="Picture Placeholder 12" descr="Walgreens logo">
            <a:extLst>
              <a:ext uri="{FF2B5EF4-FFF2-40B4-BE49-F238E27FC236}">
                <a16:creationId xmlns:a16="http://schemas.microsoft.com/office/drawing/2014/main" id="{76CAF321-C559-9C0C-AB46-682AA7A9A523}"/>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87855" y="5694857"/>
            <a:ext cx="1715882" cy="574190"/>
          </a:xfrm>
          <a:prstGeom prst="rect">
            <a:avLst/>
          </a:prstGeom>
        </p:spPr>
      </p:pic>
    </p:spTree>
    <p:extLst>
      <p:ext uri="{BB962C8B-B14F-4D97-AF65-F5344CB8AC3E}">
        <p14:creationId xmlns:p14="http://schemas.microsoft.com/office/powerpoint/2010/main" val="962122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Retail Unlocked&#10;">
            <a:extLst>
              <a:ext uri="{FF2B5EF4-FFF2-40B4-BE49-F238E27FC236}">
                <a16:creationId xmlns:a16="http://schemas.microsoft.com/office/drawing/2014/main" id="{D4CE74FB-57FE-BEC9-B718-A55B6D355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83" y="2577835"/>
            <a:ext cx="3762867" cy="1387501"/>
          </a:xfrm>
          <a:prstGeom prst="rect">
            <a:avLst/>
          </a:prstGeom>
        </p:spPr>
      </p:pic>
      <p:sp>
        <p:nvSpPr>
          <p:cNvPr id="2" name="Title 1">
            <a:extLst>
              <a:ext uri="{FF2B5EF4-FFF2-40B4-BE49-F238E27FC236}">
                <a16:creationId xmlns:a16="http://schemas.microsoft.com/office/drawing/2014/main" id="{6D95E845-9EC1-2978-990D-3731530AC8E7}"/>
              </a:ext>
            </a:extLst>
          </p:cNvPr>
          <p:cNvSpPr>
            <a:spLocks noGrp="1"/>
          </p:cNvSpPr>
          <p:nvPr>
            <p:ph type="title"/>
          </p:nvPr>
        </p:nvSpPr>
        <p:spPr>
          <a:xfrm>
            <a:off x="590868" y="4083240"/>
            <a:ext cx="4079606" cy="338554"/>
          </a:xfrm>
        </p:spPr>
        <p:txBody>
          <a:bodyPr/>
          <a:lstStyle/>
          <a:p>
            <a:pPr algn="l"/>
            <a:r>
              <a:rPr lang="en-US" sz="2200">
                <a:solidFill>
                  <a:schemeClr val="bg1"/>
                </a:solidFill>
                <a:latin typeface="+mn-lt"/>
              </a:rPr>
              <a:t>with Microsoft Cloud for Retail</a:t>
            </a:r>
          </a:p>
        </p:txBody>
      </p:sp>
      <p:sp>
        <p:nvSpPr>
          <p:cNvPr id="4" name="TextBox 3">
            <a:extLst>
              <a:ext uri="{FF2B5EF4-FFF2-40B4-BE49-F238E27FC236}">
                <a16:creationId xmlns:a16="http://schemas.microsoft.com/office/drawing/2014/main" id="{1AD30573-5484-F256-5C37-8C2126FAD351}"/>
              </a:ext>
            </a:extLst>
          </p:cNvPr>
          <p:cNvSpPr txBox="1"/>
          <p:nvPr/>
        </p:nvSpPr>
        <p:spPr>
          <a:xfrm>
            <a:off x="5431584" y="2181225"/>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Maximize</a:t>
            </a:r>
            <a:r>
              <a:rPr lang="en-US" sz="2000">
                <a:solidFill>
                  <a:schemeClr val="bg1">
                    <a:alpha val="45000"/>
                  </a:schemeClr>
                </a:solidFill>
                <a:latin typeface="+mj-lt"/>
              </a:rPr>
              <a:t> </a:t>
            </a:r>
            <a:br>
              <a:rPr lang="en-US" sz="2000">
                <a:solidFill>
                  <a:schemeClr val="bg1">
                    <a:alpha val="45000"/>
                  </a:schemeClr>
                </a:solidFill>
                <a:latin typeface="+mj-lt"/>
              </a:rPr>
            </a:br>
            <a:r>
              <a:rPr lang="en-US" sz="2000">
                <a:solidFill>
                  <a:schemeClr val="bg1">
                    <a:alpha val="45000"/>
                  </a:schemeClr>
                </a:solidFill>
              </a:rPr>
              <a:t>the value </a:t>
            </a:r>
            <a:br>
              <a:rPr lang="en-US" sz="2000">
                <a:solidFill>
                  <a:schemeClr val="bg1">
                    <a:alpha val="45000"/>
                  </a:schemeClr>
                </a:solidFill>
              </a:rPr>
            </a:br>
            <a:r>
              <a:rPr lang="en-US" sz="2000">
                <a:solidFill>
                  <a:schemeClr val="bg1">
                    <a:alpha val="45000"/>
                  </a:schemeClr>
                </a:solidFill>
              </a:rPr>
              <a:t>of your data</a:t>
            </a:r>
          </a:p>
        </p:txBody>
      </p:sp>
      <p:sp>
        <p:nvSpPr>
          <p:cNvPr id="5" name="TextBox 4">
            <a:extLst>
              <a:ext uri="{FF2B5EF4-FFF2-40B4-BE49-F238E27FC236}">
                <a16:creationId xmlns:a16="http://schemas.microsoft.com/office/drawing/2014/main" id="{AE6EB164-EB52-379F-9F78-411F0B4EC2B5}"/>
              </a:ext>
            </a:extLst>
          </p:cNvPr>
          <p:cNvSpPr txBox="1"/>
          <p:nvPr/>
        </p:nvSpPr>
        <p:spPr>
          <a:xfrm>
            <a:off x="8422434" y="2181225"/>
            <a:ext cx="2662333" cy="923330"/>
          </a:xfrm>
          <a:prstGeom prst="rect">
            <a:avLst/>
          </a:prstGeom>
          <a:noFill/>
        </p:spPr>
        <p:txBody>
          <a:bodyPr wrap="square" lIns="0" tIns="0" rIns="0" bIns="0" rtlCol="0">
            <a:spAutoFit/>
          </a:bodyPr>
          <a:lstStyle/>
          <a:p>
            <a:pPr algn="ctr"/>
            <a:r>
              <a:rPr lang="en-US" sz="2000" b="1">
                <a:solidFill>
                  <a:schemeClr val="bg1"/>
                </a:solidFill>
                <a:latin typeface="Segoe UI" panose="020B0502040204020203" pitchFamily="34" charset="0"/>
                <a:cs typeface="Segoe UI" panose="020B0502040204020203" pitchFamily="34" charset="0"/>
              </a:rPr>
              <a:t>Elevate</a:t>
            </a:r>
            <a:r>
              <a:rPr lang="en-US" sz="2000">
                <a:solidFill>
                  <a:schemeClr val="bg1"/>
                </a:solidFill>
                <a:latin typeface="+mj-lt"/>
              </a:rPr>
              <a:t> </a:t>
            </a:r>
            <a:br>
              <a:rPr lang="en-US" sz="2000">
                <a:solidFill>
                  <a:schemeClr val="bg1"/>
                </a:solidFill>
                <a:latin typeface="+mj-lt"/>
              </a:rPr>
            </a:br>
            <a:r>
              <a:rPr lang="en-US" sz="2000">
                <a:solidFill>
                  <a:schemeClr val="bg1"/>
                </a:solidFill>
              </a:rPr>
              <a:t>the shopping experience</a:t>
            </a:r>
          </a:p>
        </p:txBody>
      </p:sp>
      <p:sp>
        <p:nvSpPr>
          <p:cNvPr id="7" name="TextBox 6">
            <a:extLst>
              <a:ext uri="{FF2B5EF4-FFF2-40B4-BE49-F238E27FC236}">
                <a16:creationId xmlns:a16="http://schemas.microsoft.com/office/drawing/2014/main" id="{8227C5B7-F2C8-D6A8-0F1E-A7165D99F6CF}"/>
              </a:ext>
            </a:extLst>
          </p:cNvPr>
          <p:cNvSpPr txBox="1"/>
          <p:nvPr/>
        </p:nvSpPr>
        <p:spPr>
          <a:xfrm>
            <a:off x="5431584" y="3965336"/>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Build a </a:t>
            </a:r>
            <a:br>
              <a:rPr lang="en-US" sz="2000" b="1">
                <a:solidFill>
                  <a:schemeClr val="bg1">
                    <a:alpha val="45000"/>
                  </a:schemeClr>
                </a:solidFill>
                <a:latin typeface="Segoe UI" panose="020B0502040204020203" pitchFamily="34" charset="0"/>
                <a:cs typeface="Segoe UI" panose="020B0502040204020203" pitchFamily="34" charset="0"/>
              </a:rPr>
            </a:br>
            <a:r>
              <a:rPr lang="en-US" sz="2000">
                <a:solidFill>
                  <a:schemeClr val="bg1">
                    <a:alpha val="45000"/>
                  </a:schemeClr>
                </a:solidFill>
                <a:latin typeface="Segoe UI" panose="020B0502040204020203" pitchFamily="34" charset="0"/>
                <a:cs typeface="Segoe UI" panose="020B0502040204020203" pitchFamily="34" charset="0"/>
              </a:rPr>
              <a:t>real-time </a:t>
            </a:r>
            <a:br>
              <a:rPr lang="en-US" sz="2000">
                <a:solidFill>
                  <a:schemeClr val="bg1">
                    <a:alpha val="45000"/>
                  </a:schemeClr>
                </a:solidFill>
                <a:latin typeface="Segoe UI" panose="020B0502040204020203" pitchFamily="34" charset="0"/>
                <a:cs typeface="Segoe UI" panose="020B0502040204020203" pitchFamily="34" charset="0"/>
              </a:rPr>
            </a:br>
            <a:r>
              <a:rPr lang="en-US" sz="2000">
                <a:solidFill>
                  <a:schemeClr val="bg1">
                    <a:alpha val="45000"/>
                  </a:schemeClr>
                </a:solidFill>
              </a:rPr>
              <a:t>retail supply chain</a:t>
            </a:r>
          </a:p>
        </p:txBody>
      </p:sp>
      <p:sp>
        <p:nvSpPr>
          <p:cNvPr id="6" name="TextBox 5">
            <a:extLst>
              <a:ext uri="{FF2B5EF4-FFF2-40B4-BE49-F238E27FC236}">
                <a16:creationId xmlns:a16="http://schemas.microsoft.com/office/drawing/2014/main" id="{FC9F0611-3738-F3D9-063E-C71A13E33E5E}"/>
              </a:ext>
            </a:extLst>
          </p:cNvPr>
          <p:cNvSpPr txBox="1"/>
          <p:nvPr/>
        </p:nvSpPr>
        <p:spPr>
          <a:xfrm>
            <a:off x="8422434" y="3965336"/>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Empower</a:t>
            </a:r>
            <a:r>
              <a:rPr lang="en-US" sz="2000">
                <a:solidFill>
                  <a:schemeClr val="bg1">
                    <a:alpha val="45000"/>
                  </a:schemeClr>
                </a:solidFill>
                <a:latin typeface="+mj-lt"/>
              </a:rPr>
              <a:t> </a:t>
            </a:r>
            <a:br>
              <a:rPr lang="en-US" sz="2000">
                <a:solidFill>
                  <a:schemeClr val="bg1">
                    <a:alpha val="45000"/>
                  </a:schemeClr>
                </a:solidFill>
                <a:latin typeface="+mj-lt"/>
              </a:rPr>
            </a:br>
            <a:r>
              <a:rPr lang="en-US" sz="2000">
                <a:solidFill>
                  <a:schemeClr val="bg1">
                    <a:alpha val="45000"/>
                  </a:schemeClr>
                </a:solidFill>
              </a:rPr>
              <a:t>the store </a:t>
            </a:r>
            <a:br>
              <a:rPr lang="en-US" sz="2000">
                <a:solidFill>
                  <a:schemeClr val="bg1">
                    <a:alpha val="45000"/>
                  </a:schemeClr>
                </a:solidFill>
              </a:rPr>
            </a:br>
            <a:r>
              <a:rPr lang="en-US" sz="2000">
                <a:solidFill>
                  <a:schemeClr val="bg1">
                    <a:alpha val="45000"/>
                  </a:schemeClr>
                </a:solidFill>
              </a:rPr>
              <a:t>associate</a:t>
            </a:r>
          </a:p>
        </p:txBody>
      </p:sp>
      <p:grpSp>
        <p:nvGrpSpPr>
          <p:cNvPr id="8" name="Group 7">
            <a:extLst>
              <a:ext uri="{FF2B5EF4-FFF2-40B4-BE49-F238E27FC236}">
                <a16:creationId xmlns:a16="http://schemas.microsoft.com/office/drawing/2014/main" id="{03C81D8D-A465-9482-AB14-54D68760252F}"/>
              </a:ext>
              <a:ext uri="{C183D7F6-B498-43B3-948B-1728B52AA6E4}">
                <adec:decorative xmlns:adec="http://schemas.microsoft.com/office/drawing/2017/decorative" val="1"/>
              </a:ext>
            </a:extLst>
          </p:cNvPr>
          <p:cNvGrpSpPr/>
          <p:nvPr/>
        </p:nvGrpSpPr>
        <p:grpSpPr>
          <a:xfrm>
            <a:off x="5417736" y="1854888"/>
            <a:ext cx="5771857" cy="3543788"/>
            <a:chOff x="5853244" y="1901629"/>
            <a:chExt cx="5771857" cy="3543788"/>
          </a:xfrm>
        </p:grpSpPr>
        <p:cxnSp>
          <p:nvCxnSpPr>
            <p:cNvPr id="9" name="Straight Connector 8">
              <a:extLst>
                <a:ext uri="{FF2B5EF4-FFF2-40B4-BE49-F238E27FC236}">
                  <a16:creationId xmlns:a16="http://schemas.microsoft.com/office/drawing/2014/main" id="{83029B3D-79C3-DD80-188B-1845BFB578FB}"/>
                </a:ext>
                <a:ext uri="{C183D7F6-B498-43B3-948B-1728B52AA6E4}">
                  <adec:decorative xmlns:adec="http://schemas.microsoft.com/office/drawing/2017/decorative" val="1"/>
                </a:ext>
              </a:extLst>
            </p:cNvPr>
            <p:cNvCxnSpPr>
              <a:cxnSpLocks/>
            </p:cNvCxnSpPr>
            <p:nvPr/>
          </p:nvCxnSpPr>
          <p:spPr>
            <a:xfrm>
              <a:off x="5853244" y="3626886"/>
              <a:ext cx="5771857" cy="0"/>
            </a:xfrm>
            <a:prstGeom prst="line">
              <a:avLst/>
            </a:prstGeom>
            <a:ln>
              <a:gradFill>
                <a:gsLst>
                  <a:gs pos="0">
                    <a:srgbClr val="FFE399"/>
                  </a:gs>
                  <a:gs pos="100000">
                    <a:srgbClr val="FFB900"/>
                  </a:gs>
                </a:gsLst>
                <a:lin ang="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D1A618-CE6B-83C6-90A5-2A8E27F2E4AD}"/>
                </a:ext>
                <a:ext uri="{C183D7F6-B498-43B3-948B-1728B52AA6E4}">
                  <adec:decorative xmlns:adec="http://schemas.microsoft.com/office/drawing/2017/decorative" val="1"/>
                </a:ext>
              </a:extLst>
            </p:cNvPr>
            <p:cNvCxnSpPr>
              <a:cxnSpLocks/>
            </p:cNvCxnSpPr>
            <p:nvPr/>
          </p:nvCxnSpPr>
          <p:spPr>
            <a:xfrm>
              <a:off x="8739172" y="1901629"/>
              <a:ext cx="0" cy="3543788"/>
            </a:xfrm>
            <a:prstGeom prst="line">
              <a:avLst/>
            </a:prstGeom>
            <a:ln>
              <a:gradFill>
                <a:gsLst>
                  <a:gs pos="0">
                    <a:srgbClr val="FFE399"/>
                  </a:gs>
                  <a:gs pos="100000">
                    <a:srgbClr val="FFB9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326204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60FA829-2E86-46FC-BBD2-74CD80C713E0}"/>
              </a:ext>
            </a:extLst>
          </p:cNvPr>
          <p:cNvSpPr>
            <a:spLocks noGrp="1"/>
          </p:cNvSpPr>
          <p:nvPr>
            <p:ph type="title"/>
            <p:custDataLst>
              <p:tags r:id="rId1"/>
            </p:custDataLst>
          </p:nvPr>
        </p:nvSpPr>
        <p:spPr/>
        <p:txBody>
          <a:bodyPr/>
          <a:lstStyle/>
          <a:p>
            <a:r>
              <a:rPr lang="en-US"/>
              <a:t>Legal notices</a:t>
            </a:r>
          </a:p>
        </p:txBody>
      </p:sp>
      <p:sp>
        <p:nvSpPr>
          <p:cNvPr id="8" name="TextBox 7">
            <a:extLst>
              <a:ext uri="{FF2B5EF4-FFF2-40B4-BE49-F238E27FC236}">
                <a16:creationId xmlns:a16="http://schemas.microsoft.com/office/drawing/2014/main" id="{69145096-DB6E-4DD8-B5A3-A559935F5FF2}"/>
              </a:ext>
            </a:extLst>
          </p:cNvPr>
          <p:cNvSpPr txBox="1"/>
          <p:nvPr>
            <p:custDataLst>
              <p:tags r:id="rId2"/>
            </p:custDataLst>
          </p:nvPr>
        </p:nvSpPr>
        <p:spPr>
          <a:xfrm>
            <a:off x="584200" y="6432660"/>
            <a:ext cx="4910790" cy="138499"/>
          </a:xfrm>
          <a:prstGeom prst="rect">
            <a:avLst/>
          </a:prstGeom>
          <a:noFill/>
        </p:spPr>
        <p:txBody>
          <a:bodyPr wrap="square" lIns="0" tIns="0" rIns="0" bIns="0">
            <a:spAutoFit/>
          </a:bodyPr>
          <a:lstStyle/>
          <a:p>
            <a:pPr marR="0" lvl="0" algn="l" defTabSz="932742" rtl="0" eaLnBrk="1" fontAlgn="auto" latinLnBrk="0" hangingPunct="1">
              <a:lnSpc>
                <a:spcPct val="100000"/>
              </a:lnSpc>
              <a:spcBef>
                <a:spcPts val="0"/>
              </a:spcBef>
              <a:spcAft>
                <a:spcPts val="600"/>
              </a:spcAft>
              <a:buClrTx/>
              <a:buSzPct val="90000"/>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2024 Microsoft Corporation. All rights reserved</a:t>
            </a:r>
          </a:p>
        </p:txBody>
      </p:sp>
      <p:sp>
        <p:nvSpPr>
          <p:cNvPr id="7" name="Rectangle 6">
            <a:extLst>
              <a:ext uri="{FF2B5EF4-FFF2-40B4-BE49-F238E27FC236}">
                <a16:creationId xmlns:a16="http://schemas.microsoft.com/office/drawing/2014/main" id="{338EB0BE-56D3-43D3-967F-B451E100AC8C}"/>
              </a:ext>
            </a:extLst>
          </p:cNvPr>
          <p:cNvSpPr/>
          <p:nvPr>
            <p:custDataLst>
              <p:tags r:id="rId3"/>
            </p:custDataLst>
          </p:nvPr>
        </p:nvSpPr>
        <p:spPr>
          <a:xfrm>
            <a:off x="584201" y="1436688"/>
            <a:ext cx="5593315" cy="4708981"/>
          </a:xfrm>
          <a:prstGeom prst="rect">
            <a:avLst/>
          </a:prstGeom>
          <a:ln w="6350">
            <a:noFill/>
          </a:ln>
        </p:spPr>
        <p:txBody>
          <a:bodyPr vert="horz" wrap="square" lIns="0" tIns="0" rIns="0" bIns="0" rtlCol="0">
            <a:spAutoFit/>
          </a:bodyPr>
          <a:lstStyle/>
          <a:p>
            <a:pPr marL="0" marR="0" lvl="0" indent="0" algn="l" defTabSz="932742" rtl="0" eaLnBrk="1" fontAlgn="auto" latinLnBrk="0" hangingPunct="1">
              <a:lnSpc>
                <a:spcPct val="100000"/>
              </a:lnSpc>
              <a:spcBef>
                <a:spcPts val="0"/>
              </a:spcBef>
              <a:spcAft>
                <a:spcPts val="120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This presentation is for informational purposes only. Microsoft makes no warranties, express or implied, in this presentation. Nothing in this presentation modifies any of the terms and conditions of Microsoft’s written and signed agreements. This is not an offer and applicable terms and the information provided is subject to revision and may be changed at any time by Microsoft.​</a:t>
            </a:r>
          </a:p>
          <a:p>
            <a:pPr marL="0" marR="0" lvl="0" indent="0" algn="l" defTabSz="932742" rtl="0" eaLnBrk="1" fontAlgn="auto" latinLnBrk="0" hangingPunct="1">
              <a:lnSpc>
                <a:spcPct val="100000"/>
              </a:lnSpc>
              <a:spcBef>
                <a:spcPts val="0"/>
              </a:spcBef>
              <a:spcAft>
                <a:spcPts val="120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This document does not give you or your organization any license to any patents, trademarks, copyrights, or other intellectual property covering the subject matter in this document.​</a:t>
            </a:r>
          </a:p>
          <a:p>
            <a:pPr marL="0" marR="0" lvl="0" indent="0" algn="l" defTabSz="932742" rtl="0" eaLnBrk="1" fontAlgn="auto" latinLnBrk="0" hangingPunct="1">
              <a:lnSpc>
                <a:spcPct val="100000"/>
              </a:lnSpc>
              <a:spcBef>
                <a:spcPts val="0"/>
              </a:spcBef>
              <a:spcAft>
                <a:spcPts val="120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All processes, tools, and functionality described in this presentation are proposed.​</a:t>
            </a:r>
          </a:p>
          <a:p>
            <a:pPr marL="0" marR="0" lvl="0" indent="0" algn="l" defTabSz="932742" rtl="0" eaLnBrk="1" fontAlgn="auto" latinLnBrk="0" hangingPunct="1">
              <a:lnSpc>
                <a:spcPct val="100000"/>
              </a:lnSpc>
              <a:spcBef>
                <a:spcPts val="0"/>
              </a:spcBef>
              <a:spcAft>
                <a:spcPts val="120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information contained in this presentation represents the current view​ of Microsoft on the issues discussed as of the date of presentation. Because Microsoft must respond to changing market conditions, it should not be interpreted to be a commitment on the part of Microsoft, and Microsoft​ cannot guarantee the accuracy of any information presented after the​ date of presentation.​</a:t>
            </a:r>
          </a:p>
          <a:p>
            <a:pPr marL="0" marR="0" lvl="0" indent="0" algn="l" defTabSz="932742" rtl="0" eaLnBrk="1" fontAlgn="auto" latinLnBrk="0" hangingPunct="1">
              <a:lnSpc>
                <a:spcPct val="100000"/>
              </a:lnSpc>
              <a:spcBef>
                <a:spcPts val="0"/>
              </a:spcBef>
              <a:spcAft>
                <a:spcPts val="120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Partners are responsible for ensuring the regulatory compliance of any​ solution they build using Microsoft Cloud for Retail.</a:t>
            </a:r>
          </a:p>
        </p:txBody>
      </p:sp>
      <p:pic>
        <p:nvPicPr>
          <p:cNvPr id="1026" name="Picture 2">
            <a:extLst>
              <a:ext uri="{FF2B5EF4-FFF2-40B4-BE49-F238E27FC236}">
                <a16:creationId xmlns:a16="http://schemas.microsoft.com/office/drawing/2014/main" id="{CE71851B-855B-E78C-420A-F149D1D87C5C}"/>
              </a:ext>
            </a:extLst>
          </p:cNvPr>
          <p:cNvPicPr>
            <a:picLocks noChangeAspect="1" noChangeArrowheads="1"/>
          </p:cNvPicPr>
          <p:nvPr/>
        </p:nvPicPr>
        <p:blipFill>
          <a:blip r:embed="rId6"/>
          <a:srcRect/>
          <a:stretch/>
        </p:blipFill>
        <p:spPr bwMode="auto">
          <a:xfrm>
            <a:off x="6621780" y="0"/>
            <a:ext cx="55702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25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2.08333E-7 -4.44444E-6 L -2.08333E-7 0.03542 " pathEditMode="relative" rAng="0" ptsTypes="AA">
                                      <p:cBhvr>
                                        <p:cTn id="9" dur="5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446F"/>
        </a:solidFill>
        <a:effectLst/>
      </p:bgPr>
    </p:bg>
    <p:spTree>
      <p:nvGrpSpPr>
        <p:cNvPr id="1" name=""/>
        <p:cNvGrpSpPr/>
        <p:nvPr/>
      </p:nvGrpSpPr>
      <p:grpSpPr>
        <a:xfrm>
          <a:off x="0" y="0"/>
          <a:ext cx="0" cy="0"/>
          <a:chOff x="0" y="0"/>
          <a:chExt cx="0" cy="0"/>
        </a:xfrm>
      </p:grpSpPr>
      <p:sp>
        <p:nvSpPr>
          <p:cNvPr id="12" name="Quotation Mark">
            <a:extLst>
              <a:ext uri="{FF2B5EF4-FFF2-40B4-BE49-F238E27FC236}">
                <a16:creationId xmlns:a16="http://schemas.microsoft.com/office/drawing/2014/main" id="{1E10989B-1BD4-3506-E212-FAFABAC216BA}"/>
              </a:ext>
            </a:extLst>
          </p:cNvPr>
          <p:cNvSpPr txBox="1"/>
          <p:nvPr/>
        </p:nvSpPr>
        <p:spPr>
          <a:xfrm>
            <a:off x="931684" y="1336667"/>
            <a:ext cx="876886" cy="1446550"/>
          </a:xfrm>
          <a:prstGeom prst="rect">
            <a:avLst/>
          </a:prstGeom>
          <a:noFill/>
        </p:spPr>
        <p:txBody>
          <a:bodyPr wrap="square">
            <a:spAutoFit/>
          </a:bodyPr>
          <a:lstStyle/>
          <a:p>
            <a:r>
              <a:rPr lang="en-US" sz="8800" b="1">
                <a:solidFill>
                  <a:srgbClr val="0078D4"/>
                </a:solidFill>
                <a:latin typeface="Segoe UI" panose="020B0502040204020203" pitchFamily="34" charset="0"/>
                <a:cs typeface="Segoe UI" panose="020B0502040204020203" pitchFamily="34" charset="0"/>
              </a:rPr>
              <a:t>“</a:t>
            </a:r>
          </a:p>
        </p:txBody>
      </p:sp>
      <p:sp>
        <p:nvSpPr>
          <p:cNvPr id="2" name="Title 1">
            <a:extLst>
              <a:ext uri="{FF2B5EF4-FFF2-40B4-BE49-F238E27FC236}">
                <a16:creationId xmlns:a16="http://schemas.microsoft.com/office/drawing/2014/main" id="{F002D32E-1EB4-BA75-0DC0-40FD8218B730}"/>
              </a:ext>
            </a:extLst>
          </p:cNvPr>
          <p:cNvSpPr>
            <a:spLocks noGrp="1"/>
          </p:cNvSpPr>
          <p:nvPr>
            <p:ph type="title"/>
          </p:nvPr>
        </p:nvSpPr>
        <p:spPr>
          <a:xfrm>
            <a:off x="1510802" y="1808436"/>
            <a:ext cx="8856207" cy="2215991"/>
          </a:xfrm>
        </p:spPr>
        <p:txBody>
          <a:bodyPr/>
          <a:lstStyle/>
          <a:p>
            <a:pPr algn="l"/>
            <a:r>
              <a:rPr lang="en-US" sz="3600">
                <a:solidFill>
                  <a:schemeClr val="bg1"/>
                </a:solidFill>
                <a:latin typeface="Segoe UI" panose="020B0502040204020203" pitchFamily="34" charset="0"/>
                <a:cs typeface="Segoe UI" panose="020B0502040204020203" pitchFamily="34" charset="0"/>
              </a:rPr>
              <a:t>Shoppers with a highly personalized experience were about </a:t>
            </a:r>
            <a:r>
              <a:rPr lang="en-US" sz="3600" b="1">
                <a:solidFill>
                  <a:schemeClr val="bg1"/>
                </a:solidFill>
                <a:latin typeface="Segoe UI" panose="020B0502040204020203" pitchFamily="34" charset="0"/>
                <a:cs typeface="Segoe UI" panose="020B0502040204020203" pitchFamily="34" charset="0"/>
              </a:rPr>
              <a:t>twice as likely to add items to their baskets</a:t>
            </a:r>
            <a:r>
              <a:rPr lang="en-US" sz="3600">
                <a:solidFill>
                  <a:schemeClr val="bg1"/>
                </a:solidFill>
                <a:latin typeface="Segoe UI" panose="020B0502040204020203" pitchFamily="34" charset="0"/>
                <a:cs typeface="Segoe UI" panose="020B0502040204020203" pitchFamily="34" charset="0"/>
              </a:rPr>
              <a:t>... AI can help retailers build intelligent and long-standing competitive advantages.”</a:t>
            </a:r>
          </a:p>
        </p:txBody>
      </p:sp>
      <p:sp>
        <p:nvSpPr>
          <p:cNvPr id="7" name="TextBox 6">
            <a:extLst>
              <a:ext uri="{FF2B5EF4-FFF2-40B4-BE49-F238E27FC236}">
                <a16:creationId xmlns:a16="http://schemas.microsoft.com/office/drawing/2014/main" id="{C3F1034E-962E-D1C2-C860-31111396C202}"/>
              </a:ext>
            </a:extLst>
          </p:cNvPr>
          <p:cNvSpPr txBox="1"/>
          <p:nvPr/>
        </p:nvSpPr>
        <p:spPr>
          <a:xfrm>
            <a:off x="1510804" y="4905780"/>
            <a:ext cx="5049653" cy="615553"/>
          </a:xfrm>
          <a:prstGeom prst="rect">
            <a:avLst/>
          </a:prstGeom>
          <a:noFill/>
        </p:spPr>
        <p:txBody>
          <a:bodyPr wrap="square" lIns="0" tIns="0" rIns="0" bIns="0" rtlCol="0">
            <a:spAutoFit/>
          </a:bodyPr>
          <a:lstStyle/>
          <a:p>
            <a:pPr algn="l"/>
            <a:r>
              <a:rPr lang="en-US" sz="1600" spc="30">
                <a:solidFill>
                  <a:schemeClr val="bg1"/>
                </a:solidFill>
                <a:latin typeface="+mj-lt"/>
              </a:rPr>
              <a:t>BAIN CONSULTING GROUP</a:t>
            </a:r>
          </a:p>
          <a:p>
            <a:pPr algn="l"/>
            <a:r>
              <a:rPr lang="en-US" sz="1200">
                <a:solidFill>
                  <a:schemeClr val="bg1"/>
                </a:solidFill>
              </a:rPr>
              <a:t>“Amid Uncertainty, AI Gives Retailers a Path to Resilience, April 25, 2023</a:t>
            </a:r>
          </a:p>
          <a:p>
            <a:pPr algn="l"/>
            <a:endParaRPr lang="en-US" sz="1200">
              <a:solidFill>
                <a:schemeClr val="bg1"/>
              </a:solidFill>
            </a:endParaRPr>
          </a:p>
        </p:txBody>
      </p:sp>
      <p:sp>
        <p:nvSpPr>
          <p:cNvPr id="13" name="TextBox 12">
            <a:extLst>
              <a:ext uri="{FF2B5EF4-FFF2-40B4-BE49-F238E27FC236}">
                <a16:creationId xmlns:a16="http://schemas.microsoft.com/office/drawing/2014/main" id="{771D1213-889B-AD01-D968-57AEBDE08D62}"/>
              </a:ext>
              <a:ext uri="{C183D7F6-B498-43B3-948B-1728B52AA6E4}">
                <adec:decorative xmlns:adec="http://schemas.microsoft.com/office/drawing/2017/decorative" val="1"/>
              </a:ext>
            </a:extLst>
          </p:cNvPr>
          <p:cNvSpPr txBox="1"/>
          <p:nvPr/>
        </p:nvSpPr>
        <p:spPr>
          <a:xfrm>
            <a:off x="8982498" y="271606"/>
            <a:ext cx="2560458" cy="7136121"/>
          </a:xfrm>
          <a:prstGeom prst="rect">
            <a:avLst/>
          </a:prstGeom>
          <a:noFill/>
        </p:spPr>
        <p:txBody>
          <a:bodyPr wrap="square" lIns="0" tIns="0" rIns="0" bIns="0" rtlCol="0">
            <a:spAutoFit/>
          </a:bodyPr>
          <a:lstStyle/>
          <a:p>
            <a:pPr>
              <a:lnSpc>
                <a:spcPts val="11000"/>
              </a:lnSpc>
            </a:pPr>
            <a:r>
              <a:rPr lang="en-US" sz="15000" b="1" spc="-150">
                <a:solidFill>
                  <a:srgbClr val="0078D4">
                    <a:alpha val="21000"/>
                  </a:srgbClr>
                </a:solidFill>
                <a:latin typeface="Segoe UI Black" panose="020B0502040204020203" pitchFamily="34" charset="0"/>
                <a:cs typeface="Segoe UI Black" panose="020B0502040204020203" pitchFamily="34" charset="0"/>
              </a:rPr>
              <a:t>2x</a:t>
            </a:r>
          </a:p>
          <a:p>
            <a:pPr>
              <a:lnSpc>
                <a:spcPts val="11000"/>
              </a:lnSpc>
            </a:pPr>
            <a:r>
              <a:rPr lang="en-US" sz="15000" b="1" spc="-150">
                <a:solidFill>
                  <a:srgbClr val="0078D4">
                    <a:alpha val="21000"/>
                  </a:srgbClr>
                </a:solidFill>
                <a:latin typeface="Segoe UI Black" panose="020B0502040204020203" pitchFamily="34" charset="0"/>
                <a:cs typeface="Segoe UI Black" panose="020B0502040204020203" pitchFamily="34" charset="0"/>
              </a:rPr>
              <a:t>2x</a:t>
            </a:r>
          </a:p>
          <a:p>
            <a:pPr>
              <a:lnSpc>
                <a:spcPts val="11000"/>
              </a:lnSpc>
            </a:pPr>
            <a:r>
              <a:rPr lang="en-US" sz="15000" b="1" spc="-150">
                <a:solidFill>
                  <a:srgbClr val="0078D4">
                    <a:alpha val="21000"/>
                  </a:srgbClr>
                </a:solidFill>
                <a:latin typeface="Segoe UI Black" panose="020B0502040204020203" pitchFamily="34" charset="0"/>
                <a:cs typeface="Segoe UI Black" panose="020B0502040204020203" pitchFamily="34" charset="0"/>
              </a:rPr>
              <a:t>2x</a:t>
            </a:r>
          </a:p>
          <a:p>
            <a:pPr>
              <a:lnSpc>
                <a:spcPts val="11000"/>
              </a:lnSpc>
            </a:pPr>
            <a:r>
              <a:rPr lang="en-US" sz="15000" b="1" spc="-150">
                <a:solidFill>
                  <a:srgbClr val="0078D4">
                    <a:alpha val="21000"/>
                  </a:srgbClr>
                </a:solidFill>
                <a:latin typeface="Segoe UI Black" panose="020B0502040204020203" pitchFamily="34" charset="0"/>
                <a:cs typeface="Segoe UI Black" panose="020B0502040204020203" pitchFamily="34" charset="0"/>
              </a:rPr>
              <a:t>2x</a:t>
            </a:r>
          </a:p>
          <a:p>
            <a:pPr>
              <a:lnSpc>
                <a:spcPts val="11000"/>
              </a:lnSpc>
            </a:pPr>
            <a:r>
              <a:rPr lang="en-US" sz="15000" b="1" spc="-150">
                <a:solidFill>
                  <a:srgbClr val="0078D4">
                    <a:alpha val="21000"/>
                  </a:srgbClr>
                </a:solidFill>
                <a:latin typeface="Segoe UI Black" panose="020B0502040204020203" pitchFamily="34" charset="0"/>
                <a:cs typeface="Segoe UI Black" panose="020B0502040204020203" pitchFamily="34" charset="0"/>
              </a:rPr>
              <a:t>2x</a:t>
            </a:r>
          </a:p>
        </p:txBody>
      </p:sp>
    </p:spTree>
    <p:extLst>
      <p:ext uri="{BB962C8B-B14F-4D97-AF65-F5344CB8AC3E}">
        <p14:creationId xmlns:p14="http://schemas.microsoft.com/office/powerpoint/2010/main" val="25516358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n sitting on couch on laptop with credit card in hand">
            <a:extLst>
              <a:ext uri="{FF2B5EF4-FFF2-40B4-BE49-F238E27FC236}">
                <a16:creationId xmlns:a16="http://schemas.microsoft.com/office/drawing/2014/main" id="{4AFE9ADD-17A5-09DF-4131-2F58449EA313}"/>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5999" cy="6858000"/>
          </a:xfrm>
          <a:prstGeom prst="rect">
            <a:avLst/>
          </a:prstGeom>
        </p:spPr>
      </p:pic>
      <p:grpSp>
        <p:nvGrpSpPr>
          <p:cNvPr id="2" name="Group 1">
            <a:extLst>
              <a:ext uri="{FF2B5EF4-FFF2-40B4-BE49-F238E27FC236}">
                <a16:creationId xmlns:a16="http://schemas.microsoft.com/office/drawing/2014/main" id="{9D442564-D129-300E-8857-EAFAAF2126A1}"/>
              </a:ext>
              <a:ext uri="{C183D7F6-B498-43B3-948B-1728B52AA6E4}">
                <adec:decorative xmlns:adec="http://schemas.microsoft.com/office/drawing/2017/decorative" val="1"/>
              </a:ext>
            </a:extLst>
          </p:cNvPr>
          <p:cNvGrpSpPr/>
          <p:nvPr/>
        </p:nvGrpSpPr>
        <p:grpSpPr>
          <a:xfrm>
            <a:off x="252570" y="4487989"/>
            <a:ext cx="5843429" cy="1652281"/>
            <a:chOff x="269823" y="4487989"/>
            <a:chExt cx="5843429" cy="1652281"/>
          </a:xfrm>
          <a:solidFill>
            <a:srgbClr val="8DC8E8"/>
          </a:solidFill>
        </p:grpSpPr>
        <p:sp>
          <p:nvSpPr>
            <p:cNvPr id="5" name="Rounded Rectangle 4">
              <a:extLst>
                <a:ext uri="{FF2B5EF4-FFF2-40B4-BE49-F238E27FC236}">
                  <a16:creationId xmlns:a16="http://schemas.microsoft.com/office/drawing/2014/main" id="{562FD431-5B60-FC4A-033A-89A709BFE336}"/>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8" name="Rounded Rectangle 7">
              <a:extLst>
                <a:ext uri="{FF2B5EF4-FFF2-40B4-BE49-F238E27FC236}">
                  <a16:creationId xmlns:a16="http://schemas.microsoft.com/office/drawing/2014/main" id="{A50EEA9D-133A-2E16-2E33-AD43D69F24A1}"/>
                </a:ext>
                <a:ext uri="{C183D7F6-B498-43B3-948B-1728B52AA6E4}">
                  <adec:decorative xmlns:adec="http://schemas.microsoft.com/office/drawing/2017/decorative" val="1"/>
                </a:ext>
              </a:extLst>
            </p:cNvPr>
            <p:cNvSpPr/>
            <p:nvPr/>
          </p:nvSpPr>
          <p:spPr bwMode="auto">
            <a:xfrm>
              <a:off x="3942412" y="4487989"/>
              <a:ext cx="2170840"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7" name="Title 6">
            <a:extLst>
              <a:ext uri="{FF2B5EF4-FFF2-40B4-BE49-F238E27FC236}">
                <a16:creationId xmlns:a16="http://schemas.microsoft.com/office/drawing/2014/main" id="{974B01EE-8177-F8F0-0801-FB7A7FCDB3B2}"/>
              </a:ext>
            </a:extLst>
          </p:cNvPr>
          <p:cNvSpPr>
            <a:spLocks noGrp="1"/>
          </p:cNvSpPr>
          <p:nvPr>
            <p:ph type="title"/>
          </p:nvPr>
        </p:nvSpPr>
        <p:spPr>
          <a:xfrm>
            <a:off x="686980" y="4760131"/>
            <a:ext cx="5661589" cy="1107996"/>
          </a:xfrm>
        </p:spPr>
        <p:txBody>
          <a:bodyPr/>
          <a:lstStyle/>
          <a:p>
            <a:pPr algn="l"/>
            <a:r>
              <a:rPr lang="en-US" b="1">
                <a:latin typeface="Segoe UI" panose="020B0502040204020203" pitchFamily="34" charset="0"/>
                <a:cs typeface="Segoe UI" panose="020B0502040204020203" pitchFamily="34" charset="0"/>
              </a:rPr>
              <a:t>Elevate</a:t>
            </a:r>
            <a:r>
              <a:rPr lang="en-US"/>
              <a:t> the shopping experience</a:t>
            </a:r>
          </a:p>
        </p:txBody>
      </p:sp>
      <p:sp>
        <p:nvSpPr>
          <p:cNvPr id="4" name="TextBox 3">
            <a:extLst>
              <a:ext uri="{FF2B5EF4-FFF2-40B4-BE49-F238E27FC236}">
                <a16:creationId xmlns:a16="http://schemas.microsoft.com/office/drawing/2014/main" id="{AB469773-6649-5B59-512A-23F292D2058B}"/>
              </a:ext>
            </a:extLst>
          </p:cNvPr>
          <p:cNvSpPr txBox="1"/>
          <p:nvPr/>
        </p:nvSpPr>
        <p:spPr>
          <a:xfrm>
            <a:off x="6659701" y="548441"/>
            <a:ext cx="5044619" cy="738664"/>
          </a:xfrm>
          <a:prstGeom prst="rect">
            <a:avLst/>
          </a:prstGeom>
          <a:noFill/>
        </p:spPr>
        <p:txBody>
          <a:bodyPr wrap="square" lIns="0" tIns="0" rIns="0" bIns="0" rtlCol="0">
            <a:spAutoFit/>
          </a:bodyPr>
          <a:lstStyle/>
          <a:p>
            <a:pPr algn="l"/>
            <a:r>
              <a:rPr lang="en-US" sz="2400" b="1">
                <a:latin typeface="Segoe UI" panose="020B0502040204020203" pitchFamily="34" charset="0"/>
                <a:cs typeface="Segoe UI" panose="020B0502040204020203" pitchFamily="34" charset="0"/>
              </a:rPr>
              <a:t>Unlock new customer experiences with hyper-personalization and AI</a:t>
            </a:r>
          </a:p>
        </p:txBody>
      </p:sp>
      <p:sp>
        <p:nvSpPr>
          <p:cNvPr id="6" name="TextBox 5">
            <a:extLst>
              <a:ext uri="{FF2B5EF4-FFF2-40B4-BE49-F238E27FC236}">
                <a16:creationId xmlns:a16="http://schemas.microsoft.com/office/drawing/2014/main" id="{E3E97F0E-D12A-97C9-15D8-B233F215619D}"/>
              </a:ext>
            </a:extLst>
          </p:cNvPr>
          <p:cNvSpPr txBox="1"/>
          <p:nvPr/>
        </p:nvSpPr>
        <p:spPr>
          <a:xfrm>
            <a:off x="6659701" y="1502846"/>
            <a:ext cx="4736009" cy="4739759"/>
          </a:xfrm>
          <a:prstGeom prst="rect">
            <a:avLst/>
          </a:prstGeom>
          <a:noFill/>
        </p:spPr>
        <p:txBody>
          <a:bodyPr wrap="square" lIns="0" tIns="0" rIns="0" bIns="0" rtlCol="0">
            <a:spAutoFit/>
          </a:bodyPr>
          <a:lstStyle/>
          <a:p>
            <a:pPr algn="l">
              <a:spcAft>
                <a:spcPts val="1800"/>
              </a:spcAft>
            </a:pPr>
            <a:r>
              <a:rPr lang="en-US">
                <a:latin typeface="+mj-lt"/>
              </a:rPr>
              <a:t>Intelligent stores</a:t>
            </a:r>
            <a:br>
              <a:rPr lang="en-US" sz="1600"/>
            </a:br>
            <a:r>
              <a:rPr lang="en-US" sz="1600"/>
              <a:t>Maximize sales and satisfaction with convenient, personalized shopping.</a:t>
            </a:r>
          </a:p>
          <a:p>
            <a:pPr algn="l">
              <a:spcAft>
                <a:spcPts val="1800"/>
              </a:spcAft>
            </a:pPr>
            <a:r>
              <a:rPr lang="en-US">
                <a:latin typeface="+mj-lt"/>
              </a:rPr>
              <a:t>Unified commerce</a:t>
            </a:r>
            <a:br>
              <a:rPr lang="en-US" sz="1600"/>
            </a:br>
            <a:r>
              <a:rPr lang="en-US" sz="1600"/>
              <a:t>Increase product discovery and conversions with new gen AI powered applications.</a:t>
            </a:r>
          </a:p>
          <a:p>
            <a:pPr algn="l">
              <a:spcAft>
                <a:spcPts val="1800"/>
              </a:spcAft>
            </a:pPr>
            <a:r>
              <a:rPr lang="en-US">
                <a:latin typeface="+mj-lt"/>
              </a:rPr>
              <a:t>Real-time personalization</a:t>
            </a:r>
            <a:br>
              <a:rPr lang="en-US" sz="1600"/>
            </a:br>
            <a:r>
              <a:rPr lang="en-US" sz="1600"/>
              <a:t>Enable personalized shopping journeys and campaigns by leveraging gen AI.</a:t>
            </a:r>
          </a:p>
          <a:p>
            <a:pPr algn="l">
              <a:spcAft>
                <a:spcPts val="1800"/>
              </a:spcAft>
            </a:pPr>
            <a:r>
              <a:rPr lang="en-US">
                <a:latin typeface="+mj-lt"/>
              </a:rPr>
              <a:t>Digital advertising solutions</a:t>
            </a:r>
            <a:br>
              <a:rPr lang="en-US" sz="1600"/>
            </a:br>
            <a:r>
              <a:rPr lang="en-US" sz="1600"/>
              <a:t>Drive growth, acquire new customers, and increase lifetime value.</a:t>
            </a:r>
          </a:p>
          <a:p>
            <a:pPr algn="l">
              <a:spcAft>
                <a:spcPts val="1800"/>
              </a:spcAft>
            </a:pPr>
            <a:r>
              <a:rPr lang="en-US">
                <a:latin typeface="+mj-lt"/>
              </a:rPr>
              <a:t>Seamless customer service</a:t>
            </a:r>
            <a:br>
              <a:rPr lang="en-US" sz="1600"/>
            </a:br>
            <a:r>
              <a:rPr lang="en-US" sz="1600"/>
              <a:t>Enhance customer support with AI-powered, conversational chatbots.</a:t>
            </a:r>
          </a:p>
        </p:txBody>
      </p:sp>
      <p:pic>
        <p:nvPicPr>
          <p:cNvPr id="9" name="Picture 8">
            <a:extLst>
              <a:ext uri="{FF2B5EF4-FFF2-40B4-BE49-F238E27FC236}">
                <a16:creationId xmlns:a16="http://schemas.microsoft.com/office/drawing/2014/main" id="{514B96F9-4277-9B1D-02A3-14735246B1C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5050248" y="4423388"/>
            <a:ext cx="978795" cy="1107996"/>
          </a:xfrm>
          <a:prstGeom prst="rect">
            <a:avLst/>
          </a:prstGeom>
        </p:spPr>
      </p:pic>
    </p:spTree>
    <p:extLst>
      <p:ext uri="{BB962C8B-B14F-4D97-AF65-F5344CB8AC3E}">
        <p14:creationId xmlns:p14="http://schemas.microsoft.com/office/powerpoint/2010/main" val="328905880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446F"/>
        </a:solidFill>
        <a:effectLst/>
      </p:bgPr>
    </p:bg>
    <p:spTree>
      <p:nvGrpSpPr>
        <p:cNvPr id="1" name="">
          <a:extLst>
            <a:ext uri="{FF2B5EF4-FFF2-40B4-BE49-F238E27FC236}">
              <a16:creationId xmlns:a16="http://schemas.microsoft.com/office/drawing/2014/main" id="{3E572513-7BF6-6024-39B0-C37FEF864833}"/>
            </a:ext>
          </a:extLst>
        </p:cNvPr>
        <p:cNvGrpSpPr/>
        <p:nvPr/>
      </p:nvGrpSpPr>
      <p:grpSpPr>
        <a:xfrm>
          <a:off x="0" y="0"/>
          <a:ext cx="0" cy="0"/>
          <a:chOff x="0" y="0"/>
          <a:chExt cx="0" cy="0"/>
        </a:xfrm>
      </p:grpSpPr>
      <p:pic>
        <p:nvPicPr>
          <p:cNvPr id="4" name="Picture 3" descr="A picture containing text, indoor, screen, electronics&#10;&#10;Description automatically generated">
            <a:extLst>
              <a:ext uri="{FF2B5EF4-FFF2-40B4-BE49-F238E27FC236}">
                <a16:creationId xmlns:a16="http://schemas.microsoft.com/office/drawing/2014/main" id="{CB8D25BC-9385-07AC-0A62-9A2AEAF7D0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62396" y="1041767"/>
            <a:ext cx="9330454" cy="5067730"/>
          </a:xfrm>
          <a:prstGeom prst="rect">
            <a:avLst/>
          </a:prstGeom>
        </p:spPr>
      </p:pic>
      <p:pic>
        <p:nvPicPr>
          <p:cNvPr id="2" name="Picture 1">
            <a:extLst>
              <a:ext uri="{FF2B5EF4-FFF2-40B4-BE49-F238E27FC236}">
                <a16:creationId xmlns:a16="http://schemas.microsoft.com/office/drawing/2014/main" id="{13653C47-2AE1-6207-6662-89AA7E7DE6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9278" y="4845225"/>
            <a:ext cx="2420435" cy="575040"/>
          </a:xfrm>
          <a:prstGeom prst="rect">
            <a:avLst/>
          </a:prstGeom>
        </p:spPr>
      </p:pic>
      <p:sp>
        <p:nvSpPr>
          <p:cNvPr id="7" name="Title 1">
            <a:extLst>
              <a:ext uri="{FF2B5EF4-FFF2-40B4-BE49-F238E27FC236}">
                <a16:creationId xmlns:a16="http://schemas.microsoft.com/office/drawing/2014/main" id="{75C377FE-F527-E4EF-EC1B-261B43EC481C}"/>
              </a:ext>
            </a:extLst>
          </p:cNvPr>
          <p:cNvSpPr txBox="1">
            <a:spLocks/>
          </p:cNvSpPr>
          <p:nvPr/>
        </p:nvSpPr>
        <p:spPr>
          <a:xfrm>
            <a:off x="1009278" y="3221436"/>
            <a:ext cx="4381755" cy="107721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marL="0" marR="0" lvl="0" indent="0" algn="l" defTabSz="932742" rtl="0" eaLnBrk="1" fontAlgn="auto" latinLnBrk="0" hangingPunct="1">
              <a:lnSpc>
                <a:spcPts val="4200"/>
              </a:lnSpc>
              <a:spcBef>
                <a:spcPct val="0"/>
              </a:spcBef>
              <a:spcAft>
                <a:spcPts val="0"/>
              </a:spcAft>
              <a:buClrTx/>
              <a:buSzTx/>
              <a:buFontTx/>
              <a:buNone/>
              <a:tabLst/>
              <a:defRPr/>
            </a:pPr>
            <a:r>
              <a:rPr kumimoji="0" lang="en-US" sz="4000" b="0" i="0" u="none" strike="noStrike" kern="1200" cap="none" spc="0" normalizeH="0" baseline="0" noProof="0">
                <a:ln w="3175">
                  <a:noFill/>
                </a:ln>
                <a:solidFill>
                  <a:srgbClr val="FFFFFF"/>
                </a:solidFill>
                <a:effectLst/>
                <a:uLnTx/>
                <a:uFillTx/>
                <a:latin typeface="Segoe UI" panose="020B0502040204020203" pitchFamily="34" charset="0"/>
                <a:cs typeface="Segoe UI" panose="020B0502040204020203" pitchFamily="34" charset="0"/>
              </a:rPr>
              <a:t>Generative AI powered shopping</a:t>
            </a:r>
          </a:p>
        </p:txBody>
      </p:sp>
      <p:sp>
        <p:nvSpPr>
          <p:cNvPr id="16" name="Rounded Rectangle 15">
            <a:hlinkClick r:id="rId5"/>
            <a:extLst>
              <a:ext uri="{FF2B5EF4-FFF2-40B4-BE49-F238E27FC236}">
                <a16:creationId xmlns:a16="http://schemas.microsoft.com/office/drawing/2014/main" id="{A70D2911-D1B1-D1AD-4B07-F7358F2BD7F1}"/>
              </a:ext>
            </a:extLst>
          </p:cNvPr>
          <p:cNvSpPr/>
          <p:nvPr/>
        </p:nvSpPr>
        <p:spPr bwMode="auto">
          <a:xfrm>
            <a:off x="1132315" y="4956657"/>
            <a:ext cx="2412511" cy="544528"/>
          </a:xfrm>
          <a:prstGeom prst="roundRect">
            <a:avLst>
              <a:gd name="adj" fmla="val 0"/>
            </a:avLst>
          </a:prstGeom>
          <a:solidFill>
            <a:srgbClr val="2A446F"/>
          </a:solidFill>
          <a:ln>
            <a:noFill/>
            <a:headEnd type="none" w="med" len="med"/>
            <a:tailEnd type="none" w="med" len="med"/>
          </a:ln>
          <a:effectLst>
            <a:outerShdw blurRad="336469" algn="ctr" rotWithShape="0">
              <a:prstClr val="black">
                <a:alpha val="2600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Read full story &gt;</a:t>
            </a:r>
          </a:p>
        </p:txBody>
      </p:sp>
      <p:pic>
        <p:nvPicPr>
          <p:cNvPr id="12" name="Picture 11">
            <a:hlinkClick r:id="rId6"/>
            <a:extLst>
              <a:ext uri="{FF2B5EF4-FFF2-40B4-BE49-F238E27FC236}">
                <a16:creationId xmlns:a16="http://schemas.microsoft.com/office/drawing/2014/main" id="{7C999835-FC1F-BC0F-0F17-D58442A51FE0}"/>
              </a:ext>
            </a:extLst>
          </p:cNvPr>
          <p:cNvPicPr>
            <a:picLocks noChangeAspect="1"/>
          </p:cNvPicPr>
          <p:nvPr/>
        </p:nvPicPr>
        <p:blipFill>
          <a:blip r:embed="rId7"/>
          <a:stretch>
            <a:fillRect/>
          </a:stretch>
        </p:blipFill>
        <p:spPr>
          <a:xfrm>
            <a:off x="6001293" y="1242580"/>
            <a:ext cx="7785658" cy="3649188"/>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D5BC6059-B312-C62B-B129-B8C1A17E55C6}"/>
              </a:ext>
            </a:extLst>
          </p:cNvPr>
          <p:cNvPicPr>
            <a:picLocks noChangeAspect="1"/>
          </p:cNvPicPr>
          <p:nvPr/>
        </p:nvPicPr>
        <p:blipFill>
          <a:blip r:embed="rId8"/>
          <a:stretch>
            <a:fillRect/>
          </a:stretch>
        </p:blipFill>
        <p:spPr>
          <a:xfrm>
            <a:off x="1009278" y="1825722"/>
            <a:ext cx="2665151" cy="643586"/>
          </a:xfrm>
          <a:prstGeom prst="rect">
            <a:avLst/>
          </a:prstGeom>
        </p:spPr>
      </p:pic>
    </p:spTree>
    <p:extLst>
      <p:ext uri="{BB962C8B-B14F-4D97-AF65-F5344CB8AC3E}">
        <p14:creationId xmlns:p14="http://schemas.microsoft.com/office/powerpoint/2010/main" val="349910322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Retail Unlocked&#10;">
            <a:extLst>
              <a:ext uri="{FF2B5EF4-FFF2-40B4-BE49-F238E27FC236}">
                <a16:creationId xmlns:a16="http://schemas.microsoft.com/office/drawing/2014/main" id="{D4CE74FB-57FE-BEC9-B718-A55B6D355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83" y="2577835"/>
            <a:ext cx="3762867" cy="1387501"/>
          </a:xfrm>
          <a:prstGeom prst="rect">
            <a:avLst/>
          </a:prstGeom>
        </p:spPr>
      </p:pic>
      <p:sp>
        <p:nvSpPr>
          <p:cNvPr id="2" name="Title 1">
            <a:extLst>
              <a:ext uri="{FF2B5EF4-FFF2-40B4-BE49-F238E27FC236}">
                <a16:creationId xmlns:a16="http://schemas.microsoft.com/office/drawing/2014/main" id="{6D95E845-9EC1-2978-990D-3731530AC8E7}"/>
              </a:ext>
            </a:extLst>
          </p:cNvPr>
          <p:cNvSpPr>
            <a:spLocks noGrp="1"/>
          </p:cNvSpPr>
          <p:nvPr>
            <p:ph type="title"/>
          </p:nvPr>
        </p:nvSpPr>
        <p:spPr>
          <a:xfrm>
            <a:off x="590868" y="4083240"/>
            <a:ext cx="4079606" cy="338554"/>
          </a:xfrm>
        </p:spPr>
        <p:txBody>
          <a:bodyPr/>
          <a:lstStyle/>
          <a:p>
            <a:pPr algn="l"/>
            <a:r>
              <a:rPr lang="en-US" sz="2200">
                <a:solidFill>
                  <a:schemeClr val="bg1"/>
                </a:solidFill>
                <a:latin typeface="+mn-lt"/>
              </a:rPr>
              <a:t>with Microsoft Cloud for Retail</a:t>
            </a:r>
          </a:p>
        </p:txBody>
      </p:sp>
      <p:sp>
        <p:nvSpPr>
          <p:cNvPr id="4" name="TextBox 3">
            <a:extLst>
              <a:ext uri="{FF2B5EF4-FFF2-40B4-BE49-F238E27FC236}">
                <a16:creationId xmlns:a16="http://schemas.microsoft.com/office/drawing/2014/main" id="{1AD30573-5484-F256-5C37-8C2126FAD351}"/>
              </a:ext>
            </a:extLst>
          </p:cNvPr>
          <p:cNvSpPr txBox="1"/>
          <p:nvPr/>
        </p:nvSpPr>
        <p:spPr>
          <a:xfrm>
            <a:off x="5431584" y="2181225"/>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Maximize</a:t>
            </a:r>
            <a:r>
              <a:rPr lang="en-US" sz="2000">
                <a:solidFill>
                  <a:schemeClr val="bg1">
                    <a:alpha val="45000"/>
                  </a:schemeClr>
                </a:solidFill>
                <a:latin typeface="+mj-lt"/>
              </a:rPr>
              <a:t> </a:t>
            </a:r>
            <a:br>
              <a:rPr lang="en-US" sz="2000">
                <a:solidFill>
                  <a:schemeClr val="bg1">
                    <a:alpha val="45000"/>
                  </a:schemeClr>
                </a:solidFill>
                <a:latin typeface="+mj-lt"/>
              </a:rPr>
            </a:br>
            <a:r>
              <a:rPr lang="en-US" sz="2000">
                <a:solidFill>
                  <a:schemeClr val="bg1">
                    <a:alpha val="45000"/>
                  </a:schemeClr>
                </a:solidFill>
              </a:rPr>
              <a:t>the value </a:t>
            </a:r>
            <a:br>
              <a:rPr lang="en-US" sz="2000">
                <a:solidFill>
                  <a:schemeClr val="bg1">
                    <a:alpha val="45000"/>
                  </a:schemeClr>
                </a:solidFill>
              </a:rPr>
            </a:br>
            <a:r>
              <a:rPr lang="en-US" sz="2000">
                <a:solidFill>
                  <a:schemeClr val="bg1">
                    <a:alpha val="45000"/>
                  </a:schemeClr>
                </a:solidFill>
              </a:rPr>
              <a:t>of your data</a:t>
            </a:r>
          </a:p>
        </p:txBody>
      </p:sp>
      <p:sp>
        <p:nvSpPr>
          <p:cNvPr id="5" name="TextBox 4">
            <a:extLst>
              <a:ext uri="{FF2B5EF4-FFF2-40B4-BE49-F238E27FC236}">
                <a16:creationId xmlns:a16="http://schemas.microsoft.com/office/drawing/2014/main" id="{AE6EB164-EB52-379F-9F78-411F0B4EC2B5}"/>
              </a:ext>
            </a:extLst>
          </p:cNvPr>
          <p:cNvSpPr txBox="1"/>
          <p:nvPr/>
        </p:nvSpPr>
        <p:spPr>
          <a:xfrm>
            <a:off x="8422434" y="2181225"/>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Elevate</a:t>
            </a:r>
            <a:r>
              <a:rPr lang="en-US" sz="2000">
                <a:solidFill>
                  <a:schemeClr val="bg1">
                    <a:alpha val="45000"/>
                  </a:schemeClr>
                </a:solidFill>
                <a:latin typeface="+mj-lt"/>
              </a:rPr>
              <a:t> </a:t>
            </a:r>
            <a:br>
              <a:rPr lang="en-US" sz="2000">
                <a:solidFill>
                  <a:schemeClr val="bg1">
                    <a:alpha val="45000"/>
                  </a:schemeClr>
                </a:solidFill>
                <a:latin typeface="+mj-lt"/>
              </a:rPr>
            </a:br>
            <a:r>
              <a:rPr lang="en-US" sz="2000">
                <a:solidFill>
                  <a:schemeClr val="bg1">
                    <a:alpha val="45000"/>
                  </a:schemeClr>
                </a:solidFill>
              </a:rPr>
              <a:t>the shopping experience</a:t>
            </a:r>
          </a:p>
        </p:txBody>
      </p:sp>
      <p:sp>
        <p:nvSpPr>
          <p:cNvPr id="7" name="TextBox 6">
            <a:extLst>
              <a:ext uri="{FF2B5EF4-FFF2-40B4-BE49-F238E27FC236}">
                <a16:creationId xmlns:a16="http://schemas.microsoft.com/office/drawing/2014/main" id="{8227C5B7-F2C8-D6A8-0F1E-A7165D99F6CF}"/>
              </a:ext>
            </a:extLst>
          </p:cNvPr>
          <p:cNvSpPr txBox="1"/>
          <p:nvPr/>
        </p:nvSpPr>
        <p:spPr>
          <a:xfrm>
            <a:off x="5431584" y="3965336"/>
            <a:ext cx="2662333" cy="923330"/>
          </a:xfrm>
          <a:prstGeom prst="rect">
            <a:avLst/>
          </a:prstGeom>
          <a:noFill/>
        </p:spPr>
        <p:txBody>
          <a:bodyPr wrap="square" lIns="0" tIns="0" rIns="0" bIns="0" rtlCol="0">
            <a:spAutoFit/>
          </a:bodyPr>
          <a:lstStyle/>
          <a:p>
            <a:pPr algn="ctr"/>
            <a:r>
              <a:rPr lang="en-US" sz="2000" b="1">
                <a:solidFill>
                  <a:schemeClr val="bg1"/>
                </a:solidFill>
                <a:latin typeface="Segoe UI" panose="020B0502040204020203" pitchFamily="34" charset="0"/>
                <a:cs typeface="Segoe UI" panose="020B0502040204020203" pitchFamily="34" charset="0"/>
              </a:rPr>
              <a:t>Build a </a:t>
            </a:r>
            <a:br>
              <a:rPr lang="en-US" sz="2000" b="1">
                <a:solidFill>
                  <a:schemeClr val="bg1"/>
                </a:solidFill>
                <a:latin typeface="Segoe UI" panose="020B0502040204020203" pitchFamily="34" charset="0"/>
                <a:cs typeface="Segoe UI" panose="020B0502040204020203" pitchFamily="34" charset="0"/>
              </a:rPr>
            </a:br>
            <a:r>
              <a:rPr lang="en-US" sz="2000">
                <a:solidFill>
                  <a:schemeClr val="bg1"/>
                </a:solidFill>
                <a:latin typeface="Segoe UI" panose="020B0502040204020203" pitchFamily="34" charset="0"/>
                <a:cs typeface="Segoe UI" panose="020B0502040204020203" pitchFamily="34" charset="0"/>
              </a:rPr>
              <a:t>real-time </a:t>
            </a:r>
            <a:br>
              <a:rPr lang="en-US" sz="2000">
                <a:solidFill>
                  <a:schemeClr val="bg1"/>
                </a:solidFill>
                <a:latin typeface="Segoe UI" panose="020B0502040204020203" pitchFamily="34" charset="0"/>
                <a:cs typeface="Segoe UI" panose="020B0502040204020203" pitchFamily="34" charset="0"/>
              </a:rPr>
            </a:br>
            <a:r>
              <a:rPr lang="en-US" sz="2000">
                <a:solidFill>
                  <a:schemeClr val="bg1"/>
                </a:solidFill>
              </a:rPr>
              <a:t>retail supply chain</a:t>
            </a:r>
          </a:p>
        </p:txBody>
      </p:sp>
      <p:sp>
        <p:nvSpPr>
          <p:cNvPr id="6" name="TextBox 5">
            <a:extLst>
              <a:ext uri="{FF2B5EF4-FFF2-40B4-BE49-F238E27FC236}">
                <a16:creationId xmlns:a16="http://schemas.microsoft.com/office/drawing/2014/main" id="{FC9F0611-3738-F3D9-063E-C71A13E33E5E}"/>
              </a:ext>
            </a:extLst>
          </p:cNvPr>
          <p:cNvSpPr txBox="1"/>
          <p:nvPr/>
        </p:nvSpPr>
        <p:spPr>
          <a:xfrm>
            <a:off x="8422434" y="3965336"/>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Empower</a:t>
            </a:r>
            <a:r>
              <a:rPr lang="en-US" sz="2000">
                <a:solidFill>
                  <a:schemeClr val="bg1">
                    <a:alpha val="45000"/>
                  </a:schemeClr>
                </a:solidFill>
                <a:latin typeface="+mj-lt"/>
              </a:rPr>
              <a:t> </a:t>
            </a:r>
            <a:br>
              <a:rPr lang="en-US" sz="2000">
                <a:solidFill>
                  <a:schemeClr val="bg1">
                    <a:alpha val="45000"/>
                  </a:schemeClr>
                </a:solidFill>
                <a:latin typeface="+mj-lt"/>
              </a:rPr>
            </a:br>
            <a:r>
              <a:rPr lang="en-US" sz="2000">
                <a:solidFill>
                  <a:schemeClr val="bg1">
                    <a:alpha val="45000"/>
                  </a:schemeClr>
                </a:solidFill>
              </a:rPr>
              <a:t>the store </a:t>
            </a:r>
            <a:br>
              <a:rPr lang="en-US" sz="2000">
                <a:solidFill>
                  <a:schemeClr val="bg1">
                    <a:alpha val="45000"/>
                  </a:schemeClr>
                </a:solidFill>
              </a:rPr>
            </a:br>
            <a:r>
              <a:rPr lang="en-US" sz="2000">
                <a:solidFill>
                  <a:schemeClr val="bg1">
                    <a:alpha val="45000"/>
                  </a:schemeClr>
                </a:solidFill>
              </a:rPr>
              <a:t>associate</a:t>
            </a:r>
          </a:p>
        </p:txBody>
      </p:sp>
      <p:grpSp>
        <p:nvGrpSpPr>
          <p:cNvPr id="8" name="Group 7">
            <a:extLst>
              <a:ext uri="{FF2B5EF4-FFF2-40B4-BE49-F238E27FC236}">
                <a16:creationId xmlns:a16="http://schemas.microsoft.com/office/drawing/2014/main" id="{03C81D8D-A465-9482-AB14-54D68760252F}"/>
              </a:ext>
              <a:ext uri="{C183D7F6-B498-43B3-948B-1728B52AA6E4}">
                <adec:decorative xmlns:adec="http://schemas.microsoft.com/office/drawing/2017/decorative" val="1"/>
              </a:ext>
            </a:extLst>
          </p:cNvPr>
          <p:cNvGrpSpPr/>
          <p:nvPr/>
        </p:nvGrpSpPr>
        <p:grpSpPr>
          <a:xfrm>
            <a:off x="5417736" y="1854888"/>
            <a:ext cx="5771857" cy="3543788"/>
            <a:chOff x="5853244" y="1901629"/>
            <a:chExt cx="5771857" cy="3543788"/>
          </a:xfrm>
        </p:grpSpPr>
        <p:cxnSp>
          <p:nvCxnSpPr>
            <p:cNvPr id="9" name="Straight Connector 8">
              <a:extLst>
                <a:ext uri="{FF2B5EF4-FFF2-40B4-BE49-F238E27FC236}">
                  <a16:creationId xmlns:a16="http://schemas.microsoft.com/office/drawing/2014/main" id="{83029B3D-79C3-DD80-188B-1845BFB578FB}"/>
                </a:ext>
                <a:ext uri="{C183D7F6-B498-43B3-948B-1728B52AA6E4}">
                  <adec:decorative xmlns:adec="http://schemas.microsoft.com/office/drawing/2017/decorative" val="1"/>
                </a:ext>
              </a:extLst>
            </p:cNvPr>
            <p:cNvCxnSpPr>
              <a:cxnSpLocks/>
            </p:cNvCxnSpPr>
            <p:nvPr/>
          </p:nvCxnSpPr>
          <p:spPr>
            <a:xfrm>
              <a:off x="5853244" y="3626886"/>
              <a:ext cx="5771857" cy="0"/>
            </a:xfrm>
            <a:prstGeom prst="line">
              <a:avLst/>
            </a:prstGeom>
            <a:ln>
              <a:gradFill>
                <a:gsLst>
                  <a:gs pos="0">
                    <a:srgbClr val="FFE399"/>
                  </a:gs>
                  <a:gs pos="100000">
                    <a:srgbClr val="FFB900"/>
                  </a:gs>
                </a:gsLst>
                <a:lin ang="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D1A618-CE6B-83C6-90A5-2A8E27F2E4AD}"/>
                </a:ext>
                <a:ext uri="{C183D7F6-B498-43B3-948B-1728B52AA6E4}">
                  <adec:decorative xmlns:adec="http://schemas.microsoft.com/office/drawing/2017/decorative" val="1"/>
                </a:ext>
              </a:extLst>
            </p:cNvPr>
            <p:cNvCxnSpPr>
              <a:cxnSpLocks/>
            </p:cNvCxnSpPr>
            <p:nvPr/>
          </p:nvCxnSpPr>
          <p:spPr>
            <a:xfrm>
              <a:off x="8739172" y="1901629"/>
              <a:ext cx="0" cy="3543788"/>
            </a:xfrm>
            <a:prstGeom prst="line">
              <a:avLst/>
            </a:prstGeom>
            <a:ln>
              <a:gradFill>
                <a:gsLst>
                  <a:gs pos="0">
                    <a:srgbClr val="FFE399"/>
                  </a:gs>
                  <a:gs pos="100000">
                    <a:srgbClr val="FFB9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739074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25B62"/>
        </a:solidFill>
        <a:effectLst/>
      </p:bgPr>
    </p:bg>
    <p:spTree>
      <p:nvGrpSpPr>
        <p:cNvPr id="1" name=""/>
        <p:cNvGrpSpPr/>
        <p:nvPr/>
      </p:nvGrpSpPr>
      <p:grpSpPr>
        <a:xfrm>
          <a:off x="0" y="0"/>
          <a:ext cx="0" cy="0"/>
          <a:chOff x="0" y="0"/>
          <a:chExt cx="0" cy="0"/>
        </a:xfrm>
      </p:grpSpPr>
      <p:sp>
        <p:nvSpPr>
          <p:cNvPr id="12" name="Quotation Mark">
            <a:extLst>
              <a:ext uri="{FF2B5EF4-FFF2-40B4-BE49-F238E27FC236}">
                <a16:creationId xmlns:a16="http://schemas.microsoft.com/office/drawing/2014/main" id="{1E10989B-1BD4-3506-E212-FAFABAC216BA}"/>
              </a:ext>
            </a:extLst>
          </p:cNvPr>
          <p:cNvSpPr txBox="1"/>
          <p:nvPr/>
        </p:nvSpPr>
        <p:spPr>
          <a:xfrm>
            <a:off x="931684" y="1371629"/>
            <a:ext cx="876886" cy="1446550"/>
          </a:xfrm>
          <a:prstGeom prst="rect">
            <a:avLst/>
          </a:prstGeom>
          <a:noFill/>
        </p:spPr>
        <p:txBody>
          <a:bodyPr wrap="square">
            <a:spAutoFit/>
          </a:bodyPr>
          <a:lstStyle/>
          <a:p>
            <a:r>
              <a:rPr lang="en-US" sz="8800" b="1">
                <a:solidFill>
                  <a:srgbClr val="49C5B1"/>
                </a:solidFill>
                <a:latin typeface="Segoe UI" panose="020B0502040204020203" pitchFamily="34" charset="0"/>
                <a:cs typeface="Segoe UI" panose="020B0502040204020203" pitchFamily="34" charset="0"/>
              </a:rPr>
              <a:t>“</a:t>
            </a:r>
          </a:p>
        </p:txBody>
      </p:sp>
      <p:sp>
        <p:nvSpPr>
          <p:cNvPr id="2" name="Title 1">
            <a:extLst>
              <a:ext uri="{FF2B5EF4-FFF2-40B4-BE49-F238E27FC236}">
                <a16:creationId xmlns:a16="http://schemas.microsoft.com/office/drawing/2014/main" id="{7608FB57-9DBB-A9A7-9E6B-28360AB4C047}"/>
              </a:ext>
            </a:extLst>
          </p:cNvPr>
          <p:cNvSpPr>
            <a:spLocks noGrp="1"/>
          </p:cNvSpPr>
          <p:nvPr>
            <p:ph type="title"/>
          </p:nvPr>
        </p:nvSpPr>
        <p:spPr>
          <a:xfrm>
            <a:off x="1510804" y="1834613"/>
            <a:ext cx="9170392" cy="2769989"/>
          </a:xfrm>
        </p:spPr>
        <p:txBody>
          <a:bodyPr/>
          <a:lstStyle/>
          <a:p>
            <a:pPr algn="l"/>
            <a:r>
              <a:rPr lang="en-US" sz="3600">
                <a:solidFill>
                  <a:schemeClr val="bg1"/>
                </a:solidFill>
                <a:latin typeface="Segoe UI" panose="020B0502040204020203" pitchFamily="34" charset="0"/>
                <a:cs typeface="Segoe UI" panose="020B0502040204020203" pitchFamily="34" charset="0"/>
              </a:rPr>
              <a:t>The early adapters who have already started to implement gen AI-powered SCM practices will likely be the same companies who will </a:t>
            </a:r>
            <a:r>
              <a:rPr lang="en-US" sz="3600" b="1">
                <a:solidFill>
                  <a:schemeClr val="bg1"/>
                </a:solidFill>
                <a:latin typeface="Segoe UI" panose="020B0502040204020203" pitchFamily="34" charset="0"/>
                <a:cs typeface="Segoe UI" panose="020B0502040204020203" pitchFamily="34" charset="0"/>
              </a:rPr>
              <a:t>lead the charge into the unexplored possibilities of the future.”</a:t>
            </a:r>
            <a:r>
              <a:rPr lang="en-US" sz="3600">
                <a:solidFill>
                  <a:schemeClr val="bg1"/>
                </a:solidFill>
                <a:latin typeface="Segoe UI" panose="020B0502040204020203" pitchFamily="34" charset="0"/>
                <a:cs typeface="Segoe UI" panose="020B0502040204020203" pitchFamily="34" charset="0"/>
              </a:rPr>
              <a:t> </a:t>
            </a:r>
          </a:p>
        </p:txBody>
      </p:sp>
      <p:sp>
        <p:nvSpPr>
          <p:cNvPr id="7" name="TextBox 6">
            <a:extLst>
              <a:ext uri="{FF2B5EF4-FFF2-40B4-BE49-F238E27FC236}">
                <a16:creationId xmlns:a16="http://schemas.microsoft.com/office/drawing/2014/main" id="{C3F1034E-962E-D1C2-C860-31111396C202}"/>
              </a:ext>
            </a:extLst>
          </p:cNvPr>
          <p:cNvSpPr txBox="1"/>
          <p:nvPr/>
        </p:nvSpPr>
        <p:spPr>
          <a:xfrm>
            <a:off x="1510804" y="5033336"/>
            <a:ext cx="5049653" cy="430887"/>
          </a:xfrm>
          <a:prstGeom prst="rect">
            <a:avLst/>
          </a:prstGeom>
          <a:noFill/>
        </p:spPr>
        <p:txBody>
          <a:bodyPr wrap="square" lIns="0" tIns="0" rIns="0" bIns="0" rtlCol="0">
            <a:spAutoFit/>
          </a:bodyPr>
          <a:lstStyle/>
          <a:p>
            <a:pPr algn="l"/>
            <a:r>
              <a:rPr lang="en-US" sz="1600" spc="30">
                <a:solidFill>
                  <a:schemeClr val="bg1"/>
                </a:solidFill>
                <a:latin typeface="+mj-lt"/>
              </a:rPr>
              <a:t>DELOITTE</a:t>
            </a:r>
          </a:p>
          <a:p>
            <a:pPr algn="l"/>
            <a:r>
              <a:rPr lang="en-US" sz="1200">
                <a:solidFill>
                  <a:schemeClr val="bg1"/>
                </a:solidFill>
              </a:rPr>
              <a:t>“Revolutionizing Supply Chain Management: The Power of Generative AI”</a:t>
            </a:r>
          </a:p>
        </p:txBody>
      </p:sp>
    </p:spTree>
    <p:extLst>
      <p:ext uri="{BB962C8B-B14F-4D97-AF65-F5344CB8AC3E}">
        <p14:creationId xmlns:p14="http://schemas.microsoft.com/office/powerpoint/2010/main" val="30149835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Photo of Two men inspecting large palette of boxes preparing to ship">
            <a:extLst>
              <a:ext uri="{FF2B5EF4-FFF2-40B4-BE49-F238E27FC236}">
                <a16:creationId xmlns:a16="http://schemas.microsoft.com/office/drawing/2014/main" id="{14F063D8-7984-4F27-0D8F-CF2A5B76B9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6095999" cy="6858000"/>
          </a:xfrm>
          <a:prstGeom prst="rect">
            <a:avLst/>
          </a:prstGeom>
        </p:spPr>
      </p:pic>
      <p:grpSp>
        <p:nvGrpSpPr>
          <p:cNvPr id="13" name="Group 12">
            <a:extLst>
              <a:ext uri="{FF2B5EF4-FFF2-40B4-BE49-F238E27FC236}">
                <a16:creationId xmlns:a16="http://schemas.microsoft.com/office/drawing/2014/main" id="{4232AB04-2184-9B4E-B614-53E7AA144C44}"/>
              </a:ext>
              <a:ext uri="{C183D7F6-B498-43B3-948B-1728B52AA6E4}">
                <adec:decorative xmlns:adec="http://schemas.microsoft.com/office/drawing/2017/decorative" val="1"/>
              </a:ext>
            </a:extLst>
          </p:cNvPr>
          <p:cNvGrpSpPr/>
          <p:nvPr/>
        </p:nvGrpSpPr>
        <p:grpSpPr>
          <a:xfrm>
            <a:off x="252570" y="4487989"/>
            <a:ext cx="5843429" cy="1652281"/>
            <a:chOff x="269823" y="4487989"/>
            <a:chExt cx="5843429" cy="1652281"/>
          </a:xfrm>
          <a:solidFill>
            <a:srgbClr val="F4364C"/>
          </a:solidFill>
        </p:grpSpPr>
        <p:sp>
          <p:nvSpPr>
            <p:cNvPr id="14" name="Rounded Rectangle 13">
              <a:extLst>
                <a:ext uri="{FF2B5EF4-FFF2-40B4-BE49-F238E27FC236}">
                  <a16:creationId xmlns:a16="http://schemas.microsoft.com/office/drawing/2014/main" id="{8B1590A2-AF11-64BF-1250-A8A90E6A05DD}"/>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5" name="Rounded Rectangle 14">
              <a:extLst>
                <a:ext uri="{FF2B5EF4-FFF2-40B4-BE49-F238E27FC236}">
                  <a16:creationId xmlns:a16="http://schemas.microsoft.com/office/drawing/2014/main" id="{0E260A3F-8847-A788-7BD6-3CFCC0F27CA2}"/>
                </a:ext>
                <a:ext uri="{C183D7F6-B498-43B3-948B-1728B52AA6E4}">
                  <adec:decorative xmlns:adec="http://schemas.microsoft.com/office/drawing/2017/decorative" val="1"/>
                </a:ext>
              </a:extLst>
            </p:cNvPr>
            <p:cNvSpPr/>
            <p:nvPr/>
          </p:nvSpPr>
          <p:spPr bwMode="auto">
            <a:xfrm>
              <a:off x="3942412" y="4487989"/>
              <a:ext cx="2170840"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pic>
        <p:nvPicPr>
          <p:cNvPr id="19" name="Picture 18">
            <a:extLst>
              <a:ext uri="{FF2B5EF4-FFF2-40B4-BE49-F238E27FC236}">
                <a16:creationId xmlns:a16="http://schemas.microsoft.com/office/drawing/2014/main" id="{C61E1E99-78E9-DF26-4296-E096B3D19B0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18315" y="4920333"/>
            <a:ext cx="1077684" cy="1219937"/>
          </a:xfrm>
          <a:prstGeom prst="rect">
            <a:avLst/>
          </a:prstGeom>
        </p:spPr>
      </p:pic>
      <p:sp>
        <p:nvSpPr>
          <p:cNvPr id="2" name="Title 1">
            <a:extLst>
              <a:ext uri="{FF2B5EF4-FFF2-40B4-BE49-F238E27FC236}">
                <a16:creationId xmlns:a16="http://schemas.microsoft.com/office/drawing/2014/main" id="{170E51EF-695C-2AAF-5D87-B4A6A4530093}"/>
              </a:ext>
            </a:extLst>
          </p:cNvPr>
          <p:cNvSpPr>
            <a:spLocks noGrp="1"/>
          </p:cNvSpPr>
          <p:nvPr>
            <p:ph type="title"/>
          </p:nvPr>
        </p:nvSpPr>
        <p:spPr>
          <a:xfrm>
            <a:off x="704888" y="4760131"/>
            <a:ext cx="4416033" cy="1107996"/>
          </a:xfrm>
        </p:spPr>
        <p:txBody>
          <a:bodyPr/>
          <a:lstStyle/>
          <a:p>
            <a:pPr algn="l"/>
            <a:r>
              <a:rPr lang="en-US" b="1">
                <a:latin typeface="Segoe UI" panose="020B0502040204020203" pitchFamily="34" charset="0"/>
                <a:cs typeface="Segoe UI" panose="020B0502040204020203" pitchFamily="34" charset="0"/>
              </a:rPr>
              <a:t>Build</a:t>
            </a:r>
            <a:r>
              <a:rPr lang="en-US">
                <a:latin typeface="Segoe UI" panose="020B0502040204020203" pitchFamily="34" charset="0"/>
                <a:cs typeface="Segoe UI" panose="020B0502040204020203" pitchFamily="34" charset="0"/>
              </a:rPr>
              <a:t> </a:t>
            </a:r>
            <a:r>
              <a:rPr lang="en-US">
                <a:cs typeface="Segoe UI" panose="020B0502040204020203" pitchFamily="34" charset="0"/>
              </a:rPr>
              <a:t>a real-time retail supply chain</a:t>
            </a:r>
          </a:p>
        </p:txBody>
      </p:sp>
      <p:sp>
        <p:nvSpPr>
          <p:cNvPr id="4" name="TextBox 3">
            <a:extLst>
              <a:ext uri="{FF2B5EF4-FFF2-40B4-BE49-F238E27FC236}">
                <a16:creationId xmlns:a16="http://schemas.microsoft.com/office/drawing/2014/main" id="{AB469773-6649-5B59-512A-23F292D2058B}"/>
              </a:ext>
            </a:extLst>
          </p:cNvPr>
          <p:cNvSpPr txBox="1"/>
          <p:nvPr/>
        </p:nvSpPr>
        <p:spPr>
          <a:xfrm>
            <a:off x="6659699" y="1219786"/>
            <a:ext cx="5053007" cy="738664"/>
          </a:xfrm>
          <a:prstGeom prst="rect">
            <a:avLst/>
          </a:prstGeom>
          <a:noFill/>
        </p:spPr>
        <p:txBody>
          <a:bodyPr wrap="square" lIns="0" tIns="0" rIns="0" bIns="0" rtlCol="0">
            <a:spAutoFit/>
          </a:bodyPr>
          <a:lstStyle/>
          <a:p>
            <a:pPr algn="l"/>
            <a:r>
              <a:rPr lang="en-US" sz="2400" b="1">
                <a:latin typeface="Segoe UI" panose="020B0502040204020203" pitchFamily="34" charset="0"/>
                <a:cs typeface="Segoe UI" panose="020B0502040204020203" pitchFamily="34" charset="0"/>
              </a:rPr>
              <a:t>Unlock supply chain optimization with automation and AI</a:t>
            </a:r>
          </a:p>
        </p:txBody>
      </p:sp>
      <p:sp>
        <p:nvSpPr>
          <p:cNvPr id="6" name="TextBox 5">
            <a:extLst>
              <a:ext uri="{FF2B5EF4-FFF2-40B4-BE49-F238E27FC236}">
                <a16:creationId xmlns:a16="http://schemas.microsoft.com/office/drawing/2014/main" id="{E3E97F0E-D12A-97C9-15D8-B233F215619D}"/>
              </a:ext>
            </a:extLst>
          </p:cNvPr>
          <p:cNvSpPr txBox="1"/>
          <p:nvPr/>
        </p:nvSpPr>
        <p:spPr>
          <a:xfrm>
            <a:off x="6659701" y="2267141"/>
            <a:ext cx="5053008" cy="3046988"/>
          </a:xfrm>
          <a:prstGeom prst="rect">
            <a:avLst/>
          </a:prstGeom>
          <a:noFill/>
        </p:spPr>
        <p:txBody>
          <a:bodyPr wrap="square" lIns="0" tIns="0" rIns="0" bIns="0" rtlCol="0">
            <a:spAutoFit/>
          </a:bodyPr>
          <a:lstStyle/>
          <a:p>
            <a:pPr algn="l">
              <a:spcAft>
                <a:spcPts val="1800"/>
              </a:spcAft>
            </a:pPr>
            <a:r>
              <a:rPr lang="en-US" sz="2000">
                <a:latin typeface="+mj-lt"/>
              </a:rPr>
              <a:t>Demand planning and optimization</a:t>
            </a:r>
            <a:br>
              <a:rPr lang="en-US" sz="2000">
                <a:latin typeface="+mj-lt"/>
              </a:rPr>
            </a:br>
            <a:r>
              <a:rPr lang="en-US"/>
              <a:t>Predict demand and generate accurate, AI-powered inventory forecasts, alerts, and plans. </a:t>
            </a:r>
          </a:p>
          <a:p>
            <a:pPr algn="l">
              <a:spcAft>
                <a:spcPts val="1800"/>
              </a:spcAft>
            </a:pPr>
            <a:r>
              <a:rPr lang="en-US" sz="2000">
                <a:latin typeface="+mj-lt"/>
              </a:rPr>
              <a:t>Supply chain visibility</a:t>
            </a:r>
            <a:br>
              <a:rPr lang="en-US" sz="2000">
                <a:latin typeface="+mj-lt"/>
              </a:rPr>
            </a:br>
            <a:r>
              <a:rPr lang="en-US"/>
              <a:t>Optimize inventory levels and stock allocation across stores with intelligent assistance.</a:t>
            </a:r>
          </a:p>
          <a:p>
            <a:pPr algn="l">
              <a:spcAft>
                <a:spcPts val="1800"/>
              </a:spcAft>
            </a:pPr>
            <a:r>
              <a:rPr lang="en-US" sz="2000">
                <a:latin typeface="+mj-lt"/>
              </a:rPr>
              <a:t>Flexible fulfillment</a:t>
            </a:r>
            <a:br>
              <a:rPr lang="en-US" sz="2000">
                <a:latin typeface="+mj-lt"/>
              </a:rPr>
            </a:br>
            <a:r>
              <a:rPr lang="en-US"/>
              <a:t>Automate and optimize order management, giving customers choices across channels.</a:t>
            </a:r>
          </a:p>
        </p:txBody>
      </p:sp>
    </p:spTree>
    <p:extLst>
      <p:ext uri="{BB962C8B-B14F-4D97-AF65-F5344CB8AC3E}">
        <p14:creationId xmlns:p14="http://schemas.microsoft.com/office/powerpoint/2010/main" val="348716684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446F"/>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CCE5A4D-A81C-7197-9BB5-79E625AF9F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9278" y="4845225"/>
            <a:ext cx="2495468" cy="575040"/>
          </a:xfrm>
          <a:prstGeom prst="rect">
            <a:avLst/>
          </a:prstGeom>
        </p:spPr>
      </p:pic>
      <p:pic>
        <p:nvPicPr>
          <p:cNvPr id="4" name="Picture 3" descr="A picture containing text, indoor, screen, electronics&#10;&#10;Description automatically generated">
            <a:extLst>
              <a:ext uri="{FF2B5EF4-FFF2-40B4-BE49-F238E27FC236}">
                <a16:creationId xmlns:a16="http://schemas.microsoft.com/office/drawing/2014/main" id="{BECA3413-F234-97A9-DD22-5409252DD0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62396" y="1041767"/>
            <a:ext cx="9330454" cy="5067730"/>
          </a:xfrm>
          <a:prstGeom prst="rect">
            <a:avLst/>
          </a:prstGeom>
        </p:spPr>
      </p:pic>
      <p:sp>
        <p:nvSpPr>
          <p:cNvPr id="7" name="Title 1">
            <a:extLst>
              <a:ext uri="{FF2B5EF4-FFF2-40B4-BE49-F238E27FC236}">
                <a16:creationId xmlns:a16="http://schemas.microsoft.com/office/drawing/2014/main" id="{D1C79116-2E0B-4397-7C09-7C6A66C323C9}"/>
              </a:ext>
            </a:extLst>
          </p:cNvPr>
          <p:cNvSpPr txBox="1">
            <a:spLocks/>
          </p:cNvSpPr>
          <p:nvPr/>
        </p:nvSpPr>
        <p:spPr>
          <a:xfrm>
            <a:off x="1014180" y="2351782"/>
            <a:ext cx="4273437" cy="2154436"/>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marL="0" marR="0" lvl="0" indent="0" algn="l" defTabSz="932742" rtl="0" eaLnBrk="1" fontAlgn="auto" latinLnBrk="0" hangingPunct="1">
              <a:lnSpc>
                <a:spcPts val="4200"/>
              </a:lnSpc>
              <a:spcBef>
                <a:spcPct val="0"/>
              </a:spcBef>
              <a:spcAft>
                <a:spcPts val="0"/>
              </a:spcAft>
              <a:buClrTx/>
              <a:buSzTx/>
              <a:buFontTx/>
              <a:buNone/>
              <a:tabLst/>
              <a:defRPr/>
            </a:pPr>
            <a:r>
              <a:rPr kumimoji="0" lang="en-US" sz="4000" b="0" i="0" u="none" strike="noStrike" kern="1200" cap="none" spc="0" normalizeH="0" baseline="0" noProof="0">
                <a:ln w="3175">
                  <a:noFill/>
                </a:ln>
                <a:solidFill>
                  <a:srgbClr val="FFFFFF"/>
                </a:solidFill>
                <a:effectLst/>
                <a:uLnTx/>
                <a:uFillTx/>
                <a:latin typeface="Segoe UI" panose="020B0502040204020203" pitchFamily="34" charset="0"/>
                <a:cs typeface="Segoe UI" panose="020B0502040204020203" pitchFamily="34" charset="0"/>
              </a:rPr>
              <a:t>Changing the pizza game with AI-powered demand planning </a:t>
            </a:r>
          </a:p>
        </p:txBody>
      </p:sp>
      <p:pic>
        <p:nvPicPr>
          <p:cNvPr id="9" name="Picture 8">
            <a:extLst>
              <a:ext uri="{FF2B5EF4-FFF2-40B4-BE49-F238E27FC236}">
                <a16:creationId xmlns:a16="http://schemas.microsoft.com/office/drawing/2014/main" id="{F0EBF53D-1FCA-EB78-ECB8-7FA33A97FECB}"/>
              </a:ext>
            </a:extLst>
          </p:cNvPr>
          <p:cNvPicPr>
            <a:picLocks noChangeAspect="1"/>
          </p:cNvPicPr>
          <p:nvPr/>
        </p:nvPicPr>
        <p:blipFill>
          <a:blip r:embed="rId5"/>
          <a:srcRect/>
          <a:stretch/>
        </p:blipFill>
        <p:spPr>
          <a:xfrm>
            <a:off x="1009278" y="1032649"/>
            <a:ext cx="980126" cy="980126"/>
          </a:xfrm>
          <a:prstGeom prst="rect">
            <a:avLst/>
          </a:prstGeom>
        </p:spPr>
      </p:pic>
      <p:sp>
        <p:nvSpPr>
          <p:cNvPr id="12" name="Rounded Rectangle 11">
            <a:hlinkClick r:id="rId6"/>
            <a:extLst>
              <a:ext uri="{FF2B5EF4-FFF2-40B4-BE49-F238E27FC236}">
                <a16:creationId xmlns:a16="http://schemas.microsoft.com/office/drawing/2014/main" id="{AC4F2316-377A-4034-57C7-1E55D43C88F4}"/>
              </a:ext>
            </a:extLst>
          </p:cNvPr>
          <p:cNvSpPr/>
          <p:nvPr/>
        </p:nvSpPr>
        <p:spPr bwMode="auto">
          <a:xfrm>
            <a:off x="1132315" y="4956657"/>
            <a:ext cx="2495468" cy="544528"/>
          </a:xfrm>
          <a:prstGeom prst="roundRect">
            <a:avLst>
              <a:gd name="adj" fmla="val 0"/>
            </a:avLst>
          </a:prstGeom>
          <a:solidFill>
            <a:srgbClr val="2A446F"/>
          </a:solidFill>
          <a:ln>
            <a:noFill/>
            <a:headEnd type="none" w="med" len="med"/>
            <a:tailEnd type="none" w="med" len="med"/>
          </a:ln>
          <a:effectLst>
            <a:outerShdw blurRad="336469" algn="ctr" rotWithShape="0">
              <a:prstClr val="black">
                <a:alpha val="2600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Watch the video &gt;</a:t>
            </a:r>
          </a:p>
        </p:txBody>
      </p:sp>
      <p:pic>
        <p:nvPicPr>
          <p:cNvPr id="6" name="Picture 5">
            <a:extLst>
              <a:ext uri="{FF2B5EF4-FFF2-40B4-BE49-F238E27FC236}">
                <a16:creationId xmlns:a16="http://schemas.microsoft.com/office/drawing/2014/main" id="{FCB91B3F-D747-EFDE-A2DA-6AE4B08F36D9}"/>
              </a:ext>
            </a:extLst>
          </p:cNvPr>
          <p:cNvPicPr>
            <a:picLocks noChangeAspect="1"/>
          </p:cNvPicPr>
          <p:nvPr/>
        </p:nvPicPr>
        <p:blipFill>
          <a:blip r:embed="rId7"/>
          <a:stretch>
            <a:fillRect/>
          </a:stretch>
        </p:blipFill>
        <p:spPr>
          <a:xfrm>
            <a:off x="5991282" y="1323915"/>
            <a:ext cx="6681833" cy="3752967"/>
          </a:xfrm>
          <a:prstGeom prst="rect">
            <a:avLst/>
          </a:prstGeom>
        </p:spPr>
      </p:pic>
    </p:spTree>
    <p:extLst>
      <p:ext uri="{BB962C8B-B14F-4D97-AF65-F5344CB8AC3E}">
        <p14:creationId xmlns:p14="http://schemas.microsoft.com/office/powerpoint/2010/main" val="38998121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Retail Unlocked&#10;">
            <a:extLst>
              <a:ext uri="{FF2B5EF4-FFF2-40B4-BE49-F238E27FC236}">
                <a16:creationId xmlns:a16="http://schemas.microsoft.com/office/drawing/2014/main" id="{D4CE74FB-57FE-BEC9-B718-A55B6D355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83" y="2577835"/>
            <a:ext cx="3762867" cy="1387501"/>
          </a:xfrm>
          <a:prstGeom prst="rect">
            <a:avLst/>
          </a:prstGeom>
        </p:spPr>
      </p:pic>
      <p:sp>
        <p:nvSpPr>
          <p:cNvPr id="2" name="Title 1">
            <a:extLst>
              <a:ext uri="{FF2B5EF4-FFF2-40B4-BE49-F238E27FC236}">
                <a16:creationId xmlns:a16="http://schemas.microsoft.com/office/drawing/2014/main" id="{6D95E845-9EC1-2978-990D-3731530AC8E7}"/>
              </a:ext>
            </a:extLst>
          </p:cNvPr>
          <p:cNvSpPr>
            <a:spLocks noGrp="1"/>
          </p:cNvSpPr>
          <p:nvPr>
            <p:ph type="title"/>
          </p:nvPr>
        </p:nvSpPr>
        <p:spPr>
          <a:xfrm>
            <a:off x="590868" y="4083240"/>
            <a:ext cx="4079606" cy="338554"/>
          </a:xfrm>
        </p:spPr>
        <p:txBody>
          <a:bodyPr/>
          <a:lstStyle/>
          <a:p>
            <a:pPr algn="l"/>
            <a:r>
              <a:rPr lang="en-US" sz="2200">
                <a:solidFill>
                  <a:schemeClr val="bg1"/>
                </a:solidFill>
                <a:latin typeface="+mn-lt"/>
              </a:rPr>
              <a:t>with Microsoft Cloud for Retail</a:t>
            </a:r>
          </a:p>
        </p:txBody>
      </p:sp>
      <p:sp>
        <p:nvSpPr>
          <p:cNvPr id="4" name="TextBox 3">
            <a:extLst>
              <a:ext uri="{FF2B5EF4-FFF2-40B4-BE49-F238E27FC236}">
                <a16:creationId xmlns:a16="http://schemas.microsoft.com/office/drawing/2014/main" id="{1AD30573-5484-F256-5C37-8C2126FAD351}"/>
              </a:ext>
            </a:extLst>
          </p:cNvPr>
          <p:cNvSpPr txBox="1"/>
          <p:nvPr/>
        </p:nvSpPr>
        <p:spPr>
          <a:xfrm>
            <a:off x="5431584" y="2181225"/>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Maximize</a:t>
            </a:r>
            <a:r>
              <a:rPr lang="en-US" sz="2000">
                <a:solidFill>
                  <a:schemeClr val="bg1">
                    <a:alpha val="45000"/>
                  </a:schemeClr>
                </a:solidFill>
                <a:latin typeface="+mj-lt"/>
              </a:rPr>
              <a:t> </a:t>
            </a:r>
            <a:br>
              <a:rPr lang="en-US" sz="2000">
                <a:solidFill>
                  <a:schemeClr val="bg1">
                    <a:alpha val="45000"/>
                  </a:schemeClr>
                </a:solidFill>
                <a:latin typeface="+mj-lt"/>
              </a:rPr>
            </a:br>
            <a:r>
              <a:rPr lang="en-US" sz="2000">
                <a:solidFill>
                  <a:schemeClr val="bg1">
                    <a:alpha val="45000"/>
                  </a:schemeClr>
                </a:solidFill>
              </a:rPr>
              <a:t>the value </a:t>
            </a:r>
            <a:br>
              <a:rPr lang="en-US" sz="2000">
                <a:solidFill>
                  <a:schemeClr val="bg1">
                    <a:alpha val="45000"/>
                  </a:schemeClr>
                </a:solidFill>
              </a:rPr>
            </a:br>
            <a:r>
              <a:rPr lang="en-US" sz="2000">
                <a:solidFill>
                  <a:schemeClr val="bg1">
                    <a:alpha val="45000"/>
                  </a:schemeClr>
                </a:solidFill>
              </a:rPr>
              <a:t>of your data</a:t>
            </a:r>
          </a:p>
        </p:txBody>
      </p:sp>
      <p:sp>
        <p:nvSpPr>
          <p:cNvPr id="5" name="TextBox 4">
            <a:extLst>
              <a:ext uri="{FF2B5EF4-FFF2-40B4-BE49-F238E27FC236}">
                <a16:creationId xmlns:a16="http://schemas.microsoft.com/office/drawing/2014/main" id="{AE6EB164-EB52-379F-9F78-411F0B4EC2B5}"/>
              </a:ext>
            </a:extLst>
          </p:cNvPr>
          <p:cNvSpPr txBox="1"/>
          <p:nvPr/>
        </p:nvSpPr>
        <p:spPr>
          <a:xfrm>
            <a:off x="8422434" y="2181225"/>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Elevate</a:t>
            </a:r>
            <a:r>
              <a:rPr lang="en-US" sz="2000">
                <a:solidFill>
                  <a:schemeClr val="bg1">
                    <a:alpha val="45000"/>
                  </a:schemeClr>
                </a:solidFill>
                <a:latin typeface="+mj-lt"/>
              </a:rPr>
              <a:t> </a:t>
            </a:r>
            <a:br>
              <a:rPr lang="en-US" sz="2000">
                <a:solidFill>
                  <a:schemeClr val="bg1">
                    <a:alpha val="45000"/>
                  </a:schemeClr>
                </a:solidFill>
                <a:latin typeface="+mj-lt"/>
              </a:rPr>
            </a:br>
            <a:r>
              <a:rPr lang="en-US" sz="2000">
                <a:solidFill>
                  <a:schemeClr val="bg1">
                    <a:alpha val="45000"/>
                  </a:schemeClr>
                </a:solidFill>
              </a:rPr>
              <a:t>the shopping experience</a:t>
            </a:r>
          </a:p>
        </p:txBody>
      </p:sp>
      <p:sp>
        <p:nvSpPr>
          <p:cNvPr id="7" name="TextBox 6">
            <a:extLst>
              <a:ext uri="{FF2B5EF4-FFF2-40B4-BE49-F238E27FC236}">
                <a16:creationId xmlns:a16="http://schemas.microsoft.com/office/drawing/2014/main" id="{8227C5B7-F2C8-D6A8-0F1E-A7165D99F6CF}"/>
              </a:ext>
            </a:extLst>
          </p:cNvPr>
          <p:cNvSpPr txBox="1"/>
          <p:nvPr/>
        </p:nvSpPr>
        <p:spPr>
          <a:xfrm>
            <a:off x="5431584" y="3965336"/>
            <a:ext cx="2662333" cy="923330"/>
          </a:xfrm>
          <a:prstGeom prst="rect">
            <a:avLst/>
          </a:prstGeom>
          <a:noFill/>
        </p:spPr>
        <p:txBody>
          <a:bodyPr wrap="square" lIns="0" tIns="0" rIns="0" bIns="0" rtlCol="0">
            <a:spAutoFit/>
          </a:bodyPr>
          <a:lstStyle/>
          <a:p>
            <a:pPr algn="ctr"/>
            <a:r>
              <a:rPr lang="en-US" sz="2000" b="1">
                <a:solidFill>
                  <a:schemeClr val="bg1">
                    <a:alpha val="45000"/>
                  </a:schemeClr>
                </a:solidFill>
                <a:latin typeface="Segoe UI" panose="020B0502040204020203" pitchFamily="34" charset="0"/>
                <a:cs typeface="Segoe UI" panose="020B0502040204020203" pitchFamily="34" charset="0"/>
              </a:rPr>
              <a:t>Build a </a:t>
            </a:r>
            <a:br>
              <a:rPr lang="en-US" sz="2000" b="1">
                <a:solidFill>
                  <a:schemeClr val="bg1">
                    <a:alpha val="45000"/>
                  </a:schemeClr>
                </a:solidFill>
                <a:latin typeface="Segoe UI" panose="020B0502040204020203" pitchFamily="34" charset="0"/>
                <a:cs typeface="Segoe UI" panose="020B0502040204020203" pitchFamily="34" charset="0"/>
              </a:rPr>
            </a:br>
            <a:r>
              <a:rPr lang="en-US" sz="2000">
                <a:solidFill>
                  <a:schemeClr val="bg1">
                    <a:alpha val="45000"/>
                  </a:schemeClr>
                </a:solidFill>
                <a:latin typeface="Segoe UI" panose="020B0502040204020203" pitchFamily="34" charset="0"/>
                <a:cs typeface="Segoe UI" panose="020B0502040204020203" pitchFamily="34" charset="0"/>
              </a:rPr>
              <a:t>real-time </a:t>
            </a:r>
            <a:br>
              <a:rPr lang="en-US" sz="2000">
                <a:solidFill>
                  <a:schemeClr val="bg1">
                    <a:alpha val="45000"/>
                  </a:schemeClr>
                </a:solidFill>
                <a:latin typeface="Segoe UI" panose="020B0502040204020203" pitchFamily="34" charset="0"/>
                <a:cs typeface="Segoe UI" panose="020B0502040204020203" pitchFamily="34" charset="0"/>
              </a:rPr>
            </a:br>
            <a:r>
              <a:rPr lang="en-US" sz="2000">
                <a:solidFill>
                  <a:schemeClr val="bg1">
                    <a:alpha val="45000"/>
                  </a:schemeClr>
                </a:solidFill>
              </a:rPr>
              <a:t>retail supply chain</a:t>
            </a:r>
          </a:p>
        </p:txBody>
      </p:sp>
      <p:sp>
        <p:nvSpPr>
          <p:cNvPr id="6" name="TextBox 5">
            <a:extLst>
              <a:ext uri="{FF2B5EF4-FFF2-40B4-BE49-F238E27FC236}">
                <a16:creationId xmlns:a16="http://schemas.microsoft.com/office/drawing/2014/main" id="{FC9F0611-3738-F3D9-063E-C71A13E33E5E}"/>
              </a:ext>
            </a:extLst>
          </p:cNvPr>
          <p:cNvSpPr txBox="1"/>
          <p:nvPr/>
        </p:nvSpPr>
        <p:spPr>
          <a:xfrm>
            <a:off x="8422434" y="3965336"/>
            <a:ext cx="2662333" cy="923330"/>
          </a:xfrm>
          <a:prstGeom prst="rect">
            <a:avLst/>
          </a:prstGeom>
          <a:noFill/>
        </p:spPr>
        <p:txBody>
          <a:bodyPr wrap="square" lIns="0" tIns="0" rIns="0" bIns="0" rtlCol="0">
            <a:spAutoFit/>
          </a:bodyPr>
          <a:lstStyle/>
          <a:p>
            <a:pPr algn="ctr"/>
            <a:r>
              <a:rPr lang="en-US" sz="2000" b="1">
                <a:solidFill>
                  <a:schemeClr val="bg1"/>
                </a:solidFill>
                <a:latin typeface="Segoe UI" panose="020B0502040204020203" pitchFamily="34" charset="0"/>
                <a:cs typeface="Segoe UI" panose="020B0502040204020203" pitchFamily="34" charset="0"/>
              </a:rPr>
              <a:t>Empower</a:t>
            </a:r>
            <a:r>
              <a:rPr lang="en-US" sz="2000">
                <a:solidFill>
                  <a:schemeClr val="bg1"/>
                </a:solidFill>
                <a:latin typeface="+mj-lt"/>
              </a:rPr>
              <a:t> </a:t>
            </a:r>
            <a:br>
              <a:rPr lang="en-US" sz="2000">
                <a:solidFill>
                  <a:schemeClr val="bg1"/>
                </a:solidFill>
                <a:latin typeface="+mj-lt"/>
              </a:rPr>
            </a:br>
            <a:r>
              <a:rPr lang="en-US" sz="2000">
                <a:solidFill>
                  <a:schemeClr val="bg1"/>
                </a:solidFill>
              </a:rPr>
              <a:t>the store </a:t>
            </a:r>
            <a:br>
              <a:rPr lang="en-US" sz="2000">
                <a:solidFill>
                  <a:schemeClr val="bg1"/>
                </a:solidFill>
              </a:rPr>
            </a:br>
            <a:r>
              <a:rPr lang="en-US" sz="2000">
                <a:solidFill>
                  <a:schemeClr val="bg1"/>
                </a:solidFill>
              </a:rPr>
              <a:t>associate</a:t>
            </a:r>
          </a:p>
        </p:txBody>
      </p:sp>
      <p:grpSp>
        <p:nvGrpSpPr>
          <p:cNvPr id="8" name="Group 7">
            <a:extLst>
              <a:ext uri="{FF2B5EF4-FFF2-40B4-BE49-F238E27FC236}">
                <a16:creationId xmlns:a16="http://schemas.microsoft.com/office/drawing/2014/main" id="{03C81D8D-A465-9482-AB14-54D68760252F}"/>
              </a:ext>
              <a:ext uri="{C183D7F6-B498-43B3-948B-1728B52AA6E4}">
                <adec:decorative xmlns:adec="http://schemas.microsoft.com/office/drawing/2017/decorative" val="1"/>
              </a:ext>
            </a:extLst>
          </p:cNvPr>
          <p:cNvGrpSpPr/>
          <p:nvPr/>
        </p:nvGrpSpPr>
        <p:grpSpPr>
          <a:xfrm>
            <a:off x="5417736" y="1854888"/>
            <a:ext cx="5771857" cy="3543788"/>
            <a:chOff x="5853244" y="1901629"/>
            <a:chExt cx="5771857" cy="3543788"/>
          </a:xfrm>
        </p:grpSpPr>
        <p:cxnSp>
          <p:nvCxnSpPr>
            <p:cNvPr id="9" name="Straight Connector 8">
              <a:extLst>
                <a:ext uri="{FF2B5EF4-FFF2-40B4-BE49-F238E27FC236}">
                  <a16:creationId xmlns:a16="http://schemas.microsoft.com/office/drawing/2014/main" id="{83029B3D-79C3-DD80-188B-1845BFB578FB}"/>
                </a:ext>
                <a:ext uri="{C183D7F6-B498-43B3-948B-1728B52AA6E4}">
                  <adec:decorative xmlns:adec="http://schemas.microsoft.com/office/drawing/2017/decorative" val="1"/>
                </a:ext>
              </a:extLst>
            </p:cNvPr>
            <p:cNvCxnSpPr>
              <a:cxnSpLocks/>
            </p:cNvCxnSpPr>
            <p:nvPr/>
          </p:nvCxnSpPr>
          <p:spPr>
            <a:xfrm>
              <a:off x="5853244" y="3626886"/>
              <a:ext cx="5771857" cy="0"/>
            </a:xfrm>
            <a:prstGeom prst="line">
              <a:avLst/>
            </a:prstGeom>
            <a:ln>
              <a:gradFill>
                <a:gsLst>
                  <a:gs pos="0">
                    <a:srgbClr val="FFE399"/>
                  </a:gs>
                  <a:gs pos="100000">
                    <a:srgbClr val="FFB900"/>
                  </a:gs>
                </a:gsLst>
                <a:lin ang="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D1A618-CE6B-83C6-90A5-2A8E27F2E4AD}"/>
                </a:ext>
                <a:ext uri="{C183D7F6-B498-43B3-948B-1728B52AA6E4}">
                  <adec:decorative xmlns:adec="http://schemas.microsoft.com/office/drawing/2017/decorative" val="1"/>
                </a:ext>
              </a:extLst>
            </p:cNvPr>
            <p:cNvCxnSpPr>
              <a:cxnSpLocks/>
            </p:cNvCxnSpPr>
            <p:nvPr/>
          </p:nvCxnSpPr>
          <p:spPr>
            <a:xfrm>
              <a:off x="8739172" y="1901629"/>
              <a:ext cx="0" cy="3543788"/>
            </a:xfrm>
            <a:prstGeom prst="line">
              <a:avLst/>
            </a:prstGeom>
            <a:ln>
              <a:gradFill>
                <a:gsLst>
                  <a:gs pos="0">
                    <a:srgbClr val="FFE399"/>
                  </a:gs>
                  <a:gs pos="100000">
                    <a:srgbClr val="FFB9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36313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63668"/>
        </a:solidFill>
        <a:effectLst/>
      </p:bgPr>
    </p:bg>
    <p:spTree>
      <p:nvGrpSpPr>
        <p:cNvPr id="1" name=""/>
        <p:cNvGrpSpPr/>
        <p:nvPr/>
      </p:nvGrpSpPr>
      <p:grpSpPr>
        <a:xfrm>
          <a:off x="0" y="0"/>
          <a:ext cx="0" cy="0"/>
          <a:chOff x="0" y="0"/>
          <a:chExt cx="0" cy="0"/>
        </a:xfrm>
      </p:grpSpPr>
      <p:sp>
        <p:nvSpPr>
          <p:cNvPr id="2" name="Quotation Mark">
            <a:extLst>
              <a:ext uri="{FF2B5EF4-FFF2-40B4-BE49-F238E27FC236}">
                <a16:creationId xmlns:a16="http://schemas.microsoft.com/office/drawing/2014/main" id="{115269EA-2423-F263-D646-CCEFDC5B5CF6}"/>
              </a:ext>
            </a:extLst>
          </p:cNvPr>
          <p:cNvSpPr txBox="1"/>
          <p:nvPr/>
        </p:nvSpPr>
        <p:spPr>
          <a:xfrm>
            <a:off x="931684" y="1691669"/>
            <a:ext cx="876886" cy="1446550"/>
          </a:xfrm>
          <a:prstGeom prst="rect">
            <a:avLst/>
          </a:prstGeom>
          <a:noFill/>
        </p:spPr>
        <p:txBody>
          <a:bodyPr wrap="square">
            <a:spAutoFit/>
          </a:bodyPr>
          <a:lstStyle/>
          <a:p>
            <a:r>
              <a:rPr lang="en-US" sz="8800" b="1">
                <a:solidFill>
                  <a:srgbClr val="C03BC4"/>
                </a:solidFill>
                <a:latin typeface="Segoe UI" panose="020B0502040204020203" pitchFamily="34" charset="0"/>
                <a:cs typeface="Segoe UI" panose="020B0502040204020203" pitchFamily="34" charset="0"/>
              </a:rPr>
              <a:t>“</a:t>
            </a:r>
          </a:p>
        </p:txBody>
      </p:sp>
      <p:sp>
        <p:nvSpPr>
          <p:cNvPr id="3" name="TextBox 2">
            <a:extLst>
              <a:ext uri="{FF2B5EF4-FFF2-40B4-BE49-F238E27FC236}">
                <a16:creationId xmlns:a16="http://schemas.microsoft.com/office/drawing/2014/main" id="{6C52A096-1FF3-069A-7F41-58508CEBA498}"/>
              </a:ext>
              <a:ext uri="{C183D7F6-B498-43B3-948B-1728B52AA6E4}">
                <adec:decorative xmlns:adec="http://schemas.microsoft.com/office/drawing/2017/decorative" val="1"/>
              </a:ext>
            </a:extLst>
          </p:cNvPr>
          <p:cNvSpPr txBox="1"/>
          <p:nvPr/>
        </p:nvSpPr>
        <p:spPr>
          <a:xfrm>
            <a:off x="6096000" y="168736"/>
            <a:ext cx="7870581" cy="7257949"/>
          </a:xfrm>
          <a:prstGeom prst="rect">
            <a:avLst/>
          </a:prstGeom>
          <a:noFill/>
        </p:spPr>
        <p:txBody>
          <a:bodyPr wrap="square" lIns="0" tIns="0" rIns="0" bIns="0" rtlCol="0">
            <a:spAutoFit/>
          </a:bodyPr>
          <a:lstStyle/>
          <a:p>
            <a:pPr>
              <a:lnSpc>
                <a:spcPts val="11200"/>
              </a:lnSpc>
            </a:pPr>
            <a:r>
              <a:rPr lang="en-US" sz="15000" b="1" spc="-150">
                <a:solidFill>
                  <a:srgbClr val="8661C5">
                    <a:alpha val="21000"/>
                  </a:srgbClr>
                </a:solidFill>
                <a:latin typeface="Segoe UI Black" panose="020B0502040204020203" pitchFamily="34" charset="0"/>
                <a:cs typeface="Segoe UI Black" panose="020B0502040204020203" pitchFamily="34" charset="0"/>
              </a:rPr>
              <a:t>Billion</a:t>
            </a:r>
          </a:p>
          <a:p>
            <a:pPr>
              <a:lnSpc>
                <a:spcPts val="11200"/>
              </a:lnSpc>
            </a:pPr>
            <a:r>
              <a:rPr lang="en-US" sz="15000" b="1" spc="-150">
                <a:solidFill>
                  <a:srgbClr val="8661C5">
                    <a:alpha val="21000"/>
                  </a:srgbClr>
                </a:solidFill>
                <a:latin typeface="Segoe UI Black" panose="020B0502040204020203" pitchFamily="34" charset="0"/>
                <a:cs typeface="Segoe UI Black" panose="020B0502040204020203" pitchFamily="34" charset="0"/>
              </a:rPr>
              <a:t>Billion</a:t>
            </a:r>
            <a:endParaRPr lang="en-US" sz="15000" b="1">
              <a:solidFill>
                <a:srgbClr val="8661C5">
                  <a:alpha val="21000"/>
                </a:srgbClr>
              </a:solidFill>
              <a:latin typeface="Segoe UI Black" panose="020B0502040204020203" pitchFamily="34" charset="0"/>
              <a:cs typeface="Segoe UI Black" panose="020B0502040204020203" pitchFamily="34" charset="0"/>
            </a:endParaRPr>
          </a:p>
          <a:p>
            <a:pPr>
              <a:lnSpc>
                <a:spcPts val="11200"/>
              </a:lnSpc>
            </a:pPr>
            <a:r>
              <a:rPr lang="en-US" sz="15000" b="1" spc="-150">
                <a:solidFill>
                  <a:srgbClr val="8661C5">
                    <a:alpha val="21000"/>
                  </a:srgbClr>
                </a:solidFill>
                <a:latin typeface="Segoe UI Black" panose="020B0502040204020203" pitchFamily="34" charset="0"/>
                <a:cs typeface="Segoe UI Black" panose="020B0502040204020203" pitchFamily="34" charset="0"/>
              </a:rPr>
              <a:t>Billion</a:t>
            </a:r>
            <a:endParaRPr lang="en-US" sz="15000" b="1">
              <a:solidFill>
                <a:srgbClr val="8661C5">
                  <a:alpha val="21000"/>
                </a:srgbClr>
              </a:solidFill>
              <a:latin typeface="Segoe UI Black" panose="020B0502040204020203" pitchFamily="34" charset="0"/>
              <a:cs typeface="Segoe UI Black" panose="020B0502040204020203" pitchFamily="34" charset="0"/>
            </a:endParaRPr>
          </a:p>
          <a:p>
            <a:pPr>
              <a:lnSpc>
                <a:spcPts val="11200"/>
              </a:lnSpc>
            </a:pPr>
            <a:r>
              <a:rPr lang="en-US" sz="15000" b="1" spc="-150">
                <a:solidFill>
                  <a:srgbClr val="8661C5">
                    <a:alpha val="21000"/>
                  </a:srgbClr>
                </a:solidFill>
                <a:latin typeface="Segoe UI Black" panose="020B0502040204020203" pitchFamily="34" charset="0"/>
                <a:cs typeface="Segoe UI Black" panose="020B0502040204020203" pitchFamily="34" charset="0"/>
              </a:rPr>
              <a:t>Billion</a:t>
            </a:r>
            <a:endParaRPr lang="en-US" sz="15000" b="1">
              <a:solidFill>
                <a:srgbClr val="8661C5">
                  <a:alpha val="21000"/>
                </a:srgbClr>
              </a:solidFill>
              <a:latin typeface="Segoe UI Black" panose="020B0502040204020203" pitchFamily="34" charset="0"/>
              <a:cs typeface="Segoe UI Black" panose="020B0502040204020203" pitchFamily="34" charset="0"/>
            </a:endParaRPr>
          </a:p>
          <a:p>
            <a:pPr>
              <a:lnSpc>
                <a:spcPts val="11200"/>
              </a:lnSpc>
            </a:pPr>
            <a:r>
              <a:rPr lang="en-US" sz="15000" b="1" spc="-150">
                <a:solidFill>
                  <a:srgbClr val="8661C5">
                    <a:alpha val="21000"/>
                  </a:srgbClr>
                </a:solidFill>
                <a:latin typeface="Segoe UI Black" panose="020B0502040204020203" pitchFamily="34" charset="0"/>
                <a:cs typeface="Segoe UI Black" panose="020B0502040204020203" pitchFamily="34" charset="0"/>
              </a:rPr>
              <a:t>Billion</a:t>
            </a:r>
            <a:endParaRPr lang="en-US" sz="15000" b="1">
              <a:solidFill>
                <a:srgbClr val="8661C5">
                  <a:alpha val="21000"/>
                </a:srgbClr>
              </a:solidFill>
              <a:latin typeface="Segoe UI Black" panose="020B0502040204020203" pitchFamily="34" charset="0"/>
              <a:cs typeface="Segoe UI Black" panose="020B0502040204020203" pitchFamily="34" charset="0"/>
            </a:endParaRPr>
          </a:p>
        </p:txBody>
      </p:sp>
      <p:sp>
        <p:nvSpPr>
          <p:cNvPr id="4" name="Title 3">
            <a:extLst>
              <a:ext uri="{FF2B5EF4-FFF2-40B4-BE49-F238E27FC236}">
                <a16:creationId xmlns:a16="http://schemas.microsoft.com/office/drawing/2014/main" id="{1265DCF3-D599-3E61-BC33-A0828FD37874}"/>
              </a:ext>
            </a:extLst>
          </p:cNvPr>
          <p:cNvSpPr>
            <a:spLocks noGrp="1"/>
          </p:cNvSpPr>
          <p:nvPr>
            <p:ph type="title"/>
          </p:nvPr>
        </p:nvSpPr>
        <p:spPr>
          <a:xfrm>
            <a:off x="1510804" y="2138124"/>
            <a:ext cx="7141707" cy="2215991"/>
          </a:xfrm>
        </p:spPr>
        <p:txBody>
          <a:bodyPr/>
          <a:lstStyle/>
          <a:p>
            <a:pPr algn="l"/>
            <a:r>
              <a:rPr lang="en-US" sz="3600">
                <a:solidFill>
                  <a:schemeClr val="bg1"/>
                </a:solidFill>
                <a:latin typeface="Segoe UI" panose="020B0502040204020203" pitchFamily="34" charset="0"/>
                <a:cs typeface="Segoe UI" panose="020B0502040204020203" pitchFamily="34" charset="0"/>
              </a:rPr>
              <a:t>The annual productivity impact of generative AI on the [consumer and retail] sector is projected to be </a:t>
            </a:r>
            <a:r>
              <a:rPr lang="en-US" sz="3600" b="1">
                <a:solidFill>
                  <a:schemeClr val="bg1"/>
                </a:solidFill>
                <a:latin typeface="Segoe UI" panose="020B0502040204020203" pitchFamily="34" charset="0"/>
                <a:cs typeface="Segoe UI" panose="020B0502040204020203" pitchFamily="34" charset="0"/>
              </a:rPr>
              <a:t>$400 billion to $660 billion.”</a:t>
            </a:r>
          </a:p>
        </p:txBody>
      </p:sp>
      <p:sp>
        <p:nvSpPr>
          <p:cNvPr id="7" name="TextBox 6">
            <a:extLst>
              <a:ext uri="{FF2B5EF4-FFF2-40B4-BE49-F238E27FC236}">
                <a16:creationId xmlns:a16="http://schemas.microsoft.com/office/drawing/2014/main" id="{C3F1034E-962E-D1C2-C860-31111396C202}"/>
              </a:ext>
            </a:extLst>
          </p:cNvPr>
          <p:cNvSpPr txBox="1"/>
          <p:nvPr/>
        </p:nvSpPr>
        <p:spPr>
          <a:xfrm>
            <a:off x="1510804" y="4619402"/>
            <a:ext cx="5872976" cy="430887"/>
          </a:xfrm>
          <a:prstGeom prst="rect">
            <a:avLst/>
          </a:prstGeom>
          <a:noFill/>
        </p:spPr>
        <p:txBody>
          <a:bodyPr wrap="square" lIns="0" tIns="0" rIns="0" bIns="0" rtlCol="0">
            <a:spAutoFit/>
          </a:bodyPr>
          <a:lstStyle/>
          <a:p>
            <a:pPr algn="l"/>
            <a:r>
              <a:rPr lang="en-US" sz="1600" spc="30">
                <a:solidFill>
                  <a:schemeClr val="bg1"/>
                </a:solidFill>
                <a:latin typeface="+mj-lt"/>
              </a:rPr>
              <a:t>MCKINSEY &amp; COMPANY</a:t>
            </a:r>
          </a:p>
          <a:p>
            <a:pPr algn="l"/>
            <a:r>
              <a:rPr lang="en-US" sz="1200">
                <a:solidFill>
                  <a:schemeClr val="bg1"/>
                </a:solidFill>
              </a:rPr>
              <a:t>“Turning consumer and retail companies into software-driven innovators,” Sept 6, 2023</a:t>
            </a:r>
          </a:p>
        </p:txBody>
      </p:sp>
    </p:spTree>
    <p:extLst>
      <p:ext uri="{BB962C8B-B14F-4D97-AF65-F5344CB8AC3E}">
        <p14:creationId xmlns:p14="http://schemas.microsoft.com/office/powerpoint/2010/main" val="318849090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wo people looking at computer screen together">
            <a:extLst>
              <a:ext uri="{FF2B5EF4-FFF2-40B4-BE49-F238E27FC236}">
                <a16:creationId xmlns:a16="http://schemas.microsoft.com/office/drawing/2014/main" id="{DA18AAB3-13DD-AD68-698F-58ED0B6985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095999" cy="6858000"/>
          </a:xfrm>
          <a:prstGeom prst="rect">
            <a:avLst/>
          </a:prstGeom>
        </p:spPr>
      </p:pic>
      <p:grpSp>
        <p:nvGrpSpPr>
          <p:cNvPr id="2" name="Group 1">
            <a:extLst>
              <a:ext uri="{FF2B5EF4-FFF2-40B4-BE49-F238E27FC236}">
                <a16:creationId xmlns:a16="http://schemas.microsoft.com/office/drawing/2014/main" id="{173E3C4B-4C40-8A7F-3412-6D9F8D687863}"/>
              </a:ext>
              <a:ext uri="{C183D7F6-B498-43B3-948B-1728B52AA6E4}">
                <adec:decorative xmlns:adec="http://schemas.microsoft.com/office/drawing/2017/decorative" val="1"/>
              </a:ext>
            </a:extLst>
          </p:cNvPr>
          <p:cNvGrpSpPr/>
          <p:nvPr/>
        </p:nvGrpSpPr>
        <p:grpSpPr>
          <a:xfrm>
            <a:off x="252570" y="4487989"/>
            <a:ext cx="5843429" cy="1652281"/>
            <a:chOff x="269823" y="4487989"/>
            <a:chExt cx="5843429" cy="1652281"/>
          </a:xfrm>
          <a:solidFill>
            <a:srgbClr val="49C5B1"/>
          </a:solidFill>
        </p:grpSpPr>
        <p:sp>
          <p:nvSpPr>
            <p:cNvPr id="5" name="Rounded Rectangle 4">
              <a:extLst>
                <a:ext uri="{FF2B5EF4-FFF2-40B4-BE49-F238E27FC236}">
                  <a16:creationId xmlns:a16="http://schemas.microsoft.com/office/drawing/2014/main" id="{AFF4AEE8-82CF-A795-37F3-590F6B19E202}"/>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8" name="Rounded Rectangle 7">
              <a:extLst>
                <a:ext uri="{FF2B5EF4-FFF2-40B4-BE49-F238E27FC236}">
                  <a16:creationId xmlns:a16="http://schemas.microsoft.com/office/drawing/2014/main" id="{F13CB19D-0060-AE47-DDEB-1DC6F0B379D6}"/>
                </a:ext>
                <a:ext uri="{C183D7F6-B498-43B3-948B-1728B52AA6E4}">
                  <adec:decorative xmlns:adec="http://schemas.microsoft.com/office/drawing/2017/decorative" val="1"/>
                </a:ext>
              </a:extLst>
            </p:cNvPr>
            <p:cNvSpPr/>
            <p:nvPr/>
          </p:nvSpPr>
          <p:spPr bwMode="auto">
            <a:xfrm>
              <a:off x="3942412" y="4487989"/>
              <a:ext cx="2170840"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7" name="Title 6">
            <a:extLst>
              <a:ext uri="{FF2B5EF4-FFF2-40B4-BE49-F238E27FC236}">
                <a16:creationId xmlns:a16="http://schemas.microsoft.com/office/drawing/2014/main" id="{2C7FAACC-5716-5927-7CB4-FB63D047BEFC}"/>
              </a:ext>
            </a:extLst>
          </p:cNvPr>
          <p:cNvSpPr>
            <a:spLocks noGrp="1"/>
          </p:cNvSpPr>
          <p:nvPr>
            <p:ph type="title"/>
          </p:nvPr>
        </p:nvSpPr>
        <p:spPr>
          <a:xfrm>
            <a:off x="647140" y="4760131"/>
            <a:ext cx="4239668" cy="1107996"/>
          </a:xfrm>
        </p:spPr>
        <p:txBody>
          <a:bodyPr/>
          <a:lstStyle/>
          <a:p>
            <a:pPr algn="l"/>
            <a:r>
              <a:rPr lang="en-US" b="1">
                <a:latin typeface="Segoe UI" panose="020B0502040204020203" pitchFamily="34" charset="0"/>
                <a:cs typeface="Segoe UI" panose="020B0502040204020203" pitchFamily="34" charset="0"/>
              </a:rPr>
              <a:t>Empower</a:t>
            </a:r>
            <a:r>
              <a:rPr lang="en-US"/>
              <a:t> the </a:t>
            </a:r>
            <a:br>
              <a:rPr lang="en-US"/>
            </a:br>
            <a:r>
              <a:rPr lang="en-US"/>
              <a:t>store associate</a:t>
            </a:r>
          </a:p>
        </p:txBody>
      </p:sp>
      <p:pic>
        <p:nvPicPr>
          <p:cNvPr id="9" name="Picture 8">
            <a:extLst>
              <a:ext uri="{FF2B5EF4-FFF2-40B4-BE49-F238E27FC236}">
                <a16:creationId xmlns:a16="http://schemas.microsoft.com/office/drawing/2014/main" id="{FBF3B174-5B18-16CA-0BD2-163889634DB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5050248" y="4423388"/>
            <a:ext cx="978795" cy="1107995"/>
          </a:xfrm>
          <a:prstGeom prst="rect">
            <a:avLst/>
          </a:prstGeom>
        </p:spPr>
      </p:pic>
      <p:sp>
        <p:nvSpPr>
          <p:cNvPr id="4" name="TextBox 3">
            <a:extLst>
              <a:ext uri="{FF2B5EF4-FFF2-40B4-BE49-F238E27FC236}">
                <a16:creationId xmlns:a16="http://schemas.microsoft.com/office/drawing/2014/main" id="{AB469773-6649-5B59-512A-23F292D2058B}"/>
              </a:ext>
            </a:extLst>
          </p:cNvPr>
          <p:cNvSpPr txBox="1"/>
          <p:nvPr/>
        </p:nvSpPr>
        <p:spPr>
          <a:xfrm>
            <a:off x="6659699" y="702526"/>
            <a:ext cx="4857541" cy="1107996"/>
          </a:xfrm>
          <a:prstGeom prst="rect">
            <a:avLst/>
          </a:prstGeom>
          <a:noFill/>
        </p:spPr>
        <p:txBody>
          <a:bodyPr wrap="square" lIns="0" tIns="0" rIns="0" bIns="0" rtlCol="0">
            <a:spAutoFit/>
          </a:bodyPr>
          <a:lstStyle/>
          <a:p>
            <a:pPr algn="l"/>
            <a:r>
              <a:rPr lang="en-US" sz="2400" b="1">
                <a:latin typeface="Segoe UI" panose="020B0502040204020203" pitchFamily="34" charset="0"/>
                <a:cs typeface="Segoe UI" panose="020B0502040204020203" pitchFamily="34" charset="0"/>
              </a:rPr>
              <a:t>Unlock store associate potential with collaboration, automation, and AI</a:t>
            </a:r>
          </a:p>
        </p:txBody>
      </p:sp>
      <p:sp>
        <p:nvSpPr>
          <p:cNvPr id="6" name="TextBox 5">
            <a:extLst>
              <a:ext uri="{FF2B5EF4-FFF2-40B4-BE49-F238E27FC236}">
                <a16:creationId xmlns:a16="http://schemas.microsoft.com/office/drawing/2014/main" id="{E3E97F0E-D12A-97C9-15D8-B233F215619D}"/>
              </a:ext>
            </a:extLst>
          </p:cNvPr>
          <p:cNvSpPr txBox="1"/>
          <p:nvPr/>
        </p:nvSpPr>
        <p:spPr>
          <a:xfrm>
            <a:off x="6659701" y="1954061"/>
            <a:ext cx="4857539" cy="4031873"/>
          </a:xfrm>
          <a:prstGeom prst="rect">
            <a:avLst/>
          </a:prstGeom>
          <a:noFill/>
        </p:spPr>
        <p:txBody>
          <a:bodyPr wrap="square" lIns="0" tIns="0" rIns="0" bIns="0" rtlCol="0">
            <a:spAutoFit/>
          </a:bodyPr>
          <a:lstStyle/>
          <a:p>
            <a:pPr defTabSz="932742">
              <a:spcBef>
                <a:spcPct val="20000"/>
              </a:spcBef>
              <a:spcAft>
                <a:spcPts val="600"/>
              </a:spcAft>
              <a:buSzPct val="90000"/>
            </a:pPr>
            <a:r>
              <a:rPr lang="en-US" sz="2000">
                <a:latin typeface="+mj-lt"/>
              </a:rPr>
              <a:t>Real-time store communication and collaboration</a:t>
            </a:r>
            <a:br>
              <a:rPr lang="en-US" sz="2000">
                <a:latin typeface="+mj-lt"/>
              </a:rPr>
            </a:br>
            <a:r>
              <a:rPr lang="en-US" sz="1600">
                <a:cs typeface="Segoe UI" pitchFamily="34" charset="0"/>
              </a:rPr>
              <a:t>Leverage modern tools for connecting your team while also enabling store associates to get the info they need using their own words.</a:t>
            </a:r>
          </a:p>
          <a:p>
            <a:pPr defTabSz="932742">
              <a:spcBef>
                <a:spcPct val="20000"/>
              </a:spcBef>
              <a:spcAft>
                <a:spcPts val="600"/>
              </a:spcAft>
              <a:buSzPct val="90000"/>
            </a:pPr>
            <a:r>
              <a:rPr lang="en-US" sz="2000">
                <a:latin typeface="+mj-lt"/>
              </a:rPr>
              <a:t>Retail workforce management</a:t>
            </a:r>
            <a:br>
              <a:rPr lang="en-US" sz="2000">
                <a:latin typeface="+mj-lt"/>
              </a:rPr>
            </a:br>
            <a:r>
              <a:rPr lang="en-US" sz="1600">
                <a:solidFill>
                  <a:schemeClr val="tx1">
                    <a:lumMod val="100000"/>
                  </a:schemeClr>
                </a:solidFill>
                <a:cs typeface="Segoe UI" pitchFamily="34" charset="0"/>
              </a:rPr>
              <a:t>Empower the team with greater flexibility, efficiency, and service capabilities with easy-to-use tools and seamless access to workflows and data.</a:t>
            </a:r>
          </a:p>
          <a:p>
            <a:pPr defTabSz="932742">
              <a:spcBef>
                <a:spcPct val="20000"/>
              </a:spcBef>
              <a:spcAft>
                <a:spcPts val="600"/>
              </a:spcAft>
              <a:buSzPct val="90000"/>
            </a:pPr>
            <a:r>
              <a:rPr lang="en-US" sz="2000">
                <a:latin typeface="+mj-lt"/>
              </a:rPr>
              <a:t>Process automation and career development</a:t>
            </a:r>
            <a:br>
              <a:rPr lang="en-US" sz="2000">
                <a:latin typeface="+mj-lt"/>
              </a:rPr>
            </a:br>
            <a:r>
              <a:rPr lang="en-US" sz="1600">
                <a:solidFill>
                  <a:schemeClr val="tx1">
                    <a:lumMod val="100000"/>
                  </a:schemeClr>
                </a:solidFill>
                <a:cs typeface="Segoe UI" pitchFamily="34" charset="0"/>
              </a:rPr>
              <a:t>Expand what your stores and people can do through automation, streamlining processes and providing access to training and upskilling.</a:t>
            </a:r>
          </a:p>
        </p:txBody>
      </p:sp>
    </p:spTree>
    <p:extLst>
      <p:ext uri="{BB962C8B-B14F-4D97-AF65-F5344CB8AC3E}">
        <p14:creationId xmlns:p14="http://schemas.microsoft.com/office/powerpoint/2010/main" val="15620060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employee in shoe store smiling while holding a tablet&#10;">
            <a:extLst>
              <a:ext uri="{FF2B5EF4-FFF2-40B4-BE49-F238E27FC236}">
                <a16:creationId xmlns:a16="http://schemas.microsoft.com/office/drawing/2014/main" id="{DBABAFEE-D24E-FBC6-5853-AAECFCEE8DD8}"/>
              </a:ext>
            </a:extLst>
          </p:cNvPr>
          <p:cNvPicPr>
            <a:picLocks noChangeAspect="1"/>
          </p:cNvPicPr>
          <p:nvPr/>
        </p:nvPicPr>
        <p:blipFill>
          <a:blip r:embed="rId3"/>
          <a:srcRect/>
          <a:stretch/>
        </p:blipFill>
        <p:spPr>
          <a:xfrm>
            <a:off x="1" y="-9000"/>
            <a:ext cx="12208000" cy="6867000"/>
          </a:xfrm>
          <a:prstGeom prst="rect">
            <a:avLst/>
          </a:prstGeom>
        </p:spPr>
      </p:pic>
      <p:sp>
        <p:nvSpPr>
          <p:cNvPr id="4" name="Title 3">
            <a:extLst>
              <a:ext uri="{FF2B5EF4-FFF2-40B4-BE49-F238E27FC236}">
                <a16:creationId xmlns:a16="http://schemas.microsoft.com/office/drawing/2014/main" id="{AF15F3F7-EA86-3D25-59D1-425BE0D7B00E}"/>
              </a:ext>
            </a:extLst>
          </p:cNvPr>
          <p:cNvSpPr>
            <a:spLocks noGrp="1"/>
          </p:cNvSpPr>
          <p:nvPr>
            <p:ph type="title"/>
          </p:nvPr>
        </p:nvSpPr>
        <p:spPr>
          <a:xfrm>
            <a:off x="901701" y="1929068"/>
            <a:ext cx="5394927" cy="1661993"/>
          </a:xfrm>
        </p:spPr>
        <p:txBody>
          <a:bodyPr anchor="t"/>
          <a:lstStyle/>
          <a:p>
            <a:pPr>
              <a:spcBef>
                <a:spcPts val="1200"/>
              </a:spcBef>
            </a:pPr>
            <a:r>
              <a:rPr lang="en-US" sz="3600" dirty="0">
                <a:solidFill>
                  <a:schemeClr val="bg1"/>
                </a:solidFill>
              </a:rPr>
              <a:t>Unlock productivity across your entire business with </a:t>
            </a:r>
            <a:br>
              <a:rPr lang="en-US" sz="3600" dirty="0">
                <a:solidFill>
                  <a:schemeClr val="bg1"/>
                </a:solidFill>
              </a:rPr>
            </a:br>
            <a:r>
              <a:rPr lang="en-US" sz="3600" dirty="0">
                <a:solidFill>
                  <a:schemeClr val="bg1"/>
                </a:solidFill>
              </a:rPr>
              <a:t>Microsoft Cloud for Retail</a:t>
            </a:r>
            <a:endParaRPr lang="en-US" sz="2000" dirty="0">
              <a:solidFill>
                <a:schemeClr val="bg1"/>
              </a:solidFill>
            </a:endParaRPr>
          </a:p>
        </p:txBody>
      </p:sp>
      <p:pic>
        <p:nvPicPr>
          <p:cNvPr id="2" name="Picture 1" descr="Retail Unlocked">
            <a:extLst>
              <a:ext uri="{FF2B5EF4-FFF2-40B4-BE49-F238E27FC236}">
                <a16:creationId xmlns:a16="http://schemas.microsoft.com/office/drawing/2014/main" id="{D94D9036-32F9-782D-B02D-4816AA98DF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284" y="5529128"/>
            <a:ext cx="2005103" cy="739352"/>
          </a:xfrm>
          <a:prstGeom prst="rect">
            <a:avLst/>
          </a:prstGeom>
        </p:spPr>
      </p:pic>
      <p:pic>
        <p:nvPicPr>
          <p:cNvPr id="3" name="MS logo white - EMF" descr="Microsoft logo white text version">
            <a:extLst>
              <a:ext uri="{FF2B5EF4-FFF2-40B4-BE49-F238E27FC236}">
                <a16:creationId xmlns:a16="http://schemas.microsoft.com/office/drawing/2014/main" id="{4A7E72AC-B5EC-B8D5-ED8E-019A1C0362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black">
          <a:xfrm>
            <a:off x="901700" y="924373"/>
            <a:ext cx="1427163" cy="305655"/>
          </a:xfrm>
          <a:prstGeom prst="rect">
            <a:avLst/>
          </a:prstGeom>
        </p:spPr>
      </p:pic>
    </p:spTree>
    <p:extLst>
      <p:ext uri="{BB962C8B-B14F-4D97-AF65-F5344CB8AC3E}">
        <p14:creationId xmlns:p14="http://schemas.microsoft.com/office/powerpoint/2010/main" val="322298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B59B77B-3B5A-B691-ED67-90FA87246690}"/>
              </a:ext>
              <a:ext uri="{C183D7F6-B498-43B3-948B-1728B52AA6E4}">
                <adec:decorative xmlns:adec="http://schemas.microsoft.com/office/drawing/2017/decorative" val="1"/>
              </a:ext>
            </a:extLst>
          </p:cNvPr>
          <p:cNvPicPr>
            <a:picLocks noGrp="1" noChangeAspect="1" noChangeArrowheads="1"/>
          </p:cNvPicPr>
          <p:nvPr>
            <p:ph type="pic" sz="quarter" idx="17"/>
          </p:nvPr>
        </p:nvPicPr>
        <p:blipFill rotWithShape="1">
          <a:blip r:embed="rId3" cstate="screen">
            <a:extLst>
              <a:ext uri="{28A0092B-C50C-407E-A947-70E740481C1C}">
                <a14:useLocalDpi xmlns:a14="http://schemas.microsoft.com/office/drawing/2010/main"/>
              </a:ext>
            </a:extLst>
          </a:blip>
          <a:srcRect t="123" b="123"/>
          <a:stretch/>
        </p:blipFill>
        <p:spPr/>
      </p:pic>
      <p:sp>
        <p:nvSpPr>
          <p:cNvPr id="22" name="Rectangle 21">
            <a:extLst>
              <a:ext uri="{FF2B5EF4-FFF2-40B4-BE49-F238E27FC236}">
                <a16:creationId xmlns:a16="http://schemas.microsoft.com/office/drawing/2014/main" id="{3FA8E1C6-423D-B5D8-8BFE-92A12AB7283C}"/>
              </a:ext>
              <a:ext uri="{C183D7F6-B498-43B3-948B-1728B52AA6E4}">
                <adec:decorative xmlns:adec="http://schemas.microsoft.com/office/drawing/2017/decorative" val="1"/>
              </a:ext>
            </a:extLst>
          </p:cNvPr>
          <p:cNvSpPr/>
          <p:nvPr/>
        </p:nvSpPr>
        <p:spPr bwMode="auto">
          <a:xfrm>
            <a:off x="0" y="697230"/>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1" name="Title 20">
            <a:extLst>
              <a:ext uri="{FF2B5EF4-FFF2-40B4-BE49-F238E27FC236}">
                <a16:creationId xmlns:a16="http://schemas.microsoft.com/office/drawing/2014/main" id="{9D46418C-B1E1-473B-238C-4CEF4ECBF140}"/>
              </a:ext>
            </a:extLst>
          </p:cNvPr>
          <p:cNvSpPr>
            <a:spLocks noGrp="1"/>
          </p:cNvSpPr>
          <p:nvPr>
            <p:ph type="title"/>
          </p:nvPr>
        </p:nvSpPr>
        <p:spPr>
          <a:xfrm>
            <a:off x="380206" y="4038370"/>
            <a:ext cx="3302000" cy="2215991"/>
          </a:xfrm>
        </p:spPr>
        <p:txBody>
          <a:bodyPr/>
          <a:lstStyle/>
          <a:p>
            <a:r>
              <a:rPr lang="en-US" sz="2400">
                <a:solidFill>
                  <a:schemeClr val="bg1"/>
                </a:solidFill>
              </a:rPr>
              <a:t>Marks &amp; Spencer combines 137 years of experience with Microsoft 365 digital tools to usher in the future of retail</a:t>
            </a:r>
            <a:endParaRPr lang="en-US"/>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By becoming digital-first, we have gained so much more insight into what our customers want and how we can operate our stores to best serve them. Microsoft 365 is a key part </a:t>
            </a:r>
            <a:br>
              <a:rPr lang="en-US"/>
            </a:br>
            <a:r>
              <a:rPr lang="en-US"/>
              <a:t>of this.”</a:t>
            </a:r>
          </a:p>
          <a:p>
            <a:r>
              <a:rPr lang="en-US" sz="1100" b="1">
                <a:latin typeface="Segoe UI" panose="020B0502040204020203" pitchFamily="34" charset="0"/>
              </a:rPr>
              <a:t>Andrew Redman</a:t>
            </a:r>
            <a:r>
              <a:rPr lang="en-US" sz="1100"/>
              <a:t>, Head of technology, colleague experience, and retail platforms</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sz="1100"/>
              <a:t>Marks &amp; Spencer maintains its focus on exceptional customer service with a digital-first approach that empowers employees to do their jobs with modern, digital tools that make life easier. During the pandemic and even more recently, M&amp;S wanted to ensure its employees were equipped with simple and fast communication tools to continue providing optimal service to customers. </a:t>
            </a:r>
          </a:p>
          <a:p>
            <a:endParaRPr lang="en-US" sz="1100"/>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sz="1100"/>
              <a:t>M&amp;S employees used the video capabilities in teams' meetings and surface hub interactive whiteboards to review new designs and keep the business moving forward during pandemic closures. Today, store associates use the team's mobile app to get information directly on various devices. Additionally, M&amp;S now relies on other Microsoft 365 tools, including power apps, to help reduce paper and printing needs.</a:t>
            </a:r>
          </a:p>
          <a:p>
            <a:endParaRPr lang="en-US" sz="1100"/>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sz="1100"/>
              <a:t>Consolidating on a single platform has helped streamline communication and made it easier for store associates to communicate with other areas of the business, for instance checking stock in other locations or sharing key features of a best-selling product. M&amp;S has also reduced paper use by one-third annually by switching to Surface devices and using Teams to store communications.</a:t>
            </a:r>
          </a:p>
          <a:p>
            <a:endParaRPr lang="en-US" sz="1100"/>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p:txBody>
          <a:bodyPr/>
          <a:lstStyle/>
          <a:p>
            <a:r>
              <a:rPr lang="en-US"/>
              <a:t>Microsoft 365, Power Apps</a:t>
            </a:r>
          </a:p>
        </p:txBody>
      </p:sp>
      <p:pic>
        <p:nvPicPr>
          <p:cNvPr id="3" name="Picture 2" descr="Marks &amp; Spencer Logo and symbol, meaning, history, PNG, brand">
            <a:extLst>
              <a:ext uri="{FF2B5EF4-FFF2-40B4-BE49-F238E27FC236}">
                <a16:creationId xmlns:a16="http://schemas.microsoft.com/office/drawing/2014/main" id="{1560B854-A5B6-1D38-9912-69E7F7D942B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698479" y="5693645"/>
            <a:ext cx="905257" cy="38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45979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F012-BF77-7606-4B7D-10D79D40C808}"/>
              </a:ext>
            </a:extLst>
          </p:cNvPr>
          <p:cNvSpPr>
            <a:spLocks noGrp="1"/>
          </p:cNvSpPr>
          <p:nvPr>
            <p:ph type="title"/>
          </p:nvPr>
        </p:nvSpPr>
        <p:spPr>
          <a:xfrm>
            <a:off x="590869" y="2598003"/>
            <a:ext cx="4027626" cy="1661993"/>
          </a:xfrm>
        </p:spPr>
        <p:txBody>
          <a:bodyPr/>
          <a:lstStyle/>
          <a:p>
            <a:pPr algn="l"/>
            <a:r>
              <a:rPr lang="en-US"/>
              <a:t>Microsoft Cloud for Retail </a:t>
            </a:r>
            <a:br>
              <a:rPr lang="en-US"/>
            </a:br>
            <a:r>
              <a:rPr lang="en-US" b="1">
                <a:latin typeface="Segoe UI" panose="020B0502040204020203" pitchFamily="34" charset="0"/>
                <a:cs typeface="Segoe UI" panose="020B0502040204020203" pitchFamily="34" charset="0"/>
              </a:rPr>
              <a:t>AI you can trust</a:t>
            </a:r>
          </a:p>
        </p:txBody>
      </p:sp>
      <p:pic>
        <p:nvPicPr>
          <p:cNvPr id="8" name="Picture 5" descr="Personal ID card and a lock in blue and teal color">
            <a:extLst>
              <a:ext uri="{FF2B5EF4-FFF2-40B4-BE49-F238E27FC236}">
                <a16:creationId xmlns:a16="http://schemas.microsoft.com/office/drawing/2014/main" id="{0E6AD1F3-0AD1-ED89-62A8-5955ACE7DB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3096" y="1635495"/>
            <a:ext cx="914400" cy="914400"/>
          </a:xfrm>
          <a:prstGeom prst="rect">
            <a:avLst/>
          </a:prstGeom>
        </p:spPr>
      </p:pic>
      <p:sp>
        <p:nvSpPr>
          <p:cNvPr id="16" name="TextBox 15">
            <a:extLst>
              <a:ext uri="{FF2B5EF4-FFF2-40B4-BE49-F238E27FC236}">
                <a16:creationId xmlns:a16="http://schemas.microsoft.com/office/drawing/2014/main" id="{BF2BD7C0-A808-5F8E-D2C2-03043BB6E410}"/>
              </a:ext>
            </a:extLst>
          </p:cNvPr>
          <p:cNvSpPr txBox="1"/>
          <p:nvPr/>
        </p:nvSpPr>
        <p:spPr>
          <a:xfrm>
            <a:off x="6560950" y="1892640"/>
            <a:ext cx="4231777" cy="400110"/>
          </a:xfrm>
          <a:prstGeom prst="rect">
            <a:avLst/>
          </a:prstGeom>
          <a:noFill/>
        </p:spPr>
        <p:txBody>
          <a:bodyPr wrap="square" lIns="0" rIns="274320">
            <a:spAutoFit/>
          </a:bodyPr>
          <a:lstStyle/>
          <a:p>
            <a:r>
              <a:rPr lang="en-US" sz="2000">
                <a:cs typeface="Segoe UI" pitchFamily="34" charset="0"/>
              </a:rPr>
              <a:t>Your data is </a:t>
            </a:r>
            <a:r>
              <a:rPr lang="en-US" sz="2000">
                <a:latin typeface="+mj-lt"/>
                <a:cs typeface="Segoe UI" pitchFamily="34" charset="0"/>
              </a:rPr>
              <a:t>your data</a:t>
            </a:r>
          </a:p>
        </p:txBody>
      </p:sp>
      <p:pic>
        <p:nvPicPr>
          <p:cNvPr id="22" name="Picture 11" descr="Laptop with bug and warning sign in blue and yellow color">
            <a:extLst>
              <a:ext uri="{FF2B5EF4-FFF2-40B4-BE49-F238E27FC236}">
                <a16:creationId xmlns:a16="http://schemas.microsoft.com/office/drawing/2014/main" id="{835A1A74-B430-5300-1DBA-77C03AF0CE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4996" y="2874875"/>
            <a:ext cx="914400" cy="914400"/>
          </a:xfrm>
          <a:prstGeom prst="rect">
            <a:avLst/>
          </a:prstGeom>
        </p:spPr>
      </p:pic>
      <p:sp>
        <p:nvSpPr>
          <p:cNvPr id="3" name="TextBox 2">
            <a:extLst>
              <a:ext uri="{FF2B5EF4-FFF2-40B4-BE49-F238E27FC236}">
                <a16:creationId xmlns:a16="http://schemas.microsoft.com/office/drawing/2014/main" id="{39F279F4-8753-091D-F905-32EF205BD675}"/>
              </a:ext>
            </a:extLst>
          </p:cNvPr>
          <p:cNvSpPr txBox="1"/>
          <p:nvPr/>
        </p:nvSpPr>
        <p:spPr>
          <a:xfrm>
            <a:off x="6560950" y="2695671"/>
            <a:ext cx="4231777" cy="1015663"/>
          </a:xfrm>
          <a:prstGeom prst="rect">
            <a:avLst/>
          </a:prstGeom>
          <a:noFill/>
        </p:spPr>
        <p:txBody>
          <a:bodyPr wrap="square" lIns="0" rIns="274320">
            <a:spAutoFit/>
          </a:bodyPr>
          <a:lstStyle/>
          <a:p>
            <a:r>
              <a:rPr lang="en-US" sz="2000">
                <a:cs typeface="Segoe UI" pitchFamily="34" charset="0"/>
              </a:rPr>
              <a:t>Your </a:t>
            </a:r>
            <a:r>
              <a:rPr lang="en-US" sz="2000">
                <a:latin typeface="+mj-lt"/>
                <a:cs typeface="Segoe UI" pitchFamily="34" charset="0"/>
              </a:rPr>
              <a:t>data is not used </a:t>
            </a:r>
            <a:r>
              <a:rPr lang="en-US" sz="2000">
                <a:cs typeface="Segoe UI" pitchFamily="34" charset="0"/>
              </a:rPr>
              <a:t>to train </a:t>
            </a:r>
            <a:br>
              <a:rPr lang="en-US" sz="2000">
                <a:cs typeface="Segoe UI" pitchFamily="34" charset="0"/>
              </a:rPr>
            </a:br>
            <a:r>
              <a:rPr lang="en-US" sz="2000">
                <a:cs typeface="Segoe UI" pitchFamily="34" charset="0"/>
              </a:rPr>
              <a:t>the </a:t>
            </a:r>
            <a:r>
              <a:rPr lang="en-US" sz="2000" err="1">
                <a:cs typeface="Segoe UI" pitchFamily="34" charset="0"/>
              </a:rPr>
              <a:t>OpenAI</a:t>
            </a:r>
            <a:r>
              <a:rPr lang="en-US" sz="2000">
                <a:cs typeface="Segoe UI" pitchFamily="34" charset="0"/>
              </a:rPr>
              <a:t> foundation models without permission </a:t>
            </a:r>
          </a:p>
        </p:txBody>
      </p:sp>
      <p:pic>
        <p:nvPicPr>
          <p:cNvPr id="23" name="Picture 1" descr="Shield and cloud in blue and gray color">
            <a:extLst>
              <a:ext uri="{FF2B5EF4-FFF2-40B4-BE49-F238E27FC236}">
                <a16:creationId xmlns:a16="http://schemas.microsoft.com/office/drawing/2014/main" id="{8DCC0E16-DBFD-053E-E55E-0750F3F4D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3096" y="4114254"/>
            <a:ext cx="914400" cy="914400"/>
          </a:xfrm>
          <a:prstGeom prst="rect">
            <a:avLst/>
          </a:prstGeom>
        </p:spPr>
      </p:pic>
      <p:sp>
        <p:nvSpPr>
          <p:cNvPr id="7" name="TextBox 6">
            <a:extLst>
              <a:ext uri="{FF2B5EF4-FFF2-40B4-BE49-F238E27FC236}">
                <a16:creationId xmlns:a16="http://schemas.microsoft.com/office/drawing/2014/main" id="{32D9D43B-96A4-D8DD-A66E-3CC4DA2F6842}"/>
              </a:ext>
            </a:extLst>
          </p:cNvPr>
          <p:cNvSpPr txBox="1"/>
          <p:nvPr/>
        </p:nvSpPr>
        <p:spPr>
          <a:xfrm>
            <a:off x="6560949" y="4114254"/>
            <a:ext cx="4231777" cy="1015663"/>
          </a:xfrm>
          <a:prstGeom prst="rect">
            <a:avLst/>
          </a:prstGeom>
          <a:noFill/>
        </p:spPr>
        <p:txBody>
          <a:bodyPr wrap="square" lIns="0" rIns="274320">
            <a:spAutoFit/>
          </a:bodyPr>
          <a:lstStyle/>
          <a:p>
            <a:r>
              <a:rPr lang="en-US" sz="2000">
                <a:cs typeface="Segoe UI" pitchFamily="34" charset="0"/>
              </a:rPr>
              <a:t>Your data </a:t>
            </a:r>
            <a:r>
              <a:rPr lang="en-US" sz="2000">
                <a:latin typeface="+mj-lt"/>
                <a:cs typeface="Segoe UI" pitchFamily="34" charset="0"/>
              </a:rPr>
              <a:t>is protected </a:t>
            </a:r>
            <a:r>
              <a:rPr lang="en-US" sz="2000">
                <a:cs typeface="Segoe UI" pitchFamily="34" charset="0"/>
              </a:rPr>
              <a:t>by the most comprehensive enterprise compliance and security controls</a:t>
            </a:r>
          </a:p>
        </p:txBody>
      </p:sp>
    </p:spTree>
    <p:extLst>
      <p:ext uri="{BB962C8B-B14F-4D97-AF65-F5344CB8AC3E}">
        <p14:creationId xmlns:p14="http://schemas.microsoft.com/office/powerpoint/2010/main" val="19928942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C59C1-03FE-7501-4443-3F5078AFA9FF}"/>
              </a:ext>
            </a:extLst>
          </p:cNvPr>
          <p:cNvSpPr>
            <a:spLocks noGrp="1"/>
          </p:cNvSpPr>
          <p:nvPr>
            <p:ph type="title"/>
          </p:nvPr>
        </p:nvSpPr>
        <p:spPr>
          <a:xfrm>
            <a:off x="590868" y="585788"/>
            <a:ext cx="5992812" cy="553998"/>
          </a:xfrm>
        </p:spPr>
        <p:txBody>
          <a:bodyPr/>
          <a:lstStyle/>
          <a:p>
            <a:r>
              <a:rPr lang="en-US">
                <a:solidFill>
                  <a:schemeClr val="bg1"/>
                </a:solidFill>
              </a:rPr>
              <a:t>Percentage callout</a:t>
            </a:r>
          </a:p>
        </p:txBody>
      </p:sp>
      <p:sp>
        <p:nvSpPr>
          <p:cNvPr id="2" name="Rectangle 1">
            <a:extLst>
              <a:ext uri="{FF2B5EF4-FFF2-40B4-BE49-F238E27FC236}">
                <a16:creationId xmlns:a16="http://schemas.microsoft.com/office/drawing/2014/main" id="{E7850A8E-6E2D-8D08-CC6D-3CDFE6B5DCC6}"/>
              </a:ext>
              <a:ext uri="{C183D7F6-B498-43B3-948B-1728B52AA6E4}">
                <adec:decorative xmlns:adec="http://schemas.microsoft.com/office/drawing/2017/decorative" val="1"/>
              </a:ext>
            </a:extLst>
          </p:cNvPr>
          <p:cNvSpPr/>
          <p:nvPr/>
        </p:nvSpPr>
        <p:spPr bwMode="auto">
          <a:xfrm>
            <a:off x="0" y="0"/>
            <a:ext cx="7341326" cy="6858000"/>
          </a:xfrm>
          <a:prstGeom prst="rect">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C65E87A-65B3-208E-0A84-A80847117C27}"/>
              </a:ext>
              <a:ext uri="{C183D7F6-B498-43B3-948B-1728B52AA6E4}">
                <adec:decorative xmlns:adec="http://schemas.microsoft.com/office/drawing/2017/decorative" val="1"/>
              </a:ext>
            </a:extLst>
          </p:cNvPr>
          <p:cNvGrpSpPr/>
          <p:nvPr/>
        </p:nvGrpSpPr>
        <p:grpSpPr>
          <a:xfrm>
            <a:off x="2294399" y="1955144"/>
            <a:ext cx="2306321" cy="2312070"/>
            <a:chOff x="4565809" y="2435622"/>
            <a:chExt cx="2096655" cy="2101882"/>
          </a:xfrm>
        </p:grpSpPr>
        <p:sp>
          <p:nvSpPr>
            <p:cNvPr id="4" name="Pie 3">
              <a:extLst>
                <a:ext uri="{FF2B5EF4-FFF2-40B4-BE49-F238E27FC236}">
                  <a16:creationId xmlns:a16="http://schemas.microsoft.com/office/drawing/2014/main" id="{B18BBDD9-8B1B-C845-14E0-11562CDE3C18}"/>
                </a:ext>
                <a:ext uri="{C183D7F6-B498-43B3-948B-1728B52AA6E4}">
                  <adec:decorative xmlns:adec="http://schemas.microsoft.com/office/drawing/2017/decorative" val="1"/>
                </a:ext>
              </a:extLst>
            </p:cNvPr>
            <p:cNvSpPr/>
            <p:nvPr/>
          </p:nvSpPr>
          <p:spPr bwMode="auto">
            <a:xfrm>
              <a:off x="4565809" y="2440849"/>
              <a:ext cx="2096655" cy="2096655"/>
            </a:xfrm>
            <a:prstGeom prst="pie">
              <a:avLst>
                <a:gd name="adj1" fmla="val 16163338"/>
                <a:gd name="adj2" fmla="val 16139763"/>
              </a:avLst>
            </a:prstGeom>
            <a:solidFill>
              <a:srgbClr val="8661C5">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5" name="Pie 4">
              <a:extLst>
                <a:ext uri="{FF2B5EF4-FFF2-40B4-BE49-F238E27FC236}">
                  <a16:creationId xmlns:a16="http://schemas.microsoft.com/office/drawing/2014/main" id="{744CB486-99F7-0647-BF21-B1B1E392D628}"/>
                </a:ext>
                <a:ext uri="{C183D7F6-B498-43B3-948B-1728B52AA6E4}">
                  <adec:decorative xmlns:adec="http://schemas.microsoft.com/office/drawing/2017/decorative" val="1"/>
                </a:ext>
              </a:extLst>
            </p:cNvPr>
            <p:cNvSpPr/>
            <p:nvPr/>
          </p:nvSpPr>
          <p:spPr bwMode="auto">
            <a:xfrm>
              <a:off x="4565809" y="2435622"/>
              <a:ext cx="2096655" cy="2096655"/>
            </a:xfrm>
            <a:prstGeom prst="pie">
              <a:avLst>
                <a:gd name="adj1" fmla="val 16163338"/>
                <a:gd name="adj2" fmla="val 10001029"/>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7" name="TextBox 6">
            <a:extLst>
              <a:ext uri="{FF2B5EF4-FFF2-40B4-BE49-F238E27FC236}">
                <a16:creationId xmlns:a16="http://schemas.microsoft.com/office/drawing/2014/main" id="{38A30955-87D9-2D20-77FC-3007FA28B702}"/>
              </a:ext>
            </a:extLst>
          </p:cNvPr>
          <p:cNvSpPr txBox="1"/>
          <p:nvPr/>
        </p:nvSpPr>
        <p:spPr>
          <a:xfrm>
            <a:off x="1256659" y="2116590"/>
            <a:ext cx="1901794" cy="1015663"/>
          </a:xfrm>
          <a:prstGeom prst="rect">
            <a:avLst/>
          </a:prstGeom>
          <a:noFill/>
        </p:spPr>
        <p:txBody>
          <a:bodyPr wrap="square" lIns="0" tIns="0" rIns="0" bIns="0" rtlCol="0">
            <a:spAutoFit/>
          </a:bodyPr>
          <a:lstStyle/>
          <a:p>
            <a:pPr algn="ctr"/>
            <a:r>
              <a:rPr lang="en-US" sz="6600" b="1">
                <a:solidFill>
                  <a:schemeClr val="bg1"/>
                </a:solidFill>
                <a:latin typeface="Segoe UI" panose="020B0502040204020203" pitchFamily="34" charset="0"/>
                <a:cs typeface="Segoe UI" panose="020B0502040204020203" pitchFamily="34" charset="0"/>
              </a:rPr>
              <a:t>72%</a:t>
            </a:r>
          </a:p>
        </p:txBody>
      </p:sp>
      <p:sp>
        <p:nvSpPr>
          <p:cNvPr id="6" name="TextBox 5">
            <a:extLst>
              <a:ext uri="{FF2B5EF4-FFF2-40B4-BE49-F238E27FC236}">
                <a16:creationId xmlns:a16="http://schemas.microsoft.com/office/drawing/2014/main" id="{261EDE9A-453C-737C-2191-2EF03E9568AF}"/>
              </a:ext>
            </a:extLst>
          </p:cNvPr>
          <p:cNvSpPr txBox="1"/>
          <p:nvPr/>
        </p:nvSpPr>
        <p:spPr>
          <a:xfrm>
            <a:off x="1759217" y="4589377"/>
            <a:ext cx="3376684" cy="830997"/>
          </a:xfrm>
          <a:prstGeom prst="rect">
            <a:avLst/>
          </a:prstGeom>
          <a:noFill/>
        </p:spPr>
        <p:txBody>
          <a:bodyPr wrap="square" lIns="0" tIns="0" rIns="0" bIns="0" rtlCol="0">
            <a:spAutoFit/>
          </a:bodyPr>
          <a:lstStyle/>
          <a:p>
            <a:pPr algn="ctr"/>
            <a:r>
              <a:rPr lang="en-US">
                <a:solidFill>
                  <a:schemeClr val="bg1"/>
                </a:solidFill>
              </a:rPr>
              <a:t>of customers want transparency on a company’s AI policies</a:t>
            </a:r>
          </a:p>
        </p:txBody>
      </p:sp>
      <p:sp>
        <p:nvSpPr>
          <p:cNvPr id="11" name="TextBox 10">
            <a:extLst>
              <a:ext uri="{FF2B5EF4-FFF2-40B4-BE49-F238E27FC236}">
                <a16:creationId xmlns:a16="http://schemas.microsoft.com/office/drawing/2014/main" id="{A886F6BE-12B1-BA3C-6BE2-4DB88EF6D69B}"/>
              </a:ext>
            </a:extLst>
          </p:cNvPr>
          <p:cNvSpPr txBox="1"/>
          <p:nvPr/>
        </p:nvSpPr>
        <p:spPr>
          <a:xfrm>
            <a:off x="8671874" y="2509130"/>
            <a:ext cx="2189578" cy="1015663"/>
          </a:xfrm>
          <a:prstGeom prst="rect">
            <a:avLst/>
          </a:prstGeom>
          <a:noFill/>
        </p:spPr>
        <p:txBody>
          <a:bodyPr wrap="square" lIns="0" tIns="0" rIns="0" bIns="0" rtlCol="0">
            <a:spAutoFit/>
          </a:bodyPr>
          <a:lstStyle/>
          <a:p>
            <a:pPr algn="ctr"/>
            <a:r>
              <a:rPr lang="en-US" sz="6600" b="1">
                <a:solidFill>
                  <a:srgbClr val="463668"/>
                </a:solidFill>
                <a:latin typeface="Segoe UI" panose="020B0502040204020203" pitchFamily="34" charset="0"/>
                <a:cs typeface="Segoe UI" panose="020B0502040204020203" pitchFamily="34" charset="0"/>
              </a:rPr>
              <a:t>1.6x</a:t>
            </a:r>
          </a:p>
        </p:txBody>
      </p:sp>
      <p:sp>
        <p:nvSpPr>
          <p:cNvPr id="10" name="TextBox 9">
            <a:extLst>
              <a:ext uri="{FF2B5EF4-FFF2-40B4-BE49-F238E27FC236}">
                <a16:creationId xmlns:a16="http://schemas.microsoft.com/office/drawing/2014/main" id="{A714411F-22C8-D17A-3E79-B09AADD7AFA9}"/>
              </a:ext>
            </a:extLst>
          </p:cNvPr>
          <p:cNvSpPr txBox="1"/>
          <p:nvPr/>
        </p:nvSpPr>
        <p:spPr>
          <a:xfrm>
            <a:off x="8498187" y="3638300"/>
            <a:ext cx="2536953" cy="830997"/>
          </a:xfrm>
          <a:prstGeom prst="rect">
            <a:avLst/>
          </a:prstGeom>
          <a:noFill/>
        </p:spPr>
        <p:txBody>
          <a:bodyPr wrap="square" lIns="0" tIns="0" rIns="0" bIns="0" rtlCol="0">
            <a:spAutoFit/>
          </a:bodyPr>
          <a:lstStyle/>
          <a:p>
            <a:pPr algn="ctr"/>
            <a:r>
              <a:rPr lang="en-US"/>
              <a:t>more likely to see 10%+ growth rates when seen as a digital-trust leader</a:t>
            </a:r>
          </a:p>
        </p:txBody>
      </p:sp>
      <p:sp>
        <p:nvSpPr>
          <p:cNvPr id="9" name="Text Placeholder 10">
            <a:extLst>
              <a:ext uri="{FF2B5EF4-FFF2-40B4-BE49-F238E27FC236}">
                <a16:creationId xmlns:a16="http://schemas.microsoft.com/office/drawing/2014/main" id="{7FE92418-3DA5-7064-3A81-94E055A82E97}"/>
              </a:ext>
            </a:extLst>
          </p:cNvPr>
          <p:cNvSpPr txBox="1">
            <a:spLocks/>
          </p:cNvSpPr>
          <p:nvPr/>
        </p:nvSpPr>
        <p:spPr>
          <a:xfrm>
            <a:off x="588263" y="6138442"/>
            <a:ext cx="5281314" cy="1692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Source: </a:t>
            </a:r>
            <a:r>
              <a:rPr kumimoji="0" lang="en-US" sz="1100" b="0" i="0" u="none" strike="noStrike" kern="1200" cap="none" spc="0" normalizeH="0" baseline="0" noProof="0">
                <a:ln>
                  <a:noFill/>
                </a:ln>
                <a:solidFill>
                  <a:srgbClr val="8661C5"/>
                </a:solidFill>
                <a:effectLst/>
                <a:uLnTx/>
                <a:uFillTx/>
                <a:latin typeface="Segoe UI"/>
                <a:ea typeface="+mn-ea"/>
                <a:cs typeface="Segoe UI" panose="020B0502040204020203" pitchFamily="34" charset="0"/>
                <a:hlinkClick r:id="rId3">
                  <a:extLst>
                    <a:ext uri="{A12FA001-AC4F-418D-AE19-62706E023703}">
                      <ahyp:hlinkClr xmlns:ahyp="http://schemas.microsoft.com/office/drawing/2018/hyperlinkcolor" val="tx"/>
                    </a:ext>
                  </a:extLst>
                </a:hlinkClick>
              </a:rPr>
              <a:t>McKinsey</a:t>
            </a:r>
            <a:r>
              <a:rPr kumimoji="0" lang="en-US" sz="1100" b="0" i="0" u="none" strike="noStrike" kern="1200" cap="none" spc="0" normalizeH="0" baseline="0" noProof="0">
                <a:ln>
                  <a:noFill/>
                </a:ln>
                <a:solidFill>
                  <a:srgbClr val="8661C5"/>
                </a:solidFill>
                <a:effectLst/>
                <a:uLnTx/>
                <a:uFillTx/>
                <a:latin typeface="Segoe UI"/>
                <a:ea typeface="+mn-ea"/>
                <a:cs typeface="Segoe UI" panose="020B0502040204020203" pitchFamily="34" charset="0"/>
              </a:rPr>
              <a:t> </a:t>
            </a:r>
          </a:p>
        </p:txBody>
      </p:sp>
    </p:spTree>
    <p:extLst>
      <p:ext uri="{BB962C8B-B14F-4D97-AF65-F5344CB8AC3E}">
        <p14:creationId xmlns:p14="http://schemas.microsoft.com/office/powerpoint/2010/main" val="8983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AFFB-6538-9794-23D3-65B7D750CA29}"/>
              </a:ext>
            </a:extLst>
          </p:cNvPr>
          <p:cNvSpPr>
            <a:spLocks noGrp="1"/>
          </p:cNvSpPr>
          <p:nvPr>
            <p:ph type="title"/>
          </p:nvPr>
        </p:nvSpPr>
        <p:spPr>
          <a:xfrm>
            <a:off x="1014181" y="3121222"/>
            <a:ext cx="2713751" cy="615553"/>
          </a:xfrm>
        </p:spPr>
        <p:txBody>
          <a:bodyPr/>
          <a:lstStyle/>
          <a:p>
            <a:pPr algn="l"/>
            <a:r>
              <a:rPr lang="en-US" sz="4000" b="1">
                <a:solidFill>
                  <a:srgbClr val="FF5C39"/>
                </a:solidFill>
                <a:latin typeface="Segoe UI" panose="020B0502040204020203" pitchFamily="34" charset="0"/>
                <a:cs typeface="Segoe UI" panose="020B0502040204020203" pitchFamily="34" charset="0"/>
              </a:rPr>
              <a:t>AI </a:t>
            </a:r>
            <a:r>
              <a:rPr lang="en-US" sz="4000" b="1">
                <a:latin typeface="Segoe UI" panose="020B0502040204020203" pitchFamily="34" charset="0"/>
                <a:cs typeface="Segoe UI" panose="020B0502040204020203" pitchFamily="34" charset="0"/>
              </a:rPr>
              <a:t>safety</a:t>
            </a:r>
            <a:endParaRPr lang="en-US" sz="4000">
              <a:latin typeface="+mn-lt"/>
            </a:endParaRPr>
          </a:p>
        </p:txBody>
      </p:sp>
      <p:cxnSp>
        <p:nvCxnSpPr>
          <p:cNvPr id="7" name="Straight Connector 6">
            <a:extLst>
              <a:ext uri="{FF2B5EF4-FFF2-40B4-BE49-F238E27FC236}">
                <a16:creationId xmlns:a16="http://schemas.microsoft.com/office/drawing/2014/main" id="{5223528A-523E-4BFE-7777-2060447C1CAF}"/>
              </a:ext>
              <a:ext uri="{C183D7F6-B498-43B3-948B-1728B52AA6E4}">
                <adec:decorative xmlns:adec="http://schemas.microsoft.com/office/drawing/2017/decorative" val="1"/>
              </a:ext>
            </a:extLst>
          </p:cNvPr>
          <p:cNvCxnSpPr/>
          <p:nvPr/>
        </p:nvCxnSpPr>
        <p:spPr>
          <a:xfrm>
            <a:off x="5391808" y="0"/>
            <a:ext cx="0" cy="6858000"/>
          </a:xfrm>
          <a:prstGeom prst="line">
            <a:avLst/>
          </a:prstGeom>
          <a:ln w="22225">
            <a:solidFill>
              <a:srgbClr val="FFA38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C052BF3-592D-4402-1F67-D023D5DFE7F3}"/>
              </a:ext>
            </a:extLst>
          </p:cNvPr>
          <p:cNvSpPr txBox="1">
            <a:spLocks/>
          </p:cNvSpPr>
          <p:nvPr/>
        </p:nvSpPr>
        <p:spPr>
          <a:xfrm>
            <a:off x="5930781" y="1552970"/>
            <a:ext cx="5679789" cy="880241"/>
          </a:xfrm>
          <a:prstGeom prst="rect">
            <a:avLst/>
          </a:prstGeom>
          <a:noFill/>
          <a:effectLst/>
        </p:spPr>
        <p:txBody>
          <a:bodyPr wrap="square" lIns="0" tIns="0" rIns="0" bIns="18288" rtlCol="0" anchor="t" anchorCtr="0">
            <a:spAutoFit/>
          </a:bodyPr>
          <a:lstStyle/>
          <a:p>
            <a:pPr>
              <a:defRPr/>
            </a:pPr>
            <a:r>
              <a:rPr lang="en-US" sz="2400" b="1">
                <a:latin typeface="Segoe UI Semibold"/>
              </a:rPr>
              <a:t>Principles</a:t>
            </a:r>
          </a:p>
          <a:p>
            <a:pPr>
              <a:defRPr/>
            </a:pPr>
            <a:r>
              <a:rPr lang="en-US" sz="1600">
                <a:latin typeface="Segoe UI" panose="020B0502040204020203" pitchFamily="34" charset="0"/>
                <a:cs typeface="Segoe UI" panose="020B0502040204020203" pitchFamily="34" charset="0"/>
              </a:rPr>
              <a:t>Fairness | Privacy &amp; security | Transparency</a:t>
            </a:r>
          </a:p>
          <a:p>
            <a:pPr>
              <a:defRPr/>
            </a:pPr>
            <a:r>
              <a:rPr lang="en-US" sz="1600">
                <a:latin typeface="Segoe UI" panose="020B0502040204020203" pitchFamily="34" charset="0"/>
                <a:cs typeface="Segoe UI" panose="020B0502040204020203" pitchFamily="34" charset="0"/>
              </a:rPr>
              <a:t>Reliability &amp; safety | Inclusiveness | Accountability</a:t>
            </a:r>
          </a:p>
        </p:txBody>
      </p:sp>
      <p:sp>
        <p:nvSpPr>
          <p:cNvPr id="8" name="TextBox 7">
            <a:extLst>
              <a:ext uri="{FF2B5EF4-FFF2-40B4-BE49-F238E27FC236}">
                <a16:creationId xmlns:a16="http://schemas.microsoft.com/office/drawing/2014/main" id="{141E0A08-C359-6E6A-3854-5BC9E5FBA346}"/>
              </a:ext>
            </a:extLst>
          </p:cNvPr>
          <p:cNvSpPr txBox="1"/>
          <p:nvPr/>
        </p:nvSpPr>
        <p:spPr>
          <a:xfrm>
            <a:off x="5930781" y="2827618"/>
            <a:ext cx="5679789" cy="634020"/>
          </a:xfrm>
          <a:prstGeom prst="rect">
            <a:avLst/>
          </a:prstGeom>
          <a:noFill/>
          <a:effectLst/>
        </p:spPr>
        <p:txBody>
          <a:bodyPr wrap="square" lIns="0" tIns="0" rIns="0" bIns="18288" rtlCol="0" anchor="t" anchorCtr="0">
            <a:spAutoFit/>
          </a:bodyPr>
          <a:lstStyle/>
          <a:p>
            <a:pPr>
              <a:defRPr/>
            </a:pPr>
            <a:r>
              <a:rPr lang="en-US" sz="2400" b="1">
                <a:latin typeface="Segoe UI Semibold"/>
              </a:rPr>
              <a:t>Corporate standard</a:t>
            </a:r>
          </a:p>
          <a:p>
            <a:pPr>
              <a:defRPr/>
            </a:pPr>
            <a:r>
              <a:rPr lang="en-US" sz="1600">
                <a:latin typeface="Segoe UI" panose="020B0502040204020203" pitchFamily="34" charset="0"/>
                <a:cs typeface="Segoe UI" panose="020B0502040204020203" pitchFamily="34" charset="0"/>
              </a:rPr>
              <a:t>Goals | Requirements | Practices</a:t>
            </a:r>
          </a:p>
        </p:txBody>
      </p:sp>
      <p:sp>
        <p:nvSpPr>
          <p:cNvPr id="9" name="TextBox 8">
            <a:extLst>
              <a:ext uri="{FF2B5EF4-FFF2-40B4-BE49-F238E27FC236}">
                <a16:creationId xmlns:a16="http://schemas.microsoft.com/office/drawing/2014/main" id="{13243539-77BA-C841-DFD9-E3175C5F910C}"/>
              </a:ext>
            </a:extLst>
          </p:cNvPr>
          <p:cNvSpPr txBox="1"/>
          <p:nvPr/>
        </p:nvSpPr>
        <p:spPr>
          <a:xfrm>
            <a:off x="5930781" y="3856045"/>
            <a:ext cx="5679789" cy="634020"/>
          </a:xfrm>
          <a:prstGeom prst="rect">
            <a:avLst/>
          </a:prstGeom>
          <a:noFill/>
          <a:effectLst/>
        </p:spPr>
        <p:txBody>
          <a:bodyPr wrap="square" lIns="0" tIns="0" rIns="0" bIns="18288" rtlCol="0" anchor="t" anchorCtr="0">
            <a:spAutoFit/>
          </a:bodyPr>
          <a:lstStyle/>
          <a:p>
            <a:pPr>
              <a:defRPr/>
            </a:pPr>
            <a:r>
              <a:rPr lang="en-US" sz="2400" b="1">
                <a:latin typeface="Segoe UI Semibold"/>
              </a:rPr>
              <a:t>Implementation</a:t>
            </a:r>
          </a:p>
          <a:p>
            <a:pPr>
              <a:defRPr/>
            </a:pPr>
            <a:r>
              <a:rPr lang="en-US" sz="1600">
                <a:latin typeface="Segoe UI" panose="020B0502040204020203" pitchFamily="34" charset="0"/>
                <a:cs typeface="Segoe UI" panose="020B0502040204020203" pitchFamily="34" charset="0"/>
              </a:rPr>
              <a:t>Training | Tools | Testing</a:t>
            </a:r>
          </a:p>
        </p:txBody>
      </p:sp>
      <p:sp>
        <p:nvSpPr>
          <p:cNvPr id="10" name="TextBox 9">
            <a:extLst>
              <a:ext uri="{FF2B5EF4-FFF2-40B4-BE49-F238E27FC236}">
                <a16:creationId xmlns:a16="http://schemas.microsoft.com/office/drawing/2014/main" id="{04D46619-3C3F-BB54-84D3-D4907BA398CA}"/>
              </a:ext>
            </a:extLst>
          </p:cNvPr>
          <p:cNvSpPr txBox="1"/>
          <p:nvPr/>
        </p:nvSpPr>
        <p:spPr>
          <a:xfrm>
            <a:off x="5930781" y="4884472"/>
            <a:ext cx="5679789" cy="634020"/>
          </a:xfrm>
          <a:prstGeom prst="rect">
            <a:avLst/>
          </a:prstGeom>
          <a:noFill/>
          <a:effectLst/>
        </p:spPr>
        <p:txBody>
          <a:bodyPr wrap="square" lIns="0" tIns="0" rIns="0" bIns="18288" rtlCol="0" anchor="t" anchorCtr="0">
            <a:spAutoFit/>
          </a:bodyPr>
          <a:lstStyle/>
          <a:p>
            <a:pPr>
              <a:defRPr/>
            </a:pPr>
            <a:r>
              <a:rPr lang="en-US" sz="2400" b="1">
                <a:latin typeface="Segoe UI Semibold"/>
              </a:rPr>
              <a:t>Oversight</a:t>
            </a:r>
          </a:p>
          <a:p>
            <a:pPr>
              <a:defRPr/>
            </a:pPr>
            <a:r>
              <a:rPr lang="en-US" sz="1600">
                <a:latin typeface="Segoe UI" panose="020B0502040204020203" pitchFamily="34" charset="0"/>
                <a:cs typeface="Segoe UI" panose="020B0502040204020203" pitchFamily="34" charset="0"/>
              </a:rPr>
              <a:t>Monitoring | Reporting | Auditing | Compliance</a:t>
            </a:r>
          </a:p>
        </p:txBody>
      </p:sp>
    </p:spTree>
    <p:extLst>
      <p:ext uri="{BB962C8B-B14F-4D97-AF65-F5344CB8AC3E}">
        <p14:creationId xmlns:p14="http://schemas.microsoft.com/office/powerpoint/2010/main" val="1554089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875E-6 0 L 1.87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0"/>
                                  </p:stCondLst>
                                  <p:childTnLst>
                                    <p:animMotion origin="layout" path="M 1.875E-6 0 L 1.875E-6 0.03542 " pathEditMode="relative" rAng="0" ptsTypes="AA">
                                      <p:cBhvr>
                                        <p:cTn id="14" dur="700" spd="-100000" fill="hold"/>
                                        <p:tgtEl>
                                          <p:spTgt spid="8"/>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grpId="1" nodeType="withEffect">
                                  <p:stCondLst>
                                    <p:cond delay="0"/>
                                  </p:stCondLst>
                                  <p:childTnLst>
                                    <p:animMotion origin="layout" path="M 1.875E-6 0 L 1.875E-6 0.03542 " pathEditMode="relative" rAng="0" ptsTypes="AA">
                                      <p:cBhvr>
                                        <p:cTn id="19" dur="700" spd="-100000" fill="hold"/>
                                        <p:tgtEl>
                                          <p:spTgt spid="9"/>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grpId="1" nodeType="withEffect">
                                  <p:stCondLst>
                                    <p:cond delay="0"/>
                                  </p:stCondLst>
                                  <p:childTnLst>
                                    <p:animMotion origin="layout" path="M 1.875E-6 0 L 1.875E-6 0.03542 " pathEditMode="relative" rAng="0" ptsTypes="AA">
                                      <p:cBhvr>
                                        <p:cTn id="24" dur="70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0DC5151D-2617-C3D4-9ADF-379D77D7D97B}"/>
              </a:ext>
              <a:ext uri="{C183D7F6-B498-43B3-948B-1728B52AA6E4}">
                <adec:decorative xmlns:adec="http://schemas.microsoft.com/office/drawing/2017/decorative" val="1"/>
              </a:ext>
            </a:extLst>
          </p:cNvPr>
          <p:cNvSpPr/>
          <p:nvPr/>
        </p:nvSpPr>
        <p:spPr bwMode="auto">
          <a:xfrm>
            <a:off x="6244857" y="626791"/>
            <a:ext cx="5061318" cy="1046351"/>
          </a:xfrm>
          <a:prstGeom prst="roundRect">
            <a:avLst>
              <a:gd name="adj" fmla="val 50000"/>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5" name="Oval 14">
            <a:extLst>
              <a:ext uri="{FF2B5EF4-FFF2-40B4-BE49-F238E27FC236}">
                <a16:creationId xmlns:a16="http://schemas.microsoft.com/office/drawing/2014/main" id="{D65189B8-6440-B8C2-CCFB-E6B211BAAA37}"/>
              </a:ext>
              <a:ext uri="{C183D7F6-B498-43B3-948B-1728B52AA6E4}">
                <adec:decorative xmlns:adec="http://schemas.microsoft.com/office/drawing/2017/decorative" val="1"/>
              </a:ext>
            </a:extLst>
          </p:cNvPr>
          <p:cNvSpPr/>
          <p:nvPr/>
        </p:nvSpPr>
        <p:spPr bwMode="auto">
          <a:xfrm>
            <a:off x="6349807" y="717590"/>
            <a:ext cx="864753" cy="864753"/>
          </a:xfrm>
          <a:prstGeom prst="ellipse">
            <a:avLst/>
          </a:prstGeom>
          <a:gradFill flip="none" rotWithShape="1">
            <a:gsLst>
              <a:gs pos="6000">
                <a:srgbClr val="8661C5"/>
              </a:gs>
              <a:gs pos="96000">
                <a:srgbClr val="463668"/>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0" name="Rounded Rectangle 19">
            <a:extLst>
              <a:ext uri="{FF2B5EF4-FFF2-40B4-BE49-F238E27FC236}">
                <a16:creationId xmlns:a16="http://schemas.microsoft.com/office/drawing/2014/main" id="{6B96C8BF-9504-17E1-8F40-60513D5572E9}"/>
              </a:ext>
              <a:ext uri="{C183D7F6-B498-43B3-948B-1728B52AA6E4}">
                <adec:decorative xmlns:adec="http://schemas.microsoft.com/office/drawing/2017/decorative" val="1"/>
              </a:ext>
            </a:extLst>
          </p:cNvPr>
          <p:cNvSpPr/>
          <p:nvPr/>
        </p:nvSpPr>
        <p:spPr bwMode="auto">
          <a:xfrm>
            <a:off x="6244857" y="1775148"/>
            <a:ext cx="5061318" cy="1046351"/>
          </a:xfrm>
          <a:prstGeom prst="roundRect">
            <a:avLst>
              <a:gd name="adj" fmla="val 50000"/>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4" name="Oval 23">
            <a:extLst>
              <a:ext uri="{FF2B5EF4-FFF2-40B4-BE49-F238E27FC236}">
                <a16:creationId xmlns:a16="http://schemas.microsoft.com/office/drawing/2014/main" id="{E90DC5AF-1A57-FDDC-FD0D-22676053425E}"/>
              </a:ext>
              <a:ext uri="{C183D7F6-B498-43B3-948B-1728B52AA6E4}">
                <adec:decorative xmlns:adec="http://schemas.microsoft.com/office/drawing/2017/decorative" val="1"/>
              </a:ext>
            </a:extLst>
          </p:cNvPr>
          <p:cNvSpPr/>
          <p:nvPr/>
        </p:nvSpPr>
        <p:spPr bwMode="auto">
          <a:xfrm>
            <a:off x="6349807" y="1865947"/>
            <a:ext cx="864753" cy="864753"/>
          </a:xfrm>
          <a:prstGeom prst="ellipse">
            <a:avLst/>
          </a:prstGeom>
          <a:gradFill flip="none" rotWithShape="1">
            <a:gsLst>
              <a:gs pos="6000">
                <a:srgbClr val="8661C5"/>
              </a:gs>
              <a:gs pos="96000">
                <a:srgbClr val="463668"/>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4" name="Rounded Rectangle 33">
            <a:extLst>
              <a:ext uri="{FF2B5EF4-FFF2-40B4-BE49-F238E27FC236}">
                <a16:creationId xmlns:a16="http://schemas.microsoft.com/office/drawing/2014/main" id="{A4E86CE4-260D-4D54-EB20-2726BF4FAEFA}"/>
              </a:ext>
              <a:ext uri="{C183D7F6-B498-43B3-948B-1728B52AA6E4}">
                <adec:decorative xmlns:adec="http://schemas.microsoft.com/office/drawing/2017/decorative" val="1"/>
              </a:ext>
            </a:extLst>
          </p:cNvPr>
          <p:cNvSpPr/>
          <p:nvPr/>
        </p:nvSpPr>
        <p:spPr bwMode="auto">
          <a:xfrm>
            <a:off x="6239772" y="2923505"/>
            <a:ext cx="5061318" cy="1046351"/>
          </a:xfrm>
          <a:prstGeom prst="roundRect">
            <a:avLst>
              <a:gd name="adj" fmla="val 50000"/>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8" name="Oval 37">
            <a:extLst>
              <a:ext uri="{FF2B5EF4-FFF2-40B4-BE49-F238E27FC236}">
                <a16:creationId xmlns:a16="http://schemas.microsoft.com/office/drawing/2014/main" id="{4A929A47-A9F9-5033-CF3C-5F1AEBDFDBF7}"/>
              </a:ext>
              <a:ext uri="{C183D7F6-B498-43B3-948B-1728B52AA6E4}">
                <adec:decorative xmlns:adec="http://schemas.microsoft.com/office/drawing/2017/decorative" val="1"/>
              </a:ext>
            </a:extLst>
          </p:cNvPr>
          <p:cNvSpPr/>
          <p:nvPr/>
        </p:nvSpPr>
        <p:spPr bwMode="auto">
          <a:xfrm>
            <a:off x="6344722" y="3014304"/>
            <a:ext cx="864753" cy="864753"/>
          </a:xfrm>
          <a:prstGeom prst="ellipse">
            <a:avLst/>
          </a:prstGeom>
          <a:gradFill flip="none" rotWithShape="1">
            <a:gsLst>
              <a:gs pos="6000">
                <a:srgbClr val="8661C5"/>
              </a:gs>
              <a:gs pos="96000">
                <a:srgbClr val="463668"/>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Rounded Rectangle 1">
            <a:extLst>
              <a:ext uri="{FF2B5EF4-FFF2-40B4-BE49-F238E27FC236}">
                <a16:creationId xmlns:a16="http://schemas.microsoft.com/office/drawing/2014/main" id="{DE881048-A50B-25C1-7175-EAE37910A044}"/>
              </a:ext>
              <a:ext uri="{C183D7F6-B498-43B3-948B-1728B52AA6E4}">
                <adec:decorative xmlns:adec="http://schemas.microsoft.com/office/drawing/2017/decorative" val="1"/>
              </a:ext>
            </a:extLst>
          </p:cNvPr>
          <p:cNvSpPr/>
          <p:nvPr/>
        </p:nvSpPr>
        <p:spPr bwMode="auto">
          <a:xfrm>
            <a:off x="6239772" y="4071862"/>
            <a:ext cx="5061318" cy="1046351"/>
          </a:xfrm>
          <a:prstGeom prst="roundRect">
            <a:avLst>
              <a:gd name="adj" fmla="val 50000"/>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7" name="Oval 6">
            <a:extLst>
              <a:ext uri="{FF2B5EF4-FFF2-40B4-BE49-F238E27FC236}">
                <a16:creationId xmlns:a16="http://schemas.microsoft.com/office/drawing/2014/main" id="{C4C52F96-699F-DE80-E21E-F551DE27B653}"/>
              </a:ext>
              <a:ext uri="{C183D7F6-B498-43B3-948B-1728B52AA6E4}">
                <adec:decorative xmlns:adec="http://schemas.microsoft.com/office/drawing/2017/decorative" val="1"/>
              </a:ext>
            </a:extLst>
          </p:cNvPr>
          <p:cNvSpPr/>
          <p:nvPr/>
        </p:nvSpPr>
        <p:spPr bwMode="auto">
          <a:xfrm>
            <a:off x="6344722" y="4162661"/>
            <a:ext cx="864753" cy="864753"/>
          </a:xfrm>
          <a:prstGeom prst="ellipse">
            <a:avLst/>
          </a:prstGeom>
          <a:gradFill flip="none" rotWithShape="1">
            <a:gsLst>
              <a:gs pos="6000">
                <a:srgbClr val="8661C5"/>
              </a:gs>
              <a:gs pos="96000">
                <a:srgbClr val="463668"/>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9" name="Rounded Rectangle 8">
            <a:extLst>
              <a:ext uri="{FF2B5EF4-FFF2-40B4-BE49-F238E27FC236}">
                <a16:creationId xmlns:a16="http://schemas.microsoft.com/office/drawing/2014/main" id="{FED2B018-9775-488E-F753-6D6FF0177476}"/>
              </a:ext>
              <a:ext uri="{C183D7F6-B498-43B3-948B-1728B52AA6E4}">
                <adec:decorative xmlns:adec="http://schemas.microsoft.com/office/drawing/2017/decorative" val="1"/>
              </a:ext>
            </a:extLst>
          </p:cNvPr>
          <p:cNvSpPr/>
          <p:nvPr/>
        </p:nvSpPr>
        <p:spPr bwMode="auto">
          <a:xfrm>
            <a:off x="6234687" y="5220220"/>
            <a:ext cx="5061318" cy="1046351"/>
          </a:xfrm>
          <a:prstGeom prst="roundRect">
            <a:avLst>
              <a:gd name="adj" fmla="val 50000"/>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C33CBD39-8EC3-A574-1771-6B157B5939EC}"/>
              </a:ext>
              <a:ext uri="{C183D7F6-B498-43B3-948B-1728B52AA6E4}">
                <adec:decorative xmlns:adec="http://schemas.microsoft.com/office/drawing/2017/decorative" val="1"/>
              </a:ext>
            </a:extLst>
          </p:cNvPr>
          <p:cNvSpPr/>
          <p:nvPr/>
        </p:nvSpPr>
        <p:spPr bwMode="auto">
          <a:xfrm>
            <a:off x="6339637" y="5311019"/>
            <a:ext cx="864753" cy="864753"/>
          </a:xfrm>
          <a:prstGeom prst="ellipse">
            <a:avLst/>
          </a:prstGeom>
          <a:gradFill flip="none" rotWithShape="1">
            <a:gsLst>
              <a:gs pos="6000">
                <a:srgbClr val="8661C5"/>
              </a:gs>
              <a:gs pos="96000">
                <a:srgbClr val="463668"/>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5" name="Title 4">
            <a:extLst>
              <a:ext uri="{FF2B5EF4-FFF2-40B4-BE49-F238E27FC236}">
                <a16:creationId xmlns:a16="http://schemas.microsoft.com/office/drawing/2014/main" id="{4D6FBA60-1C1F-59D0-2729-77991D58CF5E}"/>
              </a:ext>
            </a:extLst>
          </p:cNvPr>
          <p:cNvSpPr>
            <a:spLocks noGrp="1"/>
          </p:cNvSpPr>
          <p:nvPr>
            <p:ph type="title"/>
          </p:nvPr>
        </p:nvSpPr>
        <p:spPr>
          <a:xfrm>
            <a:off x="1014180" y="2875002"/>
            <a:ext cx="3928733" cy="553998"/>
          </a:xfrm>
        </p:spPr>
        <p:txBody>
          <a:bodyPr/>
          <a:lstStyle/>
          <a:p>
            <a:pPr algn="l">
              <a:lnSpc>
                <a:spcPts val="4200"/>
              </a:lnSpc>
            </a:pPr>
            <a:r>
              <a:rPr lang="en-US" sz="4000" noProof="0">
                <a:latin typeface="Segoe UI" panose="020B0502040204020203" pitchFamily="34" charset="0"/>
                <a:cs typeface="Segoe UI" panose="020B0502040204020203" pitchFamily="34" charset="0"/>
              </a:rPr>
              <a:t>Five</a:t>
            </a:r>
            <a:r>
              <a:rPr lang="en-US" sz="4000" b="1" noProof="0">
                <a:latin typeface="Segoe UI" panose="020B0502040204020203" pitchFamily="34" charset="0"/>
                <a:cs typeface="Segoe UI" panose="020B0502040204020203" pitchFamily="34" charset="0"/>
              </a:rPr>
              <a:t> </a:t>
            </a:r>
            <a:r>
              <a:rPr lang="en-US" sz="4000" noProof="0">
                <a:latin typeface="Segoe UI" panose="020B0502040204020203" pitchFamily="34" charset="0"/>
                <a:cs typeface="Segoe UI" panose="020B0502040204020203" pitchFamily="34" charset="0"/>
              </a:rPr>
              <a:t>core pillars of </a:t>
            </a:r>
            <a:r>
              <a:rPr lang="en-US" sz="4000" b="1" noProof="0">
                <a:latin typeface="Segoe UI" panose="020B0502040204020203" pitchFamily="34" charset="0"/>
                <a:cs typeface="Segoe UI" panose="020B0502040204020203" pitchFamily="34" charset="0"/>
              </a:rPr>
              <a:t>AI readiness</a:t>
            </a:r>
            <a:endParaRPr lang="en-US" sz="4000" b="1">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8E407151-5A45-8A71-CADD-594F8ED2C4EE}"/>
              </a:ext>
            </a:extLst>
          </p:cNvPr>
          <p:cNvSpPr txBox="1"/>
          <p:nvPr/>
        </p:nvSpPr>
        <p:spPr>
          <a:xfrm>
            <a:off x="6458310" y="872968"/>
            <a:ext cx="647746" cy="553998"/>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1</a:t>
            </a:r>
          </a:p>
        </p:txBody>
      </p:sp>
      <p:sp>
        <p:nvSpPr>
          <p:cNvPr id="12" name="TextBox 11">
            <a:extLst>
              <a:ext uri="{FF2B5EF4-FFF2-40B4-BE49-F238E27FC236}">
                <a16:creationId xmlns:a16="http://schemas.microsoft.com/office/drawing/2014/main" id="{5DFEBD17-B6BC-A23F-B035-A21D58CA2A92}"/>
              </a:ext>
            </a:extLst>
          </p:cNvPr>
          <p:cNvSpPr txBox="1"/>
          <p:nvPr/>
        </p:nvSpPr>
        <p:spPr>
          <a:xfrm>
            <a:off x="7399918" y="935289"/>
            <a:ext cx="2499363" cy="369332"/>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Segoe UI"/>
                <a:ea typeface="+mn-ea"/>
                <a:cs typeface="+mn-cs"/>
              </a:rPr>
              <a:t>Business Strategy</a:t>
            </a:r>
          </a:p>
        </p:txBody>
      </p:sp>
      <p:sp>
        <p:nvSpPr>
          <p:cNvPr id="25" name="TextBox 24">
            <a:extLst>
              <a:ext uri="{FF2B5EF4-FFF2-40B4-BE49-F238E27FC236}">
                <a16:creationId xmlns:a16="http://schemas.microsoft.com/office/drawing/2014/main" id="{53D038D9-CC15-D94C-6DD0-BF5E62838188}"/>
              </a:ext>
            </a:extLst>
          </p:cNvPr>
          <p:cNvSpPr txBox="1"/>
          <p:nvPr/>
        </p:nvSpPr>
        <p:spPr>
          <a:xfrm>
            <a:off x="6458310" y="2021325"/>
            <a:ext cx="647746" cy="553998"/>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2</a:t>
            </a:r>
          </a:p>
        </p:txBody>
      </p:sp>
      <p:sp>
        <p:nvSpPr>
          <p:cNvPr id="22" name="TextBox 21">
            <a:extLst>
              <a:ext uri="{FF2B5EF4-FFF2-40B4-BE49-F238E27FC236}">
                <a16:creationId xmlns:a16="http://schemas.microsoft.com/office/drawing/2014/main" id="{D0542E80-4F0C-7F3C-CA90-E19DD1B10054}"/>
              </a:ext>
            </a:extLst>
          </p:cNvPr>
          <p:cNvSpPr txBox="1"/>
          <p:nvPr/>
        </p:nvSpPr>
        <p:spPr>
          <a:xfrm>
            <a:off x="7399918" y="2079590"/>
            <a:ext cx="2829638" cy="369332"/>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Segoe UI"/>
                <a:ea typeface="+mn-ea"/>
                <a:cs typeface="+mn-cs"/>
              </a:rPr>
              <a:t>Technology Strategy</a:t>
            </a:r>
          </a:p>
        </p:txBody>
      </p:sp>
      <p:sp>
        <p:nvSpPr>
          <p:cNvPr id="39" name="TextBox 38">
            <a:extLst>
              <a:ext uri="{FF2B5EF4-FFF2-40B4-BE49-F238E27FC236}">
                <a16:creationId xmlns:a16="http://schemas.microsoft.com/office/drawing/2014/main" id="{5101FF3E-E05F-1F3D-8A85-C3714987E8C1}"/>
              </a:ext>
            </a:extLst>
          </p:cNvPr>
          <p:cNvSpPr txBox="1"/>
          <p:nvPr/>
        </p:nvSpPr>
        <p:spPr>
          <a:xfrm>
            <a:off x="6453225" y="3169682"/>
            <a:ext cx="647746" cy="553998"/>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3</a:t>
            </a:r>
          </a:p>
        </p:txBody>
      </p:sp>
      <p:sp>
        <p:nvSpPr>
          <p:cNvPr id="36" name="TextBox 35">
            <a:extLst>
              <a:ext uri="{FF2B5EF4-FFF2-40B4-BE49-F238E27FC236}">
                <a16:creationId xmlns:a16="http://schemas.microsoft.com/office/drawing/2014/main" id="{7701C3D9-75B9-DD3D-DAEC-0D7CAA0177B5}"/>
              </a:ext>
            </a:extLst>
          </p:cNvPr>
          <p:cNvSpPr txBox="1"/>
          <p:nvPr/>
        </p:nvSpPr>
        <p:spPr>
          <a:xfrm>
            <a:off x="7394833" y="3227947"/>
            <a:ext cx="2829638" cy="369332"/>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Segoe UI"/>
                <a:ea typeface="+mn-ea"/>
                <a:cs typeface="+mn-cs"/>
              </a:rPr>
              <a:t>AI Strategy Experience</a:t>
            </a:r>
          </a:p>
        </p:txBody>
      </p:sp>
      <p:sp>
        <p:nvSpPr>
          <p:cNvPr id="8" name="TextBox 7">
            <a:extLst>
              <a:ext uri="{FF2B5EF4-FFF2-40B4-BE49-F238E27FC236}">
                <a16:creationId xmlns:a16="http://schemas.microsoft.com/office/drawing/2014/main" id="{82CEA63B-643B-20D6-4798-6E03218D71F8}"/>
              </a:ext>
            </a:extLst>
          </p:cNvPr>
          <p:cNvSpPr txBox="1"/>
          <p:nvPr/>
        </p:nvSpPr>
        <p:spPr>
          <a:xfrm>
            <a:off x="6453225" y="4318039"/>
            <a:ext cx="647746" cy="553998"/>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4</a:t>
            </a:r>
          </a:p>
        </p:txBody>
      </p:sp>
      <p:sp>
        <p:nvSpPr>
          <p:cNvPr id="4" name="TextBox 3">
            <a:extLst>
              <a:ext uri="{FF2B5EF4-FFF2-40B4-BE49-F238E27FC236}">
                <a16:creationId xmlns:a16="http://schemas.microsoft.com/office/drawing/2014/main" id="{0ACC8E85-5887-1DCF-BC03-B66A9CD9D28B}"/>
              </a:ext>
            </a:extLst>
          </p:cNvPr>
          <p:cNvSpPr txBox="1"/>
          <p:nvPr/>
        </p:nvSpPr>
        <p:spPr>
          <a:xfrm>
            <a:off x="7394833" y="4365295"/>
            <a:ext cx="2829638" cy="369332"/>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Segoe UI"/>
                <a:ea typeface="+mn-ea"/>
                <a:cs typeface="+mn-cs"/>
              </a:rPr>
              <a:t>Organization &amp; Culture</a:t>
            </a:r>
          </a:p>
        </p:txBody>
      </p:sp>
      <p:sp>
        <p:nvSpPr>
          <p:cNvPr id="26" name="TextBox 25">
            <a:extLst>
              <a:ext uri="{FF2B5EF4-FFF2-40B4-BE49-F238E27FC236}">
                <a16:creationId xmlns:a16="http://schemas.microsoft.com/office/drawing/2014/main" id="{3EC7B292-58D9-EC31-43F9-B98B7C5F829A}"/>
              </a:ext>
            </a:extLst>
          </p:cNvPr>
          <p:cNvSpPr txBox="1"/>
          <p:nvPr/>
        </p:nvSpPr>
        <p:spPr>
          <a:xfrm>
            <a:off x="6448140" y="5466397"/>
            <a:ext cx="647746" cy="553998"/>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5</a:t>
            </a:r>
          </a:p>
        </p:txBody>
      </p:sp>
      <p:sp>
        <p:nvSpPr>
          <p:cNvPr id="13" name="TextBox 12">
            <a:extLst>
              <a:ext uri="{FF2B5EF4-FFF2-40B4-BE49-F238E27FC236}">
                <a16:creationId xmlns:a16="http://schemas.microsoft.com/office/drawing/2014/main" id="{EC9B8667-79A0-CBFD-D5AD-4D64ADC4E73F}"/>
              </a:ext>
            </a:extLst>
          </p:cNvPr>
          <p:cNvSpPr txBox="1"/>
          <p:nvPr/>
        </p:nvSpPr>
        <p:spPr>
          <a:xfrm>
            <a:off x="7389748" y="5524662"/>
            <a:ext cx="2829638" cy="369332"/>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Segoe UI"/>
                <a:ea typeface="+mn-ea"/>
                <a:cs typeface="+mn-cs"/>
              </a:rPr>
              <a:t>AI-Governance</a:t>
            </a:r>
          </a:p>
        </p:txBody>
      </p:sp>
    </p:spTree>
    <p:extLst>
      <p:ext uri="{BB962C8B-B14F-4D97-AF65-F5344CB8AC3E}">
        <p14:creationId xmlns:p14="http://schemas.microsoft.com/office/powerpoint/2010/main" val="2737725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F012-BF77-7606-4B7D-10D79D40C808}"/>
              </a:ext>
            </a:extLst>
          </p:cNvPr>
          <p:cNvSpPr>
            <a:spLocks noGrp="1"/>
          </p:cNvSpPr>
          <p:nvPr>
            <p:ph type="title"/>
          </p:nvPr>
        </p:nvSpPr>
        <p:spPr>
          <a:xfrm>
            <a:off x="929593" y="2567224"/>
            <a:ext cx="4231776" cy="1723549"/>
          </a:xfrm>
        </p:spPr>
        <p:txBody>
          <a:bodyPr/>
          <a:lstStyle/>
          <a:p>
            <a:pPr algn="l"/>
            <a:r>
              <a:rPr lang="en-US"/>
              <a:t>Microsoft Cloud </a:t>
            </a:r>
            <a:br>
              <a:rPr lang="en-US"/>
            </a:br>
            <a:r>
              <a:rPr lang="en-US"/>
              <a:t>for Retail </a:t>
            </a:r>
            <a:br>
              <a:rPr lang="en-US"/>
            </a:br>
            <a:r>
              <a:rPr lang="en-US" sz="2000" b="1">
                <a:latin typeface="Segoe UI" panose="020B0502040204020203" pitchFamily="34" charset="0"/>
                <a:cs typeface="Segoe UI" panose="020B0502040204020203" pitchFamily="34" charset="0"/>
              </a:rPr>
              <a:t>Accelerate time to value </a:t>
            </a:r>
            <a:r>
              <a:rPr lang="en-US" sz="2000">
                <a:latin typeface="Segoe UI" panose="020B0502040204020203" pitchFamily="34" charset="0"/>
                <a:cs typeface="Segoe UI" panose="020B0502040204020203" pitchFamily="34" charset="0"/>
              </a:rPr>
              <a:t>with industry leading partners</a:t>
            </a:r>
          </a:p>
        </p:txBody>
      </p:sp>
      <p:pic>
        <p:nvPicPr>
          <p:cNvPr id="6" name="Picture 10" descr="Mobile device and stopwatch with data stream in purple and blue color">
            <a:extLst>
              <a:ext uri="{FF2B5EF4-FFF2-40B4-BE49-F238E27FC236}">
                <a16:creationId xmlns:a16="http://schemas.microsoft.com/office/drawing/2014/main" id="{2F3950C0-C7BB-844C-DE4B-1C08133B21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4823" y="1263543"/>
            <a:ext cx="914400" cy="914400"/>
          </a:xfrm>
          <a:prstGeom prst="rect">
            <a:avLst/>
          </a:prstGeom>
        </p:spPr>
      </p:pic>
      <p:sp>
        <p:nvSpPr>
          <p:cNvPr id="16" name="TextBox 15">
            <a:extLst>
              <a:ext uri="{FF2B5EF4-FFF2-40B4-BE49-F238E27FC236}">
                <a16:creationId xmlns:a16="http://schemas.microsoft.com/office/drawing/2014/main" id="{BF2BD7C0-A808-5F8E-D2C2-03043BB6E410}"/>
              </a:ext>
            </a:extLst>
          </p:cNvPr>
          <p:cNvSpPr txBox="1"/>
          <p:nvPr/>
        </p:nvSpPr>
        <p:spPr>
          <a:xfrm>
            <a:off x="6560950" y="1418727"/>
            <a:ext cx="4147899" cy="1015663"/>
          </a:xfrm>
          <a:prstGeom prst="rect">
            <a:avLst/>
          </a:prstGeom>
          <a:noFill/>
        </p:spPr>
        <p:txBody>
          <a:bodyPr wrap="square" lIns="0" rIns="274320">
            <a:spAutoFit/>
          </a:bodyPr>
          <a:lstStyle/>
          <a:p>
            <a:r>
              <a:rPr lang="en-US" sz="2000" b="1">
                <a:latin typeface="Segoe UI" panose="020B0502040204020203" pitchFamily="34" charset="0"/>
                <a:cs typeface="Segoe UI" panose="020B0502040204020203" pitchFamily="34" charset="0"/>
              </a:rPr>
              <a:t>Accelerate</a:t>
            </a:r>
            <a:r>
              <a:rPr lang="en-US" sz="2000">
                <a:cs typeface="Segoe UI" pitchFamily="34" charset="0"/>
              </a:rPr>
              <a:t> innovation through industry-proven partners to future-proof your business.</a:t>
            </a:r>
          </a:p>
        </p:txBody>
      </p:sp>
      <p:pic>
        <p:nvPicPr>
          <p:cNvPr id="23" name="Picture 1" descr="Shield and cloud in blue and gray color">
            <a:extLst>
              <a:ext uri="{FF2B5EF4-FFF2-40B4-BE49-F238E27FC236}">
                <a16:creationId xmlns:a16="http://schemas.microsoft.com/office/drawing/2014/main" id="{8DCC0E16-DBFD-053E-E55E-0750F3F4D7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3096" y="2971800"/>
            <a:ext cx="914400" cy="914400"/>
          </a:xfrm>
          <a:prstGeom prst="rect">
            <a:avLst/>
          </a:prstGeom>
        </p:spPr>
      </p:pic>
      <p:sp>
        <p:nvSpPr>
          <p:cNvPr id="3" name="TextBox 2">
            <a:extLst>
              <a:ext uri="{FF2B5EF4-FFF2-40B4-BE49-F238E27FC236}">
                <a16:creationId xmlns:a16="http://schemas.microsoft.com/office/drawing/2014/main" id="{39F279F4-8753-091D-F905-32EF205BD675}"/>
              </a:ext>
            </a:extLst>
          </p:cNvPr>
          <p:cNvSpPr txBox="1"/>
          <p:nvPr/>
        </p:nvSpPr>
        <p:spPr>
          <a:xfrm>
            <a:off x="6560950" y="2875328"/>
            <a:ext cx="4231777" cy="1015663"/>
          </a:xfrm>
          <a:prstGeom prst="rect">
            <a:avLst/>
          </a:prstGeom>
          <a:noFill/>
        </p:spPr>
        <p:txBody>
          <a:bodyPr wrap="square" lIns="0" rIns="274320">
            <a:spAutoFit/>
          </a:bodyPr>
          <a:lstStyle/>
          <a:p>
            <a:r>
              <a:rPr lang="en-US" sz="2000" b="1">
                <a:latin typeface="Segoe UI" panose="020B0502040204020203" pitchFamily="34" charset="0"/>
                <a:cs typeface="Segoe UI" panose="020B0502040204020203" pitchFamily="34" charset="0"/>
              </a:rPr>
              <a:t>Leverage</a:t>
            </a:r>
            <a:r>
              <a:rPr lang="en-US" sz="2000">
                <a:cs typeface="Segoe UI" pitchFamily="34" charset="0"/>
              </a:rPr>
              <a:t> retail-specific solutions built on a foundation of security, compliance, and privacy.</a:t>
            </a:r>
          </a:p>
        </p:txBody>
      </p:sp>
      <p:pic>
        <p:nvPicPr>
          <p:cNvPr id="9" name="Picture 1" descr="Nodes in magenta and yellow color">
            <a:extLst>
              <a:ext uri="{FF2B5EF4-FFF2-40B4-BE49-F238E27FC236}">
                <a16:creationId xmlns:a16="http://schemas.microsoft.com/office/drawing/2014/main" id="{9E4C299D-48A7-1560-9E64-82C85DF982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6176" y="4466934"/>
            <a:ext cx="831273" cy="831273"/>
          </a:xfrm>
          <a:prstGeom prst="rect">
            <a:avLst/>
          </a:prstGeom>
        </p:spPr>
      </p:pic>
      <p:sp>
        <p:nvSpPr>
          <p:cNvPr id="7" name="TextBox 6">
            <a:extLst>
              <a:ext uri="{FF2B5EF4-FFF2-40B4-BE49-F238E27FC236}">
                <a16:creationId xmlns:a16="http://schemas.microsoft.com/office/drawing/2014/main" id="{32D9D43B-96A4-D8DD-A66E-3CC4DA2F6842}"/>
              </a:ext>
            </a:extLst>
          </p:cNvPr>
          <p:cNvSpPr txBox="1"/>
          <p:nvPr/>
        </p:nvSpPr>
        <p:spPr>
          <a:xfrm>
            <a:off x="6560949" y="4423611"/>
            <a:ext cx="4231777" cy="1015663"/>
          </a:xfrm>
          <a:prstGeom prst="rect">
            <a:avLst/>
          </a:prstGeom>
          <a:noFill/>
        </p:spPr>
        <p:txBody>
          <a:bodyPr wrap="square" lIns="0" rIns="274320">
            <a:spAutoFit/>
          </a:bodyPr>
          <a:lstStyle/>
          <a:p>
            <a:r>
              <a:rPr lang="en-US" sz="2000" b="1">
                <a:latin typeface="Segoe UI" panose="020B0502040204020203" pitchFamily="34" charset="0"/>
                <a:cs typeface="Segoe UI" panose="020B0502040204020203" pitchFamily="34" charset="0"/>
              </a:rPr>
              <a:t>Optimize</a:t>
            </a:r>
            <a:r>
              <a:rPr lang="en-US" sz="2000">
                <a:cs typeface="Segoe UI" pitchFamily="34" charset="0"/>
              </a:rPr>
              <a:t> time to value with a trusted, global ecosystem of connected partners.</a:t>
            </a:r>
          </a:p>
        </p:txBody>
      </p:sp>
    </p:spTree>
    <p:extLst>
      <p:ext uri="{BB962C8B-B14F-4D97-AF65-F5344CB8AC3E}">
        <p14:creationId xmlns:p14="http://schemas.microsoft.com/office/powerpoint/2010/main" val="102456453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DE2473-20CE-6C7B-0A56-7B45601119D0}"/>
              </a:ext>
            </a:extLst>
          </p:cNvPr>
          <p:cNvSpPr>
            <a:spLocks noGrp="1"/>
          </p:cNvSpPr>
          <p:nvPr>
            <p:ph type="title"/>
          </p:nvPr>
        </p:nvSpPr>
        <p:spPr>
          <a:xfrm>
            <a:off x="590868" y="585788"/>
            <a:ext cx="11018520" cy="1107996"/>
          </a:xfrm>
        </p:spPr>
        <p:txBody>
          <a:bodyPr/>
          <a:lstStyle/>
          <a:p>
            <a:r>
              <a:rPr lang="en-US"/>
              <a:t>Partner solutions extending </a:t>
            </a:r>
            <a:br>
              <a:rPr lang="en-US"/>
            </a:br>
            <a:r>
              <a:rPr lang="en-US"/>
              <a:t>Microsoft Cloud for Retail</a:t>
            </a:r>
          </a:p>
        </p:txBody>
      </p:sp>
      <p:grpSp>
        <p:nvGrpSpPr>
          <p:cNvPr id="121" name="Group 120" descr="Circle with Microsoft cloud in the middle. Trusted and Comprehensive in the next level. Maximize the value of your data. Elevate the shopping experience. Build a real-time retail supply chain. Empower the store associate.">
            <a:extLst>
              <a:ext uri="{FF2B5EF4-FFF2-40B4-BE49-F238E27FC236}">
                <a16:creationId xmlns:a16="http://schemas.microsoft.com/office/drawing/2014/main" id="{8A8F92FC-D320-BE92-891F-2326C9096459}"/>
              </a:ext>
            </a:extLst>
          </p:cNvPr>
          <p:cNvGrpSpPr/>
          <p:nvPr/>
        </p:nvGrpSpPr>
        <p:grpSpPr>
          <a:xfrm>
            <a:off x="3940100" y="2075940"/>
            <a:ext cx="4254455" cy="4254604"/>
            <a:chOff x="3521984" y="1480759"/>
            <a:chExt cx="5147891" cy="5148070"/>
          </a:xfrm>
        </p:grpSpPr>
        <p:grpSp>
          <p:nvGrpSpPr>
            <p:cNvPr id="122" name="Group 121">
              <a:extLst>
                <a:ext uri="{FF2B5EF4-FFF2-40B4-BE49-F238E27FC236}">
                  <a16:creationId xmlns:a16="http://schemas.microsoft.com/office/drawing/2014/main" id="{B6B612A8-12B2-3213-9252-603BDFA69D37}"/>
                </a:ext>
              </a:extLst>
            </p:cNvPr>
            <p:cNvGrpSpPr/>
            <p:nvPr/>
          </p:nvGrpSpPr>
          <p:grpSpPr>
            <a:xfrm>
              <a:off x="3521984" y="1480759"/>
              <a:ext cx="5147891" cy="5148070"/>
              <a:chOff x="3521984" y="1480759"/>
              <a:chExt cx="5147891" cy="5148070"/>
            </a:xfrm>
          </p:grpSpPr>
          <p:sp>
            <p:nvSpPr>
              <p:cNvPr id="125" name="Freeform: Shape 38">
                <a:extLst>
                  <a:ext uri="{FF2B5EF4-FFF2-40B4-BE49-F238E27FC236}">
                    <a16:creationId xmlns:a16="http://schemas.microsoft.com/office/drawing/2014/main" id="{5CCC0C5F-FDD7-83AB-7208-3E1726D7F35C}"/>
                  </a:ext>
                </a:extLst>
              </p:cNvPr>
              <p:cNvSpPr/>
              <p:nvPr/>
            </p:nvSpPr>
            <p:spPr>
              <a:xfrm rot="2721219">
                <a:off x="5439093" y="2190778"/>
                <a:ext cx="3190183" cy="1874185"/>
              </a:xfrm>
              <a:custGeom>
                <a:avLst/>
                <a:gdLst>
                  <a:gd name="connsiteX0" fmla="*/ 0 w 3190183"/>
                  <a:gd name="connsiteY0" fmla="*/ 660702 h 1874185"/>
                  <a:gd name="connsiteX1" fmla="*/ 1213484 w 3190183"/>
                  <a:gd name="connsiteY1" fmla="*/ 1874186 h 1874185"/>
                  <a:gd name="connsiteX2" fmla="*/ 1976700 w 3190183"/>
                  <a:gd name="connsiteY2" fmla="*/ 1874186 h 1874185"/>
                  <a:gd name="connsiteX3" fmla="*/ 2603357 w 3190183"/>
                  <a:gd name="connsiteY3" fmla="*/ 1247529 h 1874185"/>
                  <a:gd name="connsiteX4" fmla="*/ 2936537 w 3190183"/>
                  <a:gd name="connsiteY4" fmla="*/ 1247529 h 1874185"/>
                  <a:gd name="connsiteX5" fmla="*/ 2936537 w 3190183"/>
                  <a:gd name="connsiteY5" fmla="*/ 914349 h 1874185"/>
                  <a:gd name="connsiteX6" fmla="*/ 3190184 w 3190183"/>
                  <a:gd name="connsiteY6" fmla="*/ 660702 h 1874185"/>
                  <a:gd name="connsiteX7" fmla="*/ 0 w 3190183"/>
                  <a:gd name="connsiteY7" fmla="*/ 660702 h 187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183" h="1874185">
                    <a:moveTo>
                      <a:pt x="0" y="660702"/>
                    </a:moveTo>
                    <a:lnTo>
                      <a:pt x="1213484" y="1874186"/>
                    </a:lnTo>
                    <a:cubicBezTo>
                      <a:pt x="1424266" y="1663404"/>
                      <a:pt x="1765918" y="1663404"/>
                      <a:pt x="1976700" y="1874186"/>
                    </a:cubicBezTo>
                    <a:lnTo>
                      <a:pt x="2603357" y="1247529"/>
                    </a:lnTo>
                    <a:lnTo>
                      <a:pt x="2936537" y="1247529"/>
                    </a:lnTo>
                    <a:lnTo>
                      <a:pt x="2936537" y="914349"/>
                    </a:lnTo>
                    <a:lnTo>
                      <a:pt x="3190184" y="660702"/>
                    </a:lnTo>
                    <a:cubicBezTo>
                      <a:pt x="2309375" y="-220234"/>
                      <a:pt x="881062" y="-220234"/>
                      <a:pt x="0" y="660702"/>
                    </a:cubicBezTo>
                    <a:close/>
                  </a:path>
                </a:pathLst>
              </a:custGeom>
              <a:gradFill>
                <a:gsLst>
                  <a:gs pos="0">
                    <a:srgbClr val="2A446F"/>
                  </a:gs>
                  <a:gs pos="43000">
                    <a:srgbClr val="0078D4"/>
                  </a:gs>
                </a:gsLst>
                <a:lin ang="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6" name="Freeform: Shape 40">
                <a:extLst>
                  <a:ext uri="{FF2B5EF4-FFF2-40B4-BE49-F238E27FC236}">
                    <a16:creationId xmlns:a16="http://schemas.microsoft.com/office/drawing/2014/main" id="{3464F7D6-5291-AE6C-81BA-04DAC7012BD7}"/>
                  </a:ext>
                </a:extLst>
              </p:cNvPr>
              <p:cNvSpPr/>
              <p:nvPr/>
            </p:nvSpPr>
            <p:spPr>
              <a:xfrm rot="2721219">
                <a:off x="5374888" y="2147245"/>
                <a:ext cx="3306512" cy="1973539"/>
              </a:xfrm>
              <a:custGeom>
                <a:avLst/>
                <a:gdLst>
                  <a:gd name="connsiteX0" fmla="*/ 1653256 w 3306512"/>
                  <a:gd name="connsiteY0" fmla="*/ 41094 h 1973539"/>
                  <a:gd name="connsiteX1" fmla="*/ 3248348 w 3306512"/>
                  <a:gd name="connsiteY1" fmla="*/ 701765 h 1973539"/>
                  <a:gd name="connsiteX2" fmla="*/ 2994702 w 3306512"/>
                  <a:gd name="connsiteY2" fmla="*/ 955411 h 1973539"/>
                  <a:gd name="connsiteX3" fmla="*/ 2994702 w 3306512"/>
                  <a:gd name="connsiteY3" fmla="*/ 1288592 h 1973539"/>
                  <a:gd name="connsiteX4" fmla="*/ 2661521 w 3306512"/>
                  <a:gd name="connsiteY4" fmla="*/ 1288592 h 1973539"/>
                  <a:gd name="connsiteX5" fmla="*/ 2034865 w 3306512"/>
                  <a:gd name="connsiteY5" fmla="*/ 1915249 h 1973539"/>
                  <a:gd name="connsiteX6" fmla="*/ 1653256 w 3306512"/>
                  <a:gd name="connsiteY6" fmla="*/ 1757193 h 1973539"/>
                  <a:gd name="connsiteX7" fmla="*/ 1271648 w 3306512"/>
                  <a:gd name="connsiteY7" fmla="*/ 1915249 h 1973539"/>
                  <a:gd name="connsiteX8" fmla="*/ 58038 w 3306512"/>
                  <a:gd name="connsiteY8" fmla="*/ 701765 h 1973539"/>
                  <a:gd name="connsiteX9" fmla="*/ 1653256 w 3306512"/>
                  <a:gd name="connsiteY9" fmla="*/ 41094 h 1973539"/>
                  <a:gd name="connsiteX10" fmla="*/ 1653256 w 3306512"/>
                  <a:gd name="connsiteY10" fmla="*/ 0 h 1973539"/>
                  <a:gd name="connsiteX11" fmla="*/ 29082 w 3306512"/>
                  <a:gd name="connsiteY11" fmla="*/ 672809 h 1973539"/>
                  <a:gd name="connsiteX12" fmla="*/ 0 w 3306512"/>
                  <a:gd name="connsiteY12" fmla="*/ 701891 h 1973539"/>
                  <a:gd name="connsiteX13" fmla="*/ 29082 w 3306512"/>
                  <a:gd name="connsiteY13" fmla="*/ 730973 h 1973539"/>
                  <a:gd name="connsiteX14" fmla="*/ 1242566 w 3306512"/>
                  <a:gd name="connsiteY14" fmla="*/ 1944457 h 1973539"/>
                  <a:gd name="connsiteX15" fmla="*/ 1271648 w 3306512"/>
                  <a:gd name="connsiteY15" fmla="*/ 1973539 h 1973539"/>
                  <a:gd name="connsiteX16" fmla="*/ 1300730 w 3306512"/>
                  <a:gd name="connsiteY16" fmla="*/ 1944457 h 1973539"/>
                  <a:gd name="connsiteX17" fmla="*/ 1653256 w 3306512"/>
                  <a:gd name="connsiteY17" fmla="*/ 1798414 h 1973539"/>
                  <a:gd name="connsiteX18" fmla="*/ 2005782 w 3306512"/>
                  <a:gd name="connsiteY18" fmla="*/ 1944457 h 1973539"/>
                  <a:gd name="connsiteX19" fmla="*/ 2034865 w 3306512"/>
                  <a:gd name="connsiteY19" fmla="*/ 1973539 h 1973539"/>
                  <a:gd name="connsiteX20" fmla="*/ 2063947 w 3306512"/>
                  <a:gd name="connsiteY20" fmla="*/ 1944457 h 1973539"/>
                  <a:gd name="connsiteX21" fmla="*/ 2678591 w 3306512"/>
                  <a:gd name="connsiteY21" fmla="*/ 1329812 h 1973539"/>
                  <a:gd name="connsiteX22" fmla="*/ 3035923 w 3306512"/>
                  <a:gd name="connsiteY22" fmla="*/ 1329812 h 1973539"/>
                  <a:gd name="connsiteX23" fmla="*/ 3035923 w 3306512"/>
                  <a:gd name="connsiteY23" fmla="*/ 972481 h 1973539"/>
                  <a:gd name="connsiteX24" fmla="*/ 3277430 w 3306512"/>
                  <a:gd name="connsiteY24" fmla="*/ 730973 h 1973539"/>
                  <a:gd name="connsiteX25" fmla="*/ 3306513 w 3306512"/>
                  <a:gd name="connsiteY25" fmla="*/ 701891 h 1973539"/>
                  <a:gd name="connsiteX26" fmla="*/ 3277430 w 3306512"/>
                  <a:gd name="connsiteY26" fmla="*/ 672809 h 1973539"/>
                  <a:gd name="connsiteX27" fmla="*/ 1653256 w 3306512"/>
                  <a:gd name="connsiteY27" fmla="*/ 0 h 1973539"/>
                  <a:gd name="connsiteX28" fmla="*/ 1653256 w 3306512"/>
                  <a:gd name="connsiteY28" fmla="*/ 0 h 197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06512" h="1973539">
                    <a:moveTo>
                      <a:pt x="1653256" y="41094"/>
                    </a:moveTo>
                    <a:cubicBezTo>
                      <a:pt x="2230600" y="41094"/>
                      <a:pt x="2807944" y="261360"/>
                      <a:pt x="3248348" y="701765"/>
                    </a:cubicBezTo>
                    <a:lnTo>
                      <a:pt x="2994702" y="955411"/>
                    </a:lnTo>
                    <a:lnTo>
                      <a:pt x="2994702" y="1288592"/>
                    </a:lnTo>
                    <a:lnTo>
                      <a:pt x="2661521" y="1288592"/>
                    </a:lnTo>
                    <a:lnTo>
                      <a:pt x="2034865" y="1915249"/>
                    </a:lnTo>
                    <a:cubicBezTo>
                      <a:pt x="1929537" y="1809921"/>
                      <a:pt x="1791333" y="1757193"/>
                      <a:pt x="1653256" y="1757193"/>
                    </a:cubicBezTo>
                    <a:cubicBezTo>
                      <a:pt x="1515180" y="1757193"/>
                      <a:pt x="1376976" y="1809921"/>
                      <a:pt x="1271648" y="1915249"/>
                    </a:cubicBezTo>
                    <a:lnTo>
                      <a:pt x="58038" y="701765"/>
                    </a:lnTo>
                    <a:cubicBezTo>
                      <a:pt x="498569" y="261360"/>
                      <a:pt x="1075913" y="41094"/>
                      <a:pt x="1653256" y="41094"/>
                    </a:cubicBezTo>
                    <a:moveTo>
                      <a:pt x="1653256" y="0"/>
                    </a:moveTo>
                    <a:cubicBezTo>
                      <a:pt x="1039623" y="0"/>
                      <a:pt x="462912" y="238979"/>
                      <a:pt x="29082" y="672809"/>
                    </a:cubicBezTo>
                    <a:lnTo>
                      <a:pt x="0" y="701891"/>
                    </a:lnTo>
                    <a:lnTo>
                      <a:pt x="29082" y="730973"/>
                    </a:lnTo>
                    <a:lnTo>
                      <a:pt x="1242566" y="1944457"/>
                    </a:lnTo>
                    <a:lnTo>
                      <a:pt x="1271648" y="1973539"/>
                    </a:lnTo>
                    <a:lnTo>
                      <a:pt x="1300730" y="1944457"/>
                    </a:lnTo>
                    <a:cubicBezTo>
                      <a:pt x="1394931" y="1850256"/>
                      <a:pt x="1520111" y="1798414"/>
                      <a:pt x="1653256" y="1798414"/>
                    </a:cubicBezTo>
                    <a:cubicBezTo>
                      <a:pt x="1786402" y="1798414"/>
                      <a:pt x="1911708" y="1850256"/>
                      <a:pt x="2005782" y="1944457"/>
                    </a:cubicBezTo>
                    <a:lnTo>
                      <a:pt x="2034865" y="1973539"/>
                    </a:lnTo>
                    <a:lnTo>
                      <a:pt x="2063947" y="1944457"/>
                    </a:lnTo>
                    <a:lnTo>
                      <a:pt x="2678591" y="1329812"/>
                    </a:lnTo>
                    <a:lnTo>
                      <a:pt x="3035923" y="1329812"/>
                    </a:lnTo>
                    <a:lnTo>
                      <a:pt x="3035923" y="972481"/>
                    </a:lnTo>
                    <a:lnTo>
                      <a:pt x="3277430" y="730973"/>
                    </a:lnTo>
                    <a:lnTo>
                      <a:pt x="3306513" y="701891"/>
                    </a:lnTo>
                    <a:lnTo>
                      <a:pt x="3277430" y="672809"/>
                    </a:lnTo>
                    <a:cubicBezTo>
                      <a:pt x="2843601" y="238979"/>
                      <a:pt x="2266763" y="0"/>
                      <a:pt x="1653256" y="0"/>
                    </a:cubicBezTo>
                    <a:lnTo>
                      <a:pt x="1653256" y="0"/>
                    </a:lnTo>
                    <a:close/>
                  </a:path>
                </a:pathLst>
              </a:custGeom>
              <a:solidFill>
                <a:schemeClr val="bg1">
                  <a:lumMod val="95000"/>
                </a:schemeClr>
              </a:solidFill>
              <a:ln w="126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 name="Freeform: Shape 41">
                <a:extLst>
                  <a:ext uri="{FF2B5EF4-FFF2-40B4-BE49-F238E27FC236}">
                    <a16:creationId xmlns:a16="http://schemas.microsoft.com/office/drawing/2014/main" id="{6BECCF27-15A4-13B5-7486-D2326BDA9EC7}"/>
                  </a:ext>
                </a:extLst>
              </p:cNvPr>
              <p:cNvSpPr/>
              <p:nvPr/>
            </p:nvSpPr>
            <p:spPr>
              <a:xfrm rot="2721219">
                <a:off x="4232067" y="1521338"/>
                <a:ext cx="1874185" cy="3190310"/>
              </a:xfrm>
              <a:custGeom>
                <a:avLst/>
                <a:gdLst>
                  <a:gd name="connsiteX0" fmla="*/ 660702 w 1874185"/>
                  <a:gd name="connsiteY0" fmla="*/ 3190184 h 3190310"/>
                  <a:gd name="connsiteX1" fmla="*/ 1874186 w 1874185"/>
                  <a:gd name="connsiteY1" fmla="*/ 1976700 h 3190310"/>
                  <a:gd name="connsiteX2" fmla="*/ 1874186 w 1874185"/>
                  <a:gd name="connsiteY2" fmla="*/ 1213484 h 3190310"/>
                  <a:gd name="connsiteX3" fmla="*/ 1247529 w 1874185"/>
                  <a:gd name="connsiteY3" fmla="*/ 586827 h 3190310"/>
                  <a:gd name="connsiteX4" fmla="*/ 1247529 w 1874185"/>
                  <a:gd name="connsiteY4" fmla="*/ 350377 h 3190310"/>
                  <a:gd name="connsiteX5" fmla="*/ 1150799 w 1874185"/>
                  <a:gd name="connsiteY5" fmla="*/ 253647 h 3190310"/>
                  <a:gd name="connsiteX6" fmla="*/ 914349 w 1874185"/>
                  <a:gd name="connsiteY6" fmla="*/ 253647 h 3190310"/>
                  <a:gd name="connsiteX7" fmla="*/ 660702 w 1874185"/>
                  <a:gd name="connsiteY7" fmla="*/ 0 h 3190310"/>
                  <a:gd name="connsiteX8" fmla="*/ 660702 w 1874185"/>
                  <a:gd name="connsiteY8" fmla="*/ 3190311 h 31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4185" h="3190310">
                    <a:moveTo>
                      <a:pt x="660702" y="3190184"/>
                    </a:moveTo>
                    <a:lnTo>
                      <a:pt x="1874186" y="1976700"/>
                    </a:lnTo>
                    <a:cubicBezTo>
                      <a:pt x="1663404" y="1765918"/>
                      <a:pt x="1663404" y="1424266"/>
                      <a:pt x="1874186" y="1213484"/>
                    </a:cubicBezTo>
                    <a:lnTo>
                      <a:pt x="1247529" y="586827"/>
                    </a:lnTo>
                    <a:lnTo>
                      <a:pt x="1247529" y="350377"/>
                    </a:lnTo>
                    <a:cubicBezTo>
                      <a:pt x="1247529" y="297017"/>
                      <a:pt x="1204285" y="253647"/>
                      <a:pt x="1150799" y="253647"/>
                    </a:cubicBezTo>
                    <a:lnTo>
                      <a:pt x="914349" y="253647"/>
                    </a:lnTo>
                    <a:lnTo>
                      <a:pt x="660702" y="0"/>
                    </a:lnTo>
                    <a:cubicBezTo>
                      <a:pt x="-220234" y="880936"/>
                      <a:pt x="-220234" y="2309248"/>
                      <a:pt x="660702" y="3190311"/>
                    </a:cubicBezTo>
                    <a:close/>
                  </a:path>
                </a:pathLst>
              </a:custGeom>
              <a:gradFill>
                <a:gsLst>
                  <a:gs pos="0">
                    <a:srgbClr val="2A446F"/>
                  </a:gs>
                  <a:gs pos="44000">
                    <a:srgbClr val="0078D4"/>
                  </a:gs>
                </a:gsLst>
                <a:lin ang="138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 name="Freeform: Shape 42">
                <a:extLst>
                  <a:ext uri="{FF2B5EF4-FFF2-40B4-BE49-F238E27FC236}">
                    <a16:creationId xmlns:a16="http://schemas.microsoft.com/office/drawing/2014/main" id="{666AB415-47FE-4AD8-DFD4-24FDB58CF6B9}"/>
                  </a:ext>
                </a:extLst>
              </p:cNvPr>
              <p:cNvSpPr/>
              <p:nvPr/>
            </p:nvSpPr>
            <p:spPr>
              <a:xfrm rot="2721219">
                <a:off x="4188534" y="1469214"/>
                <a:ext cx="1973539" cy="3306639"/>
              </a:xfrm>
              <a:custGeom>
                <a:avLst/>
                <a:gdLst>
                  <a:gd name="connsiteX0" fmla="*/ 701765 w 1973539"/>
                  <a:gd name="connsiteY0" fmla="*/ 58164 h 3306639"/>
                  <a:gd name="connsiteX1" fmla="*/ 955411 w 1973539"/>
                  <a:gd name="connsiteY1" fmla="*/ 311811 h 3306639"/>
                  <a:gd name="connsiteX2" fmla="*/ 1191862 w 1973539"/>
                  <a:gd name="connsiteY2" fmla="*/ 311811 h 3306639"/>
                  <a:gd name="connsiteX3" fmla="*/ 1288592 w 1973539"/>
                  <a:gd name="connsiteY3" fmla="*/ 408541 h 3306639"/>
                  <a:gd name="connsiteX4" fmla="*/ 1288592 w 1973539"/>
                  <a:gd name="connsiteY4" fmla="*/ 644991 h 3306639"/>
                  <a:gd name="connsiteX5" fmla="*/ 1915249 w 1973539"/>
                  <a:gd name="connsiteY5" fmla="*/ 1271648 h 3306639"/>
                  <a:gd name="connsiteX6" fmla="*/ 1915249 w 1973539"/>
                  <a:gd name="connsiteY6" fmla="*/ 2034865 h 3306639"/>
                  <a:gd name="connsiteX7" fmla="*/ 701765 w 1973539"/>
                  <a:gd name="connsiteY7" fmla="*/ 3248348 h 3306639"/>
                  <a:gd name="connsiteX8" fmla="*/ 701765 w 1973539"/>
                  <a:gd name="connsiteY8" fmla="*/ 58038 h 3306639"/>
                  <a:gd name="connsiteX9" fmla="*/ 701765 w 1973539"/>
                  <a:gd name="connsiteY9" fmla="*/ 0 h 3306639"/>
                  <a:gd name="connsiteX10" fmla="*/ 672683 w 1973539"/>
                  <a:gd name="connsiteY10" fmla="*/ 29082 h 3306639"/>
                  <a:gd name="connsiteX11" fmla="*/ 0 w 1973539"/>
                  <a:gd name="connsiteY11" fmla="*/ 1653383 h 3306639"/>
                  <a:gd name="connsiteX12" fmla="*/ 672809 w 1973539"/>
                  <a:gd name="connsiteY12" fmla="*/ 3277557 h 3306639"/>
                  <a:gd name="connsiteX13" fmla="*/ 701891 w 1973539"/>
                  <a:gd name="connsiteY13" fmla="*/ 3306639 h 3306639"/>
                  <a:gd name="connsiteX14" fmla="*/ 730973 w 1973539"/>
                  <a:gd name="connsiteY14" fmla="*/ 3277557 h 3306639"/>
                  <a:gd name="connsiteX15" fmla="*/ 1944457 w 1973539"/>
                  <a:gd name="connsiteY15" fmla="*/ 2064073 h 3306639"/>
                  <a:gd name="connsiteX16" fmla="*/ 1973539 w 1973539"/>
                  <a:gd name="connsiteY16" fmla="*/ 2034991 h 3306639"/>
                  <a:gd name="connsiteX17" fmla="*/ 1944457 w 1973539"/>
                  <a:gd name="connsiteY17" fmla="*/ 2005909 h 3306639"/>
                  <a:gd name="connsiteX18" fmla="*/ 1798414 w 1973539"/>
                  <a:gd name="connsiteY18" fmla="*/ 1653383 h 3306639"/>
                  <a:gd name="connsiteX19" fmla="*/ 1944457 w 1973539"/>
                  <a:gd name="connsiteY19" fmla="*/ 1300857 h 3306639"/>
                  <a:gd name="connsiteX20" fmla="*/ 1973539 w 1973539"/>
                  <a:gd name="connsiteY20" fmla="*/ 1271775 h 3306639"/>
                  <a:gd name="connsiteX21" fmla="*/ 1944457 w 1973539"/>
                  <a:gd name="connsiteY21" fmla="*/ 1242692 h 3306639"/>
                  <a:gd name="connsiteX22" fmla="*/ 1329812 w 1973539"/>
                  <a:gd name="connsiteY22" fmla="*/ 628048 h 3306639"/>
                  <a:gd name="connsiteX23" fmla="*/ 1329812 w 1973539"/>
                  <a:gd name="connsiteY23" fmla="*/ 408541 h 3306639"/>
                  <a:gd name="connsiteX24" fmla="*/ 1191988 w 1973539"/>
                  <a:gd name="connsiteY24" fmla="*/ 270717 h 3306639"/>
                  <a:gd name="connsiteX25" fmla="*/ 972481 w 1973539"/>
                  <a:gd name="connsiteY25" fmla="*/ 270717 h 3306639"/>
                  <a:gd name="connsiteX26" fmla="*/ 730973 w 1973539"/>
                  <a:gd name="connsiteY26" fmla="*/ 29209 h 3306639"/>
                  <a:gd name="connsiteX27" fmla="*/ 701891 w 1973539"/>
                  <a:gd name="connsiteY27" fmla="*/ 126 h 3306639"/>
                  <a:gd name="connsiteX28" fmla="*/ 701891 w 1973539"/>
                  <a:gd name="connsiteY28" fmla="*/ 126 h 330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3539" h="3306639">
                    <a:moveTo>
                      <a:pt x="701765" y="58164"/>
                    </a:moveTo>
                    <a:lnTo>
                      <a:pt x="955411" y="311811"/>
                    </a:lnTo>
                    <a:lnTo>
                      <a:pt x="1191862" y="311811"/>
                    </a:lnTo>
                    <a:cubicBezTo>
                      <a:pt x="1245221" y="311811"/>
                      <a:pt x="1288592" y="355055"/>
                      <a:pt x="1288592" y="408541"/>
                    </a:cubicBezTo>
                    <a:lnTo>
                      <a:pt x="1288592" y="644991"/>
                    </a:lnTo>
                    <a:lnTo>
                      <a:pt x="1915249" y="1271648"/>
                    </a:lnTo>
                    <a:cubicBezTo>
                      <a:pt x="1704466" y="1482430"/>
                      <a:pt x="1704466" y="1824082"/>
                      <a:pt x="1915249" y="2034865"/>
                    </a:cubicBezTo>
                    <a:lnTo>
                      <a:pt x="701765" y="3248348"/>
                    </a:lnTo>
                    <a:cubicBezTo>
                      <a:pt x="-179171" y="2367413"/>
                      <a:pt x="-179171" y="939100"/>
                      <a:pt x="701765" y="58038"/>
                    </a:cubicBezTo>
                    <a:moveTo>
                      <a:pt x="701765" y="0"/>
                    </a:moveTo>
                    <a:lnTo>
                      <a:pt x="672683" y="29082"/>
                    </a:lnTo>
                    <a:cubicBezTo>
                      <a:pt x="238979" y="463038"/>
                      <a:pt x="0" y="1039750"/>
                      <a:pt x="0" y="1653383"/>
                    </a:cubicBezTo>
                    <a:cubicBezTo>
                      <a:pt x="0" y="2266889"/>
                      <a:pt x="238979" y="2843727"/>
                      <a:pt x="672809" y="3277557"/>
                    </a:cubicBezTo>
                    <a:lnTo>
                      <a:pt x="701891" y="3306639"/>
                    </a:lnTo>
                    <a:lnTo>
                      <a:pt x="730973" y="3277557"/>
                    </a:lnTo>
                    <a:lnTo>
                      <a:pt x="1944457" y="2064073"/>
                    </a:lnTo>
                    <a:lnTo>
                      <a:pt x="1973539" y="2034991"/>
                    </a:lnTo>
                    <a:lnTo>
                      <a:pt x="1944457" y="2005909"/>
                    </a:lnTo>
                    <a:cubicBezTo>
                      <a:pt x="1850256" y="1911708"/>
                      <a:pt x="1798414" y="1786528"/>
                      <a:pt x="1798414" y="1653383"/>
                    </a:cubicBezTo>
                    <a:cubicBezTo>
                      <a:pt x="1798414" y="1520237"/>
                      <a:pt x="1850256" y="1394931"/>
                      <a:pt x="1944457" y="1300857"/>
                    </a:cubicBezTo>
                    <a:lnTo>
                      <a:pt x="1973539" y="1271775"/>
                    </a:lnTo>
                    <a:lnTo>
                      <a:pt x="1944457" y="1242692"/>
                    </a:lnTo>
                    <a:lnTo>
                      <a:pt x="1329812" y="628048"/>
                    </a:lnTo>
                    <a:lnTo>
                      <a:pt x="1329812" y="408541"/>
                    </a:lnTo>
                    <a:cubicBezTo>
                      <a:pt x="1329812" y="332548"/>
                      <a:pt x="1267981" y="270717"/>
                      <a:pt x="1191988" y="270717"/>
                    </a:cubicBezTo>
                    <a:lnTo>
                      <a:pt x="972481" y="270717"/>
                    </a:lnTo>
                    <a:lnTo>
                      <a:pt x="730973" y="29209"/>
                    </a:lnTo>
                    <a:lnTo>
                      <a:pt x="701891" y="126"/>
                    </a:lnTo>
                    <a:lnTo>
                      <a:pt x="701891" y="126"/>
                    </a:lnTo>
                    <a:close/>
                  </a:path>
                </a:pathLst>
              </a:custGeom>
              <a:solidFill>
                <a:schemeClr val="bg1">
                  <a:lumMod val="95000"/>
                </a:schemeClr>
              </a:solidFill>
              <a:ln w="126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9" name="Freeform: Shape 43">
                <a:extLst>
                  <a:ext uri="{FF2B5EF4-FFF2-40B4-BE49-F238E27FC236}">
                    <a16:creationId xmlns:a16="http://schemas.microsoft.com/office/drawing/2014/main" id="{8E85AEC3-DF26-0A7D-4038-242840BA9351}"/>
                  </a:ext>
                </a:extLst>
              </p:cNvPr>
              <p:cNvSpPr/>
              <p:nvPr/>
            </p:nvSpPr>
            <p:spPr>
              <a:xfrm rot="2721219">
                <a:off x="3562673" y="4044381"/>
                <a:ext cx="3190310" cy="1874185"/>
              </a:xfrm>
              <a:custGeom>
                <a:avLst/>
                <a:gdLst>
                  <a:gd name="connsiteX0" fmla="*/ 3190184 w 3190310"/>
                  <a:gd name="connsiteY0" fmla="*/ 1213484 h 1874185"/>
                  <a:gd name="connsiteX1" fmla="*/ 1976700 w 3190310"/>
                  <a:gd name="connsiteY1" fmla="*/ 0 h 1874185"/>
                  <a:gd name="connsiteX2" fmla="*/ 1213484 w 3190310"/>
                  <a:gd name="connsiteY2" fmla="*/ 0 h 1874185"/>
                  <a:gd name="connsiteX3" fmla="*/ 586827 w 3190310"/>
                  <a:gd name="connsiteY3" fmla="*/ 626657 h 1874185"/>
                  <a:gd name="connsiteX4" fmla="*/ 350377 w 3190310"/>
                  <a:gd name="connsiteY4" fmla="*/ 626657 h 1874185"/>
                  <a:gd name="connsiteX5" fmla="*/ 253647 w 3190310"/>
                  <a:gd name="connsiteY5" fmla="*/ 723386 h 1874185"/>
                  <a:gd name="connsiteX6" fmla="*/ 253647 w 3190310"/>
                  <a:gd name="connsiteY6" fmla="*/ 959837 h 1874185"/>
                  <a:gd name="connsiteX7" fmla="*/ 0 w 3190310"/>
                  <a:gd name="connsiteY7" fmla="*/ 1213484 h 1874185"/>
                  <a:gd name="connsiteX8" fmla="*/ 3190311 w 3190310"/>
                  <a:gd name="connsiteY8" fmla="*/ 1213484 h 187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0310" h="1874185">
                    <a:moveTo>
                      <a:pt x="3190184" y="1213484"/>
                    </a:moveTo>
                    <a:lnTo>
                      <a:pt x="1976700" y="0"/>
                    </a:lnTo>
                    <a:cubicBezTo>
                      <a:pt x="1765918" y="210782"/>
                      <a:pt x="1424266" y="210782"/>
                      <a:pt x="1213484" y="0"/>
                    </a:cubicBezTo>
                    <a:lnTo>
                      <a:pt x="586827" y="626657"/>
                    </a:lnTo>
                    <a:lnTo>
                      <a:pt x="350377" y="626657"/>
                    </a:lnTo>
                    <a:cubicBezTo>
                      <a:pt x="297017" y="626657"/>
                      <a:pt x="253647" y="669901"/>
                      <a:pt x="253647" y="723386"/>
                    </a:cubicBezTo>
                    <a:lnTo>
                      <a:pt x="253647" y="959837"/>
                    </a:lnTo>
                    <a:lnTo>
                      <a:pt x="0" y="1213484"/>
                    </a:lnTo>
                    <a:cubicBezTo>
                      <a:pt x="880936" y="2094420"/>
                      <a:pt x="2309248" y="2094420"/>
                      <a:pt x="3190311" y="1213484"/>
                    </a:cubicBezTo>
                    <a:close/>
                  </a:path>
                </a:pathLst>
              </a:custGeom>
              <a:gradFill>
                <a:gsLst>
                  <a:gs pos="100000">
                    <a:srgbClr val="2A446F"/>
                  </a:gs>
                  <a:gs pos="64000">
                    <a:srgbClr val="0078D4"/>
                  </a:gs>
                </a:gsLst>
                <a:lin ang="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 name="Freeform: Shape 45">
                <a:extLst>
                  <a:ext uri="{FF2B5EF4-FFF2-40B4-BE49-F238E27FC236}">
                    <a16:creationId xmlns:a16="http://schemas.microsoft.com/office/drawing/2014/main" id="{A19B62C9-D29A-5D9F-D90A-13CDEBE1C559}"/>
                  </a:ext>
                </a:extLst>
              </p:cNvPr>
              <p:cNvSpPr/>
              <p:nvPr/>
            </p:nvSpPr>
            <p:spPr>
              <a:xfrm rot="2721219">
                <a:off x="3510546" y="3988740"/>
                <a:ext cx="3306639" cy="1973539"/>
              </a:xfrm>
              <a:custGeom>
                <a:avLst/>
                <a:gdLst>
                  <a:gd name="connsiteX0" fmla="*/ 2034865 w 3306639"/>
                  <a:gd name="connsiteY0" fmla="*/ 58164 h 1973539"/>
                  <a:gd name="connsiteX1" fmla="*/ 3248348 w 3306639"/>
                  <a:gd name="connsiteY1" fmla="*/ 1271648 h 1973539"/>
                  <a:gd name="connsiteX2" fmla="*/ 1653256 w 3306639"/>
                  <a:gd name="connsiteY2" fmla="*/ 1932318 h 1973539"/>
                  <a:gd name="connsiteX3" fmla="*/ 58164 w 3306639"/>
                  <a:gd name="connsiteY3" fmla="*/ 1271648 h 1973539"/>
                  <a:gd name="connsiteX4" fmla="*/ 311811 w 3306639"/>
                  <a:gd name="connsiteY4" fmla="*/ 1018001 h 1973539"/>
                  <a:gd name="connsiteX5" fmla="*/ 311811 w 3306639"/>
                  <a:gd name="connsiteY5" fmla="*/ 781551 h 1973539"/>
                  <a:gd name="connsiteX6" fmla="*/ 408541 w 3306639"/>
                  <a:gd name="connsiteY6" fmla="*/ 684821 h 1973539"/>
                  <a:gd name="connsiteX7" fmla="*/ 644991 w 3306639"/>
                  <a:gd name="connsiteY7" fmla="*/ 684821 h 1973539"/>
                  <a:gd name="connsiteX8" fmla="*/ 1271648 w 3306639"/>
                  <a:gd name="connsiteY8" fmla="*/ 58164 h 1973539"/>
                  <a:gd name="connsiteX9" fmla="*/ 1653256 w 3306639"/>
                  <a:gd name="connsiteY9" fmla="*/ 216219 h 1973539"/>
                  <a:gd name="connsiteX10" fmla="*/ 2034865 w 3306639"/>
                  <a:gd name="connsiteY10" fmla="*/ 58164 h 1973539"/>
                  <a:gd name="connsiteX11" fmla="*/ 2034865 w 3306639"/>
                  <a:gd name="connsiteY11" fmla="*/ 126 h 1973539"/>
                  <a:gd name="connsiteX12" fmla="*/ 2005782 w 3306639"/>
                  <a:gd name="connsiteY12" fmla="*/ 29209 h 1973539"/>
                  <a:gd name="connsiteX13" fmla="*/ 1653256 w 3306639"/>
                  <a:gd name="connsiteY13" fmla="*/ 175252 h 1973539"/>
                  <a:gd name="connsiteX14" fmla="*/ 1300730 w 3306639"/>
                  <a:gd name="connsiteY14" fmla="*/ 29209 h 1973539"/>
                  <a:gd name="connsiteX15" fmla="*/ 1271648 w 3306639"/>
                  <a:gd name="connsiteY15" fmla="*/ 126 h 1973539"/>
                  <a:gd name="connsiteX16" fmla="*/ 1242566 w 3306639"/>
                  <a:gd name="connsiteY16" fmla="*/ 29209 h 1973539"/>
                  <a:gd name="connsiteX17" fmla="*/ 627921 w 3306639"/>
                  <a:gd name="connsiteY17" fmla="*/ 643853 h 1973539"/>
                  <a:gd name="connsiteX18" fmla="*/ 408414 w 3306639"/>
                  <a:gd name="connsiteY18" fmla="*/ 643853 h 1973539"/>
                  <a:gd name="connsiteX19" fmla="*/ 270590 w 3306639"/>
                  <a:gd name="connsiteY19" fmla="*/ 781677 h 1973539"/>
                  <a:gd name="connsiteX20" fmla="*/ 270590 w 3306639"/>
                  <a:gd name="connsiteY20" fmla="*/ 1001184 h 1973539"/>
                  <a:gd name="connsiteX21" fmla="*/ 29082 w 3306639"/>
                  <a:gd name="connsiteY21" fmla="*/ 1242692 h 1973539"/>
                  <a:gd name="connsiteX22" fmla="*/ 0 w 3306639"/>
                  <a:gd name="connsiteY22" fmla="*/ 1271775 h 1973539"/>
                  <a:gd name="connsiteX23" fmla="*/ 29082 w 3306639"/>
                  <a:gd name="connsiteY23" fmla="*/ 1300857 h 1973539"/>
                  <a:gd name="connsiteX24" fmla="*/ 789011 w 3306639"/>
                  <a:gd name="connsiteY24" fmla="*/ 1805368 h 1973539"/>
                  <a:gd name="connsiteX25" fmla="*/ 1653383 w 3306639"/>
                  <a:gd name="connsiteY25" fmla="*/ 1973539 h 1973539"/>
                  <a:gd name="connsiteX26" fmla="*/ 3277557 w 3306639"/>
                  <a:gd name="connsiteY26" fmla="*/ 1300730 h 1973539"/>
                  <a:gd name="connsiteX27" fmla="*/ 3306639 w 3306639"/>
                  <a:gd name="connsiteY27" fmla="*/ 1271648 h 1973539"/>
                  <a:gd name="connsiteX28" fmla="*/ 3277557 w 3306639"/>
                  <a:gd name="connsiteY28" fmla="*/ 1242566 h 1973539"/>
                  <a:gd name="connsiteX29" fmla="*/ 2064073 w 3306639"/>
                  <a:gd name="connsiteY29" fmla="*/ 29082 h 1973539"/>
                  <a:gd name="connsiteX30" fmla="*/ 2034991 w 3306639"/>
                  <a:gd name="connsiteY30" fmla="*/ 0 h 1973539"/>
                  <a:gd name="connsiteX31" fmla="*/ 2034991 w 3306639"/>
                  <a:gd name="connsiteY31" fmla="*/ 0 h 197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6639" h="1973539">
                    <a:moveTo>
                      <a:pt x="2034865" y="58164"/>
                    </a:moveTo>
                    <a:lnTo>
                      <a:pt x="3248348" y="1271648"/>
                    </a:lnTo>
                    <a:cubicBezTo>
                      <a:pt x="2807817" y="1712179"/>
                      <a:pt x="2230600" y="1932318"/>
                      <a:pt x="1653256" y="1932318"/>
                    </a:cubicBezTo>
                    <a:cubicBezTo>
                      <a:pt x="1075913" y="1932318"/>
                      <a:pt x="498569" y="1712053"/>
                      <a:pt x="58164" y="1271648"/>
                    </a:cubicBezTo>
                    <a:lnTo>
                      <a:pt x="311811" y="1018001"/>
                    </a:lnTo>
                    <a:lnTo>
                      <a:pt x="311811" y="781551"/>
                    </a:lnTo>
                    <a:cubicBezTo>
                      <a:pt x="311811" y="728191"/>
                      <a:pt x="355055" y="684821"/>
                      <a:pt x="408541" y="684821"/>
                    </a:cubicBezTo>
                    <a:lnTo>
                      <a:pt x="644991" y="684821"/>
                    </a:lnTo>
                    <a:lnTo>
                      <a:pt x="1271648" y="58164"/>
                    </a:lnTo>
                    <a:cubicBezTo>
                      <a:pt x="1376976" y="163492"/>
                      <a:pt x="1515180" y="216219"/>
                      <a:pt x="1653256" y="216219"/>
                    </a:cubicBezTo>
                    <a:cubicBezTo>
                      <a:pt x="1791333" y="216219"/>
                      <a:pt x="1929537" y="163492"/>
                      <a:pt x="2034865" y="58164"/>
                    </a:cubicBezTo>
                    <a:moveTo>
                      <a:pt x="2034865" y="126"/>
                    </a:moveTo>
                    <a:lnTo>
                      <a:pt x="2005782" y="29209"/>
                    </a:lnTo>
                    <a:cubicBezTo>
                      <a:pt x="1911582" y="123409"/>
                      <a:pt x="1786402" y="175252"/>
                      <a:pt x="1653256" y="175252"/>
                    </a:cubicBezTo>
                    <a:cubicBezTo>
                      <a:pt x="1520111" y="175252"/>
                      <a:pt x="1394805" y="123409"/>
                      <a:pt x="1300730" y="29209"/>
                    </a:cubicBezTo>
                    <a:lnTo>
                      <a:pt x="1271648" y="126"/>
                    </a:lnTo>
                    <a:lnTo>
                      <a:pt x="1242566" y="29209"/>
                    </a:lnTo>
                    <a:lnTo>
                      <a:pt x="627921" y="643853"/>
                    </a:lnTo>
                    <a:lnTo>
                      <a:pt x="408414" y="643853"/>
                    </a:lnTo>
                    <a:cubicBezTo>
                      <a:pt x="332421" y="643853"/>
                      <a:pt x="270590" y="705684"/>
                      <a:pt x="270590" y="781677"/>
                    </a:cubicBezTo>
                    <a:lnTo>
                      <a:pt x="270590" y="1001184"/>
                    </a:lnTo>
                    <a:lnTo>
                      <a:pt x="29082" y="1242692"/>
                    </a:lnTo>
                    <a:lnTo>
                      <a:pt x="0" y="1271775"/>
                    </a:lnTo>
                    <a:lnTo>
                      <a:pt x="29082" y="1300857"/>
                    </a:lnTo>
                    <a:cubicBezTo>
                      <a:pt x="248336" y="1520111"/>
                      <a:pt x="504006" y="1689799"/>
                      <a:pt x="789011" y="1805368"/>
                    </a:cubicBezTo>
                    <a:cubicBezTo>
                      <a:pt x="1064280" y="1917019"/>
                      <a:pt x="1355101" y="1973539"/>
                      <a:pt x="1653383" y="1973539"/>
                    </a:cubicBezTo>
                    <a:cubicBezTo>
                      <a:pt x="2266890" y="1973539"/>
                      <a:pt x="2843727" y="1734560"/>
                      <a:pt x="3277557" y="1300730"/>
                    </a:cubicBezTo>
                    <a:lnTo>
                      <a:pt x="3306639" y="1271648"/>
                    </a:lnTo>
                    <a:lnTo>
                      <a:pt x="3277557" y="1242566"/>
                    </a:lnTo>
                    <a:lnTo>
                      <a:pt x="2064073" y="29082"/>
                    </a:lnTo>
                    <a:lnTo>
                      <a:pt x="2034991" y="0"/>
                    </a:lnTo>
                    <a:lnTo>
                      <a:pt x="2034991" y="0"/>
                    </a:lnTo>
                    <a:close/>
                  </a:path>
                </a:pathLst>
              </a:custGeom>
              <a:solidFill>
                <a:schemeClr val="bg1">
                  <a:lumMod val="95000"/>
                </a:schemeClr>
              </a:solidFill>
              <a:ln w="126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1" name="Freeform: Shape 46">
                <a:extLst>
                  <a:ext uri="{FF2B5EF4-FFF2-40B4-BE49-F238E27FC236}">
                    <a16:creationId xmlns:a16="http://schemas.microsoft.com/office/drawing/2014/main" id="{0EE8E288-B7AB-8D43-DE53-7A5371D1FD75}"/>
                  </a:ext>
                </a:extLst>
              </p:cNvPr>
              <p:cNvSpPr/>
              <p:nvPr/>
            </p:nvSpPr>
            <p:spPr>
              <a:xfrm rot="2721219">
                <a:off x="6085715" y="3397651"/>
                <a:ext cx="1874184" cy="3190310"/>
              </a:xfrm>
              <a:custGeom>
                <a:avLst/>
                <a:gdLst>
                  <a:gd name="connsiteX0" fmla="*/ 1213484 w 1874185"/>
                  <a:gd name="connsiteY0" fmla="*/ 126 h 3190310"/>
                  <a:gd name="connsiteX1" fmla="*/ 959837 w 1874185"/>
                  <a:gd name="connsiteY1" fmla="*/ 253773 h 3190310"/>
                  <a:gd name="connsiteX2" fmla="*/ 959837 w 1874185"/>
                  <a:gd name="connsiteY2" fmla="*/ 490224 h 3190310"/>
                  <a:gd name="connsiteX3" fmla="*/ 863107 w 1874185"/>
                  <a:gd name="connsiteY3" fmla="*/ 586953 h 3190310"/>
                  <a:gd name="connsiteX4" fmla="*/ 626657 w 1874185"/>
                  <a:gd name="connsiteY4" fmla="*/ 586953 h 3190310"/>
                  <a:gd name="connsiteX5" fmla="*/ 0 w 1874185"/>
                  <a:gd name="connsiteY5" fmla="*/ 1213610 h 3190310"/>
                  <a:gd name="connsiteX6" fmla="*/ 0 w 1874185"/>
                  <a:gd name="connsiteY6" fmla="*/ 1976827 h 3190310"/>
                  <a:gd name="connsiteX7" fmla="*/ 626657 w 1874185"/>
                  <a:gd name="connsiteY7" fmla="*/ 2603484 h 3190310"/>
                  <a:gd name="connsiteX8" fmla="*/ 626657 w 1874185"/>
                  <a:gd name="connsiteY8" fmla="*/ 2839934 h 3190310"/>
                  <a:gd name="connsiteX9" fmla="*/ 723386 w 1874185"/>
                  <a:gd name="connsiteY9" fmla="*/ 2936664 h 3190310"/>
                  <a:gd name="connsiteX10" fmla="*/ 959837 w 1874185"/>
                  <a:gd name="connsiteY10" fmla="*/ 2936664 h 3190310"/>
                  <a:gd name="connsiteX11" fmla="*/ 1213484 w 1874185"/>
                  <a:gd name="connsiteY11" fmla="*/ 3190310 h 3190310"/>
                  <a:gd name="connsiteX12" fmla="*/ 1213484 w 1874185"/>
                  <a:gd name="connsiteY12" fmla="*/ 0 h 31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4185" h="3190310">
                    <a:moveTo>
                      <a:pt x="1213484" y="126"/>
                    </a:moveTo>
                    <a:lnTo>
                      <a:pt x="959837" y="253773"/>
                    </a:lnTo>
                    <a:lnTo>
                      <a:pt x="959837" y="490224"/>
                    </a:lnTo>
                    <a:cubicBezTo>
                      <a:pt x="959837" y="543583"/>
                      <a:pt x="916593" y="586953"/>
                      <a:pt x="863107" y="586953"/>
                    </a:cubicBezTo>
                    <a:lnTo>
                      <a:pt x="626657" y="586953"/>
                    </a:lnTo>
                    <a:lnTo>
                      <a:pt x="0" y="1213610"/>
                    </a:lnTo>
                    <a:cubicBezTo>
                      <a:pt x="210782" y="1424393"/>
                      <a:pt x="210782" y="1766045"/>
                      <a:pt x="0" y="1976827"/>
                    </a:cubicBezTo>
                    <a:lnTo>
                      <a:pt x="626657" y="2603484"/>
                    </a:lnTo>
                    <a:lnTo>
                      <a:pt x="626657" y="2839934"/>
                    </a:lnTo>
                    <a:cubicBezTo>
                      <a:pt x="626657" y="2893293"/>
                      <a:pt x="669901" y="2936664"/>
                      <a:pt x="723386" y="2936664"/>
                    </a:cubicBezTo>
                    <a:lnTo>
                      <a:pt x="959837" y="2936664"/>
                    </a:lnTo>
                    <a:lnTo>
                      <a:pt x="1213484" y="3190310"/>
                    </a:lnTo>
                    <a:cubicBezTo>
                      <a:pt x="2094420" y="2309375"/>
                      <a:pt x="2094420" y="881062"/>
                      <a:pt x="1213484" y="0"/>
                    </a:cubicBezTo>
                    <a:close/>
                  </a:path>
                </a:pathLst>
              </a:custGeom>
              <a:gradFill>
                <a:gsLst>
                  <a:gs pos="0">
                    <a:srgbClr val="2A446F"/>
                  </a:gs>
                  <a:gs pos="50000">
                    <a:srgbClr val="0078D4"/>
                  </a:gs>
                </a:gsLst>
                <a:lin ang="30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 name="Freeform: Shape 47">
                <a:extLst>
                  <a:ext uri="{FF2B5EF4-FFF2-40B4-BE49-F238E27FC236}">
                    <a16:creationId xmlns:a16="http://schemas.microsoft.com/office/drawing/2014/main" id="{BB6C9EB9-234D-0B3A-D290-6B0A788261A9}"/>
                  </a:ext>
                </a:extLst>
              </p:cNvPr>
              <p:cNvSpPr/>
              <p:nvPr/>
            </p:nvSpPr>
            <p:spPr>
              <a:xfrm rot="2721219">
                <a:off x="6029849" y="3333734"/>
                <a:ext cx="1973539" cy="3306512"/>
              </a:xfrm>
              <a:custGeom>
                <a:avLst/>
                <a:gdLst>
                  <a:gd name="connsiteX0" fmla="*/ 1271648 w 1973539"/>
                  <a:gd name="connsiteY0" fmla="*/ 57911 h 3306512"/>
                  <a:gd name="connsiteX1" fmla="*/ 1271648 w 1973539"/>
                  <a:gd name="connsiteY1" fmla="*/ 3248222 h 3306512"/>
                  <a:gd name="connsiteX2" fmla="*/ 1018001 w 1973539"/>
                  <a:gd name="connsiteY2" fmla="*/ 2994575 h 3306512"/>
                  <a:gd name="connsiteX3" fmla="*/ 781551 w 1973539"/>
                  <a:gd name="connsiteY3" fmla="*/ 2994575 h 3306512"/>
                  <a:gd name="connsiteX4" fmla="*/ 684821 w 1973539"/>
                  <a:gd name="connsiteY4" fmla="*/ 2897846 h 3306512"/>
                  <a:gd name="connsiteX5" fmla="*/ 684821 w 1973539"/>
                  <a:gd name="connsiteY5" fmla="*/ 2661395 h 3306512"/>
                  <a:gd name="connsiteX6" fmla="*/ 58164 w 1973539"/>
                  <a:gd name="connsiteY6" fmla="*/ 2034738 h 3306512"/>
                  <a:gd name="connsiteX7" fmla="*/ 58164 w 1973539"/>
                  <a:gd name="connsiteY7" fmla="*/ 1271522 h 3306512"/>
                  <a:gd name="connsiteX8" fmla="*/ 684821 w 1973539"/>
                  <a:gd name="connsiteY8" fmla="*/ 644865 h 3306512"/>
                  <a:gd name="connsiteX9" fmla="*/ 921272 w 1973539"/>
                  <a:gd name="connsiteY9" fmla="*/ 644865 h 3306512"/>
                  <a:gd name="connsiteX10" fmla="*/ 1018001 w 1973539"/>
                  <a:gd name="connsiteY10" fmla="*/ 548135 h 3306512"/>
                  <a:gd name="connsiteX11" fmla="*/ 1018001 w 1973539"/>
                  <a:gd name="connsiteY11" fmla="*/ 311685 h 3306512"/>
                  <a:gd name="connsiteX12" fmla="*/ 1271648 w 1973539"/>
                  <a:gd name="connsiteY12" fmla="*/ 58038 h 3306512"/>
                  <a:gd name="connsiteX13" fmla="*/ 1271648 w 1973539"/>
                  <a:gd name="connsiteY13" fmla="*/ 0 h 3306512"/>
                  <a:gd name="connsiteX14" fmla="*/ 1242566 w 1973539"/>
                  <a:gd name="connsiteY14" fmla="*/ 29082 h 3306512"/>
                  <a:gd name="connsiteX15" fmla="*/ 988919 w 1973539"/>
                  <a:gd name="connsiteY15" fmla="*/ 282729 h 3306512"/>
                  <a:gd name="connsiteX16" fmla="*/ 976907 w 1973539"/>
                  <a:gd name="connsiteY16" fmla="*/ 294741 h 3306512"/>
                  <a:gd name="connsiteX17" fmla="*/ 976907 w 1973539"/>
                  <a:gd name="connsiteY17" fmla="*/ 548262 h 3306512"/>
                  <a:gd name="connsiteX18" fmla="*/ 921272 w 1973539"/>
                  <a:gd name="connsiteY18" fmla="*/ 603897 h 3306512"/>
                  <a:gd name="connsiteX19" fmla="*/ 667751 w 1973539"/>
                  <a:gd name="connsiteY19" fmla="*/ 603897 h 3306512"/>
                  <a:gd name="connsiteX20" fmla="*/ 655739 w 1973539"/>
                  <a:gd name="connsiteY20" fmla="*/ 615909 h 3306512"/>
                  <a:gd name="connsiteX21" fmla="*/ 29082 w 1973539"/>
                  <a:gd name="connsiteY21" fmla="*/ 1242566 h 3306512"/>
                  <a:gd name="connsiteX22" fmla="*/ 0 w 1973539"/>
                  <a:gd name="connsiteY22" fmla="*/ 1271648 h 3306512"/>
                  <a:gd name="connsiteX23" fmla="*/ 29082 w 1973539"/>
                  <a:gd name="connsiteY23" fmla="*/ 1300730 h 3306512"/>
                  <a:gd name="connsiteX24" fmla="*/ 175125 w 1973539"/>
                  <a:gd name="connsiteY24" fmla="*/ 1653256 h 3306512"/>
                  <a:gd name="connsiteX25" fmla="*/ 29082 w 1973539"/>
                  <a:gd name="connsiteY25" fmla="*/ 2005783 h 3306512"/>
                  <a:gd name="connsiteX26" fmla="*/ 0 w 1973539"/>
                  <a:gd name="connsiteY26" fmla="*/ 2034865 h 3306512"/>
                  <a:gd name="connsiteX27" fmla="*/ 29082 w 1973539"/>
                  <a:gd name="connsiteY27" fmla="*/ 2063947 h 3306512"/>
                  <a:gd name="connsiteX28" fmla="*/ 643727 w 1973539"/>
                  <a:gd name="connsiteY28" fmla="*/ 2678592 h 3306512"/>
                  <a:gd name="connsiteX29" fmla="*/ 643727 w 1973539"/>
                  <a:gd name="connsiteY29" fmla="*/ 2898098 h 3306512"/>
                  <a:gd name="connsiteX30" fmla="*/ 781551 w 1973539"/>
                  <a:gd name="connsiteY30" fmla="*/ 3035922 h 3306512"/>
                  <a:gd name="connsiteX31" fmla="*/ 1001058 w 1973539"/>
                  <a:gd name="connsiteY31" fmla="*/ 3035922 h 3306512"/>
                  <a:gd name="connsiteX32" fmla="*/ 1242566 w 1973539"/>
                  <a:gd name="connsiteY32" fmla="*/ 3277431 h 3306512"/>
                  <a:gd name="connsiteX33" fmla="*/ 1271648 w 1973539"/>
                  <a:gd name="connsiteY33" fmla="*/ 3306513 h 3306512"/>
                  <a:gd name="connsiteX34" fmla="*/ 1300730 w 1973539"/>
                  <a:gd name="connsiteY34" fmla="*/ 3277431 h 3306512"/>
                  <a:gd name="connsiteX35" fmla="*/ 1973539 w 1973539"/>
                  <a:gd name="connsiteY35" fmla="*/ 1653256 h 3306512"/>
                  <a:gd name="connsiteX36" fmla="*/ 1300730 w 1973539"/>
                  <a:gd name="connsiteY36" fmla="*/ 29082 h 3306512"/>
                  <a:gd name="connsiteX37" fmla="*/ 1271648 w 1973539"/>
                  <a:gd name="connsiteY37" fmla="*/ 0 h 3306512"/>
                  <a:gd name="connsiteX38" fmla="*/ 1271648 w 1973539"/>
                  <a:gd name="connsiteY38" fmla="*/ 0 h 33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73539" h="3306512">
                    <a:moveTo>
                      <a:pt x="1271648" y="57911"/>
                    </a:moveTo>
                    <a:cubicBezTo>
                      <a:pt x="2152584" y="938847"/>
                      <a:pt x="2152584" y="2367160"/>
                      <a:pt x="1271648" y="3248222"/>
                    </a:cubicBezTo>
                    <a:lnTo>
                      <a:pt x="1018001" y="2994575"/>
                    </a:lnTo>
                    <a:lnTo>
                      <a:pt x="781551" y="2994575"/>
                    </a:lnTo>
                    <a:cubicBezTo>
                      <a:pt x="728191" y="2994575"/>
                      <a:pt x="684821" y="2951331"/>
                      <a:pt x="684821" y="2897846"/>
                    </a:cubicBezTo>
                    <a:lnTo>
                      <a:pt x="684821" y="2661395"/>
                    </a:lnTo>
                    <a:lnTo>
                      <a:pt x="58164" y="2034738"/>
                    </a:lnTo>
                    <a:cubicBezTo>
                      <a:pt x="268946" y="1823956"/>
                      <a:pt x="268946" y="1482304"/>
                      <a:pt x="58164" y="1271522"/>
                    </a:cubicBezTo>
                    <a:lnTo>
                      <a:pt x="684821" y="644865"/>
                    </a:lnTo>
                    <a:lnTo>
                      <a:pt x="921272" y="644865"/>
                    </a:lnTo>
                    <a:cubicBezTo>
                      <a:pt x="974631" y="644865"/>
                      <a:pt x="1018001" y="601621"/>
                      <a:pt x="1018001" y="548135"/>
                    </a:cubicBezTo>
                    <a:lnTo>
                      <a:pt x="1018001" y="311685"/>
                    </a:lnTo>
                    <a:lnTo>
                      <a:pt x="1271648" y="58038"/>
                    </a:lnTo>
                    <a:moveTo>
                      <a:pt x="1271648" y="0"/>
                    </a:moveTo>
                    <a:lnTo>
                      <a:pt x="1242566" y="29082"/>
                    </a:lnTo>
                    <a:lnTo>
                      <a:pt x="988919" y="282729"/>
                    </a:lnTo>
                    <a:lnTo>
                      <a:pt x="976907" y="294741"/>
                    </a:lnTo>
                    <a:lnTo>
                      <a:pt x="976907" y="548262"/>
                    </a:lnTo>
                    <a:cubicBezTo>
                      <a:pt x="976907" y="578987"/>
                      <a:pt x="951997" y="603897"/>
                      <a:pt x="921272" y="603897"/>
                    </a:cubicBezTo>
                    <a:lnTo>
                      <a:pt x="667751" y="603897"/>
                    </a:lnTo>
                    <a:lnTo>
                      <a:pt x="655739" y="615909"/>
                    </a:lnTo>
                    <a:lnTo>
                      <a:pt x="29082" y="1242566"/>
                    </a:lnTo>
                    <a:lnTo>
                      <a:pt x="0" y="1271648"/>
                    </a:lnTo>
                    <a:lnTo>
                      <a:pt x="29082" y="1300730"/>
                    </a:lnTo>
                    <a:cubicBezTo>
                      <a:pt x="123283" y="1394931"/>
                      <a:pt x="175125" y="1520111"/>
                      <a:pt x="175125" y="1653256"/>
                    </a:cubicBezTo>
                    <a:cubicBezTo>
                      <a:pt x="175125" y="1786402"/>
                      <a:pt x="123283" y="1911708"/>
                      <a:pt x="29082" y="2005783"/>
                    </a:cubicBezTo>
                    <a:lnTo>
                      <a:pt x="0" y="2034865"/>
                    </a:lnTo>
                    <a:lnTo>
                      <a:pt x="29082" y="2063947"/>
                    </a:lnTo>
                    <a:lnTo>
                      <a:pt x="643727" y="2678592"/>
                    </a:lnTo>
                    <a:lnTo>
                      <a:pt x="643727" y="2898098"/>
                    </a:lnTo>
                    <a:cubicBezTo>
                      <a:pt x="643727" y="2974091"/>
                      <a:pt x="705558" y="3035922"/>
                      <a:pt x="781551" y="3035922"/>
                    </a:cubicBezTo>
                    <a:lnTo>
                      <a:pt x="1001058" y="3035922"/>
                    </a:lnTo>
                    <a:lnTo>
                      <a:pt x="1242566" y="3277431"/>
                    </a:lnTo>
                    <a:lnTo>
                      <a:pt x="1271648" y="3306513"/>
                    </a:lnTo>
                    <a:lnTo>
                      <a:pt x="1300730" y="3277431"/>
                    </a:lnTo>
                    <a:cubicBezTo>
                      <a:pt x="1734560" y="2843601"/>
                      <a:pt x="1973539" y="2266763"/>
                      <a:pt x="1973539" y="1653256"/>
                    </a:cubicBezTo>
                    <a:cubicBezTo>
                      <a:pt x="1973539" y="1039750"/>
                      <a:pt x="1734560" y="462912"/>
                      <a:pt x="1300730" y="29082"/>
                    </a:cubicBezTo>
                    <a:lnTo>
                      <a:pt x="1271648" y="0"/>
                    </a:lnTo>
                    <a:lnTo>
                      <a:pt x="1271648" y="0"/>
                    </a:lnTo>
                    <a:close/>
                  </a:path>
                </a:pathLst>
              </a:custGeom>
              <a:solidFill>
                <a:schemeClr val="bg1">
                  <a:lumMod val="95000"/>
                </a:schemeClr>
              </a:solidFill>
              <a:ln w="126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3" name="Freeform: Shape 48">
                <a:extLst>
                  <a:ext uri="{FF2B5EF4-FFF2-40B4-BE49-F238E27FC236}">
                    <a16:creationId xmlns:a16="http://schemas.microsoft.com/office/drawing/2014/main" id="{036EA5FB-5253-0F01-B63C-B0BC1FEC1D80}"/>
                  </a:ext>
                </a:extLst>
              </p:cNvPr>
              <p:cNvSpPr/>
              <p:nvPr/>
            </p:nvSpPr>
            <p:spPr>
              <a:xfrm rot="2721219">
                <a:off x="5868365" y="2923303"/>
                <a:ext cx="504258" cy="506155"/>
              </a:xfrm>
              <a:custGeom>
                <a:avLst/>
                <a:gdLst>
                  <a:gd name="connsiteX0" fmla="*/ 0 w 504258"/>
                  <a:gd name="connsiteY0" fmla="*/ 0 h 506155"/>
                  <a:gd name="connsiteX1" fmla="*/ 504259 w 504258"/>
                  <a:gd name="connsiteY1" fmla="*/ 506156 h 506155"/>
                </a:gdLst>
                <a:ahLst/>
                <a:cxnLst>
                  <a:cxn ang="0">
                    <a:pos x="connsiteX0" y="connsiteY0"/>
                  </a:cxn>
                  <a:cxn ang="0">
                    <a:pos x="connsiteX1" y="connsiteY1"/>
                  </a:cxn>
                </a:cxnLst>
                <a:rect l="l" t="t" r="r" b="b"/>
                <a:pathLst>
                  <a:path w="504258" h="506155">
                    <a:moveTo>
                      <a:pt x="0" y="0"/>
                    </a:moveTo>
                    <a:lnTo>
                      <a:pt x="504259" y="506156"/>
                    </a:lnTo>
                  </a:path>
                </a:pathLst>
              </a:custGeom>
              <a:ln w="37864"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4" name="Freeform: Shape 50">
                <a:extLst>
                  <a:ext uri="{FF2B5EF4-FFF2-40B4-BE49-F238E27FC236}">
                    <a16:creationId xmlns:a16="http://schemas.microsoft.com/office/drawing/2014/main" id="{71B49AD1-1090-813F-2ED3-5C2854E78CEC}"/>
                  </a:ext>
                </a:extLst>
              </p:cNvPr>
              <p:cNvSpPr/>
              <p:nvPr/>
            </p:nvSpPr>
            <p:spPr>
              <a:xfrm rot="2721219">
                <a:off x="5008328" y="3797016"/>
                <a:ext cx="462153" cy="463923"/>
              </a:xfrm>
              <a:custGeom>
                <a:avLst/>
                <a:gdLst>
                  <a:gd name="connsiteX0" fmla="*/ 0 w 462153"/>
                  <a:gd name="connsiteY0" fmla="*/ 463923 h 463923"/>
                  <a:gd name="connsiteX1" fmla="*/ 462153 w 462153"/>
                  <a:gd name="connsiteY1" fmla="*/ 0 h 463923"/>
                </a:gdLst>
                <a:ahLst/>
                <a:cxnLst>
                  <a:cxn ang="0">
                    <a:pos x="connsiteX0" y="connsiteY0"/>
                  </a:cxn>
                  <a:cxn ang="0">
                    <a:pos x="connsiteX1" y="connsiteY1"/>
                  </a:cxn>
                </a:cxnLst>
                <a:rect l="l" t="t" r="r" b="b"/>
                <a:pathLst>
                  <a:path w="462153" h="463923">
                    <a:moveTo>
                      <a:pt x="0" y="463923"/>
                    </a:moveTo>
                    <a:lnTo>
                      <a:pt x="462153" y="0"/>
                    </a:lnTo>
                  </a:path>
                </a:pathLst>
              </a:custGeom>
              <a:ln w="37864"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5" name="Oval 134">
                <a:extLst>
                  <a:ext uri="{FF2B5EF4-FFF2-40B4-BE49-F238E27FC236}">
                    <a16:creationId xmlns:a16="http://schemas.microsoft.com/office/drawing/2014/main" id="{869E1BF6-0488-F112-29AC-28BDF590480D}"/>
                  </a:ext>
                </a:extLst>
              </p:cNvPr>
              <p:cNvSpPr/>
              <p:nvPr/>
            </p:nvSpPr>
            <p:spPr bwMode="auto">
              <a:xfrm>
                <a:off x="5016955" y="2974253"/>
                <a:ext cx="2158092" cy="2155252"/>
              </a:xfrm>
              <a:prstGeom prst="ellipse">
                <a:avLst/>
              </a:prstGeom>
              <a:solidFill>
                <a:schemeClr val="bg1">
                  <a:lumMod val="95000"/>
                </a:schemeClr>
              </a:solidFill>
              <a:ln w="31750">
                <a:solidFill>
                  <a:schemeClr val="bg1"/>
                </a:solidFill>
              </a:ln>
              <a:effectLst>
                <a:innerShdw blurRad="215900" dist="190500" dir="13500000">
                  <a:schemeClr val="tx1">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136" name="Oval 135">
                <a:extLst>
                  <a:ext uri="{FF2B5EF4-FFF2-40B4-BE49-F238E27FC236}">
                    <a16:creationId xmlns:a16="http://schemas.microsoft.com/office/drawing/2014/main" id="{730B16D0-4A7F-14D2-BDA7-A1FB644EC546}"/>
                  </a:ext>
                </a:extLst>
              </p:cNvPr>
              <p:cNvSpPr/>
              <p:nvPr/>
            </p:nvSpPr>
            <p:spPr bwMode="auto">
              <a:xfrm>
                <a:off x="5319761" y="3271458"/>
                <a:ext cx="1552484" cy="1554542"/>
              </a:xfrm>
              <a:prstGeom prst="ellipse">
                <a:avLst/>
              </a:prstGeom>
              <a:solidFill>
                <a:schemeClr val="bg1">
                  <a:lumMod val="95000"/>
                </a:schemeClr>
              </a:solidFill>
              <a:ln>
                <a:noFill/>
              </a:ln>
              <a:effectLst>
                <a:outerShdw blurRad="558800" dist="317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446F"/>
                    </a:solidFill>
                    <a:uLnTx/>
                    <a:uFillTx/>
                    <a:latin typeface="+mj-lt"/>
                    <a:ea typeface="+mn-ea"/>
                    <a:cs typeface="+mn-cs"/>
                  </a:rPr>
                  <a:t>Microsoft</a:t>
                </a:r>
                <a:br>
                  <a:rPr kumimoji="0" lang="en-US" sz="1600" b="0" i="0" u="none" strike="noStrike" kern="1200" cap="none" spc="0" normalizeH="0" baseline="0" noProof="0">
                    <a:ln>
                      <a:noFill/>
                    </a:ln>
                    <a:solidFill>
                      <a:srgbClr val="2A446F"/>
                    </a:solidFill>
                    <a:uLnTx/>
                    <a:uFillTx/>
                    <a:latin typeface="+mj-lt"/>
                    <a:ea typeface="+mn-ea"/>
                    <a:cs typeface="+mn-cs"/>
                  </a:rPr>
                </a:br>
                <a:r>
                  <a:rPr kumimoji="0" lang="en-US" sz="1600" b="0" i="0" u="none" strike="noStrike" kern="1200" cap="none" spc="0" normalizeH="0" baseline="0" noProof="0">
                    <a:ln>
                      <a:noFill/>
                    </a:ln>
                    <a:solidFill>
                      <a:srgbClr val="2A446F"/>
                    </a:solidFill>
                    <a:uLnTx/>
                    <a:uFillTx/>
                    <a:latin typeface="+mj-lt"/>
                    <a:ea typeface="+mn-ea"/>
                    <a:cs typeface="+mn-cs"/>
                  </a:rPr>
                  <a:t>Cloud</a:t>
                </a:r>
              </a:p>
            </p:txBody>
          </p:sp>
          <p:sp>
            <p:nvSpPr>
              <p:cNvPr id="137" name="security &amp; comp">
                <a:extLst>
                  <a:ext uri="{FF2B5EF4-FFF2-40B4-BE49-F238E27FC236}">
                    <a16:creationId xmlns:a16="http://schemas.microsoft.com/office/drawing/2014/main" id="{57905F66-AE57-1AD8-4372-F08F6F6C0029}"/>
                  </a:ext>
                </a:extLst>
              </p:cNvPr>
              <p:cNvSpPr/>
              <p:nvPr/>
            </p:nvSpPr>
            <p:spPr bwMode="auto">
              <a:xfrm>
                <a:off x="4828790" y="2788221"/>
                <a:ext cx="2524510" cy="252101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ArchUp">
                  <a:avLst>
                    <a:gd name="adj" fmla="val 10434471"/>
                  </a:avLst>
                </a:prstTxWarp>
                <a:noAutofit/>
              </a:bodyPr>
              <a:lstStyle/>
              <a:p>
                <a:pPr marL="0" marR="0" lvl="0" indent="0" algn="ctr" defTabSz="590133" rtl="0" eaLnBrk="1" fontAlgn="auto" latinLnBrk="0" hangingPunct="1">
                  <a:lnSpc>
                    <a:spcPct val="100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1200" b="0" i="0" u="none" strike="noStrike" kern="0" cap="none" spc="0" normalizeH="0" baseline="0" noProof="0">
                    <a:ln>
                      <a:noFill/>
                    </a:ln>
                    <a:solidFill>
                      <a:srgbClr val="091F2C"/>
                    </a:solidFill>
                    <a:effectLst/>
                    <a:uLnTx/>
                    <a:uFillTx/>
                    <a:latin typeface="+mj-lt"/>
                    <a:ea typeface="+mn-ea"/>
                    <a:cs typeface="Segoe UI Semibold" panose="020B0702040204020203" pitchFamily="34" charset="0"/>
                    <a:sym typeface="'Roboto-Bold'"/>
                  </a:rPr>
                  <a:t>Trusted</a:t>
                </a:r>
              </a:p>
            </p:txBody>
          </p:sp>
          <p:sp>
            <p:nvSpPr>
              <p:cNvPr id="140" name="TextBox 139">
                <a:extLst>
                  <a:ext uri="{FF2B5EF4-FFF2-40B4-BE49-F238E27FC236}">
                    <a16:creationId xmlns:a16="http://schemas.microsoft.com/office/drawing/2014/main" id="{D6AB62A2-4DBB-AD17-9EA7-1542142F9617}"/>
                  </a:ext>
                </a:extLst>
              </p:cNvPr>
              <p:cNvSpPr txBox="1"/>
              <p:nvPr/>
            </p:nvSpPr>
            <p:spPr>
              <a:xfrm rot="19065477">
                <a:off x="4453317" y="2758516"/>
                <a:ext cx="2218694" cy="1488986"/>
              </a:xfrm>
              <a:prstGeom prst="rect">
                <a:avLst/>
              </a:prstGeom>
            </p:spPr>
            <p:txBody>
              <a:bodyPr wrap="square" lIns="182880" tIns="146304" rIns="182880" bIns="146304" rtlCol="0">
                <a:prstTxWarp prst="textArchUp">
                  <a:avLst>
                    <a:gd name="adj" fmla="val 12371104"/>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Maximize </a:t>
                </a:r>
                <a:r>
                  <a:rPr kumimoji="0" lang="en-US" sz="1400" b="1" u="none" strike="noStrike" kern="1200" cap="none" spc="0" normalizeH="0" baseline="0" noProof="0">
                    <a:ln>
                      <a:noFill/>
                    </a:ln>
                    <a:solidFill>
                      <a:schemeClr val="bg1"/>
                    </a:solidFill>
                    <a:effectLst/>
                    <a:uLnTx/>
                    <a:uFillTx/>
                    <a:latin typeface="+mj-lt"/>
                    <a:cs typeface="Segoe UI" panose="020B0502040204020203" pitchFamily="34" charset="0"/>
                    <a:sym typeface="'Roboto-Bold'"/>
                  </a:rPr>
                  <a:t>the value</a:t>
                </a:r>
              </a:p>
              <a:p>
                <a:pPr marL="0" marR="0" lvl="0" indent="0" algn="ctr" defTabSz="932597"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j-lt"/>
                    <a:sym typeface="'Roboto-Bold'"/>
                  </a:rPr>
                  <a:t>of your data</a:t>
                </a:r>
                <a:endParaRPr kumimoji="0" lang="en-US" sz="1400" b="0" i="0" u="none" strike="noStrike" kern="1200" cap="none" spc="0" normalizeH="0" baseline="0" noProof="0">
                  <a:ln>
                    <a:noFill/>
                  </a:ln>
                  <a:solidFill>
                    <a:schemeClr val="bg1"/>
                  </a:solidFill>
                  <a:effectLst/>
                  <a:uLnTx/>
                  <a:uFillTx/>
                  <a:latin typeface="+mj-lt"/>
                  <a:ea typeface="+mn-ea"/>
                  <a:cs typeface="+mn-cs"/>
                  <a:sym typeface="'Roboto-Bold'"/>
                </a:endParaRPr>
              </a:p>
            </p:txBody>
          </p:sp>
          <p:sp>
            <p:nvSpPr>
              <p:cNvPr id="142" name="TextBox 141">
                <a:extLst>
                  <a:ext uri="{FF2B5EF4-FFF2-40B4-BE49-F238E27FC236}">
                    <a16:creationId xmlns:a16="http://schemas.microsoft.com/office/drawing/2014/main" id="{D5AA9EDF-6DEC-BA7B-35C7-590095E19C4A}"/>
                  </a:ext>
                </a:extLst>
              </p:cNvPr>
              <p:cNvSpPr txBox="1"/>
              <p:nvPr/>
            </p:nvSpPr>
            <p:spPr>
              <a:xfrm rot="2757969">
                <a:off x="5727451" y="2899838"/>
                <a:ext cx="2193529" cy="1155065"/>
              </a:xfrm>
              <a:prstGeom prst="rect">
                <a:avLst/>
              </a:prstGeom>
              <a:effectLst/>
            </p:spPr>
            <p:txBody>
              <a:bodyPr wrap="square" lIns="182880" tIns="146304" rIns="182880" bIns="146304" rtlCol="0">
                <a:prstTxWarp prst="textArchUp">
                  <a:avLst>
                    <a:gd name="adj" fmla="val 11614804"/>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Elevate </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the shopping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experience</a:t>
                </a:r>
              </a:p>
            </p:txBody>
          </p:sp>
          <p:sp>
            <p:nvSpPr>
              <p:cNvPr id="139" name="TextBox 138">
                <a:extLst>
                  <a:ext uri="{FF2B5EF4-FFF2-40B4-BE49-F238E27FC236}">
                    <a16:creationId xmlns:a16="http://schemas.microsoft.com/office/drawing/2014/main" id="{9E971821-9192-E5FB-4CF7-7618C7801762}"/>
                  </a:ext>
                </a:extLst>
              </p:cNvPr>
              <p:cNvSpPr txBox="1"/>
              <p:nvPr/>
            </p:nvSpPr>
            <p:spPr>
              <a:xfrm rot="18762292">
                <a:off x="5657037" y="4221452"/>
                <a:ext cx="2242635" cy="1081585"/>
              </a:xfrm>
              <a:prstGeom prst="rect">
                <a:avLst/>
              </a:prstGeom>
            </p:spPr>
            <p:txBody>
              <a:bodyPr wrap="square" lIns="182880" tIns="146304" rIns="182880" bIns="146304" rtlCol="0">
                <a:prstTxWarp prst="textArchDown">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Build</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 a real-time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retail </a:t>
                </a:r>
                <a:r>
                  <a:rPr lang="en-US" sz="1400">
                    <a:solidFill>
                      <a:schemeClr val="bg1"/>
                    </a:solidFill>
                    <a:latin typeface="+mj-lt"/>
                    <a:sym typeface="'Roboto-Bold'"/>
                  </a:rPr>
                  <a:t>supply chain</a:t>
                </a:r>
                <a:endParaRPr kumimoji="0" lang="en-US" sz="1400" b="0" i="0" u="none" strike="noStrike" kern="1200" cap="none" spc="0" normalizeH="0" baseline="0" noProof="0">
                  <a:ln>
                    <a:noFill/>
                  </a:ln>
                  <a:solidFill>
                    <a:schemeClr val="bg1"/>
                  </a:solidFill>
                  <a:effectLst/>
                  <a:uLnTx/>
                  <a:uFillTx/>
                  <a:latin typeface="+mj-lt"/>
                  <a:ea typeface="+mn-ea"/>
                  <a:cs typeface="+mn-cs"/>
                  <a:sym typeface="'Roboto-Bold'"/>
                </a:endParaRPr>
              </a:p>
            </p:txBody>
          </p:sp>
          <p:sp>
            <p:nvSpPr>
              <p:cNvPr id="141" name="TextBox 140">
                <a:extLst>
                  <a:ext uri="{FF2B5EF4-FFF2-40B4-BE49-F238E27FC236}">
                    <a16:creationId xmlns:a16="http://schemas.microsoft.com/office/drawing/2014/main" id="{088B7163-4998-0B2D-9994-1A08115F7B46}"/>
                  </a:ext>
                </a:extLst>
              </p:cNvPr>
              <p:cNvSpPr txBox="1"/>
              <p:nvPr/>
            </p:nvSpPr>
            <p:spPr>
              <a:xfrm rot="2747670">
                <a:off x="4305687" y="3693391"/>
                <a:ext cx="2667320" cy="1709366"/>
              </a:xfrm>
              <a:prstGeom prst="rect">
                <a:avLst/>
              </a:prstGeom>
            </p:spPr>
            <p:txBody>
              <a:bodyPr wrap="square" lIns="182880" tIns="146304" rIns="182880" bIns="146304" rtlCol="0">
                <a:prstTxWarp prst="textArchDown">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Empower </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the </a:t>
                </a:r>
              </a:p>
              <a:p>
                <a:pPr marL="0" marR="0" lvl="0" indent="0" algn="ctr" defTabSz="932597"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j-lt"/>
                    <a:sym typeface="'Roboto-Bold'"/>
                  </a:rPr>
                  <a:t>s</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tore associate</a:t>
                </a:r>
              </a:p>
            </p:txBody>
          </p:sp>
        </p:grpSp>
        <p:sp>
          <p:nvSpPr>
            <p:cNvPr id="123" name="security &amp; comp">
              <a:extLst>
                <a:ext uri="{FF2B5EF4-FFF2-40B4-BE49-F238E27FC236}">
                  <a16:creationId xmlns:a16="http://schemas.microsoft.com/office/drawing/2014/main" id="{2DEE91B9-24CB-E9D3-7388-0DADAD3C6C7A}"/>
                </a:ext>
              </a:extLst>
            </p:cNvPr>
            <p:cNvSpPr/>
            <p:nvPr/>
          </p:nvSpPr>
          <p:spPr bwMode="auto">
            <a:xfrm>
              <a:off x="4979660" y="3088808"/>
              <a:ext cx="2246049" cy="2242941"/>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ArchDown">
                <a:avLst/>
              </a:prstTxWarp>
              <a:noAutofit/>
            </a:bodyPr>
            <a:lstStyle/>
            <a:p>
              <a:pPr marL="0" marR="0" lvl="0" indent="0" algn="ctr" defTabSz="590133" rtl="0" eaLnBrk="1" fontAlgn="auto" latinLnBrk="0" hangingPunct="1">
                <a:lnSpc>
                  <a:spcPct val="100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1200" b="0" i="0" u="none" strike="noStrike" kern="0" cap="none" spc="0" normalizeH="0" baseline="0" noProof="0">
                  <a:ln>
                    <a:noFill/>
                  </a:ln>
                  <a:solidFill>
                    <a:srgbClr val="091F2C"/>
                  </a:solidFill>
                  <a:effectLst/>
                  <a:uLnTx/>
                  <a:uFillTx/>
                  <a:latin typeface="Segoe UI Semibold"/>
                  <a:ea typeface="+mn-ea"/>
                  <a:cs typeface="Segoe UI Semibold" panose="020B0702040204020203" pitchFamily="34" charset="0"/>
                  <a:sym typeface="'Roboto-Bold'"/>
                </a:rPr>
                <a:t>Comprehensive</a:t>
              </a:r>
            </a:p>
          </p:txBody>
        </p:sp>
      </p:grpSp>
      <p:sp>
        <p:nvSpPr>
          <p:cNvPr id="77" name="TextBox 76">
            <a:extLst>
              <a:ext uri="{FF2B5EF4-FFF2-40B4-BE49-F238E27FC236}">
                <a16:creationId xmlns:a16="http://schemas.microsoft.com/office/drawing/2014/main" id="{4595D272-479A-EE99-5185-12EE573CA920}"/>
              </a:ext>
            </a:extLst>
          </p:cNvPr>
          <p:cNvSpPr txBox="1"/>
          <p:nvPr/>
        </p:nvSpPr>
        <p:spPr>
          <a:xfrm>
            <a:off x="950416" y="2096680"/>
            <a:ext cx="2095807" cy="553998"/>
          </a:xfrm>
          <a:prstGeom prst="rect">
            <a:avLst/>
          </a:prstGeom>
          <a:noFill/>
        </p:spPr>
        <p:txBody>
          <a:bodyPr wrap="square" lIns="0" tIns="0" rIns="0" bIns="0" rtlCol="0">
            <a:spAutoFit/>
          </a:bodyPr>
          <a:lstStyle/>
          <a:p>
            <a:pPr algn="ctr"/>
            <a:r>
              <a:rPr kumimoji="0" lang="en-US" sz="1200" b="0" i="0" u="none" strike="noStrike" kern="1200" cap="none" spc="0" normalizeH="0" baseline="0" noProof="0">
                <a:ln>
                  <a:noFill/>
                </a:ln>
                <a:solidFill>
                  <a:srgbClr val="000000"/>
                </a:solidFill>
                <a:effectLst/>
                <a:uLnTx/>
                <a:uFillTx/>
                <a:latin typeface="+mj-lt"/>
                <a:ea typeface="+mn-ea"/>
                <a:cs typeface="+mn-cs"/>
              </a:rPr>
              <a:t>Global system integrators </a:t>
            </a:r>
            <a:br>
              <a:rPr kumimoji="0" lang="en-US" sz="1200" b="0" i="0" u="none" strike="noStrike" kern="1200" cap="none" spc="0" normalizeH="0" baseline="0" noProof="0">
                <a:ln>
                  <a:noFill/>
                </a:ln>
                <a:solidFill>
                  <a:srgbClr val="000000"/>
                </a:solidFill>
                <a:effectLst/>
                <a:uLnTx/>
                <a:uFillTx/>
                <a:latin typeface="+mj-lt"/>
                <a:ea typeface="+mn-ea"/>
                <a:cs typeface="+mn-cs"/>
              </a:rPr>
            </a:br>
            <a:r>
              <a:rPr kumimoji="0" lang="en-US" sz="1200" b="0" i="0" u="none" strike="noStrike" kern="1200" cap="none" spc="0" normalizeH="0" baseline="0" noProof="0">
                <a:ln>
                  <a:noFill/>
                </a:ln>
                <a:solidFill>
                  <a:srgbClr val="000000"/>
                </a:solidFill>
                <a:effectLst/>
                <a:uLnTx/>
                <a:uFillTx/>
                <a:latin typeface="+mj-lt"/>
                <a:ea typeface="+mn-ea"/>
                <a:cs typeface="+mn-cs"/>
              </a:rPr>
              <a:t>and advisory partners</a:t>
            </a:r>
            <a:endParaRPr lang="en-US" sz="1200">
              <a:latin typeface="+mj-lt"/>
            </a:endParaRPr>
          </a:p>
        </p:txBody>
      </p:sp>
      <p:pic>
        <p:nvPicPr>
          <p:cNvPr id="107" name="Picture 8" descr="Accenture Logo">
            <a:extLst>
              <a:ext uri="{FF2B5EF4-FFF2-40B4-BE49-F238E27FC236}">
                <a16:creationId xmlns:a16="http://schemas.microsoft.com/office/drawing/2014/main" id="{5D709B9B-7843-D208-EB7E-285461B5E16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1916" y="2665626"/>
            <a:ext cx="940698" cy="52914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0" descr="Capgemini Logo">
            <a:extLst>
              <a:ext uri="{FF2B5EF4-FFF2-40B4-BE49-F238E27FC236}">
                <a16:creationId xmlns:a16="http://schemas.microsoft.com/office/drawing/2014/main" id="{851F8379-C91D-F4F2-5ED1-58DDA42125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33638" y="2811751"/>
            <a:ext cx="885184" cy="20677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6" descr="Cognizant Logo">
            <a:extLst>
              <a:ext uri="{FF2B5EF4-FFF2-40B4-BE49-F238E27FC236}">
                <a16:creationId xmlns:a16="http://schemas.microsoft.com/office/drawing/2014/main" id="{013642E1-1C63-DBB0-08C0-D2257FA9C10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37885" y="3323961"/>
            <a:ext cx="788761" cy="19747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descr="DXC Technology logo">
            <a:extLst>
              <a:ext uri="{FF2B5EF4-FFF2-40B4-BE49-F238E27FC236}">
                <a16:creationId xmlns:a16="http://schemas.microsoft.com/office/drawing/2014/main" id="{B1B633D8-7BEA-B49A-E1E7-0AD4CF4EDC9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0448" y="3328316"/>
            <a:ext cx="511565" cy="27923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2" descr="Ernst &amp; Young Global Limited logo">
            <a:extLst>
              <a:ext uri="{FF2B5EF4-FFF2-40B4-BE49-F238E27FC236}">
                <a16:creationId xmlns:a16="http://schemas.microsoft.com/office/drawing/2014/main" id="{1DC935CB-8538-9F1C-167A-F1ED30239C1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41632" y="3735654"/>
            <a:ext cx="381267" cy="3812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PAM Systems - Wikipedia">
            <a:extLst>
              <a:ext uri="{FF2B5EF4-FFF2-40B4-BE49-F238E27FC236}">
                <a16:creationId xmlns:a16="http://schemas.microsoft.com/office/drawing/2014/main" id="{B1FEDB0F-271A-F91F-920E-1A32B1B196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938" y="3914900"/>
            <a:ext cx="714585" cy="25248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6" descr="HCL Logo">
            <a:extLst>
              <a:ext uri="{FF2B5EF4-FFF2-40B4-BE49-F238E27FC236}">
                <a16:creationId xmlns:a16="http://schemas.microsoft.com/office/drawing/2014/main" id="{CE5D2831-66EA-917C-6892-5CC42B135DD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61030" y="4505587"/>
            <a:ext cx="742471" cy="13216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8" descr="Hitachi logo">
            <a:extLst>
              <a:ext uri="{FF2B5EF4-FFF2-40B4-BE49-F238E27FC236}">
                <a16:creationId xmlns:a16="http://schemas.microsoft.com/office/drawing/2014/main" id="{5E94B88A-3F54-ED02-5A54-BC2E6BB85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36310" y="4481964"/>
            <a:ext cx="679841" cy="195011"/>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0" descr="Infosys logo">
            <a:extLst>
              <a:ext uri="{FF2B5EF4-FFF2-40B4-BE49-F238E27FC236}">
                <a16:creationId xmlns:a16="http://schemas.microsoft.com/office/drawing/2014/main" id="{E8984F91-76DF-FFB0-6F27-20DDA705C88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48671" y="4964164"/>
            <a:ext cx="567189" cy="28817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Tata Consultancy Services logo">
            <a:extLst>
              <a:ext uri="{FF2B5EF4-FFF2-40B4-BE49-F238E27FC236}">
                <a16:creationId xmlns:a16="http://schemas.microsoft.com/office/drawing/2014/main" id="{0A173455-B25D-93EE-BC03-C387A220C49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270292" y="4928381"/>
            <a:ext cx="811877" cy="32610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Wipro logo">
            <a:extLst>
              <a:ext uri="{FF2B5EF4-FFF2-40B4-BE49-F238E27FC236}">
                <a16:creationId xmlns:a16="http://schemas.microsoft.com/office/drawing/2014/main" id="{4FEF6924-A030-12EF-7D14-5293023A9C3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015367" y="5504428"/>
            <a:ext cx="633797" cy="421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AEEBAE-F0FF-AAE7-86D4-B863C5C06A21}"/>
              </a:ext>
            </a:extLst>
          </p:cNvPr>
          <p:cNvSpPr txBox="1"/>
          <p:nvPr/>
        </p:nvSpPr>
        <p:spPr>
          <a:xfrm>
            <a:off x="8882310" y="2078194"/>
            <a:ext cx="1993684" cy="369332"/>
          </a:xfrm>
          <a:prstGeom prst="rect">
            <a:avLst/>
          </a:prstGeom>
          <a:noFill/>
        </p:spPr>
        <p:txBody>
          <a:bodyPr wrap="square" lIns="0" tIns="0" rIns="0" bIns="0" rtlCol="0">
            <a:spAutoFit/>
          </a:bodyPr>
          <a:lstStyle/>
          <a:p>
            <a:pPr algn="ctr"/>
            <a:r>
              <a:rPr kumimoji="0" lang="en-US" sz="1200" b="0" i="0" u="none" strike="noStrike" kern="1200" cap="none" spc="0" normalizeH="0" baseline="0" noProof="0">
                <a:ln>
                  <a:noFill/>
                </a:ln>
                <a:solidFill>
                  <a:srgbClr val="000000"/>
                </a:solidFill>
                <a:effectLst/>
                <a:uLnTx/>
                <a:uFillTx/>
                <a:latin typeface="+mj-lt"/>
                <a:ea typeface="+mn-ea"/>
                <a:cs typeface="+mn-cs"/>
              </a:rPr>
              <a:t>Global independent software vendors</a:t>
            </a:r>
            <a:endParaRPr lang="en-US" sz="1200">
              <a:latin typeface="+mj-lt"/>
            </a:endParaRPr>
          </a:p>
        </p:txBody>
      </p:sp>
      <p:pic>
        <p:nvPicPr>
          <p:cNvPr id="91" name="Picture 4" descr="Adobe logo">
            <a:extLst>
              <a:ext uri="{FF2B5EF4-FFF2-40B4-BE49-F238E27FC236}">
                <a16:creationId xmlns:a16="http://schemas.microsoft.com/office/drawing/2014/main" id="{2E8B48B1-1DAB-B705-5ECD-BE5DF2CDCB4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77419" y="2788577"/>
            <a:ext cx="371373" cy="37189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descr="AIPI logo">
            <a:extLst>
              <a:ext uri="{FF2B5EF4-FFF2-40B4-BE49-F238E27FC236}">
                <a16:creationId xmlns:a16="http://schemas.microsoft.com/office/drawing/2014/main" id="{D1783454-73C5-D5C2-61C1-EAB9FA5F1F3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413141" y="2706460"/>
            <a:ext cx="471082" cy="471082"/>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descr="Blue Yonder logo">
            <a:extLst>
              <a:ext uri="{FF2B5EF4-FFF2-40B4-BE49-F238E27FC236}">
                <a16:creationId xmlns:a16="http://schemas.microsoft.com/office/drawing/2014/main" id="{5CDDAACA-1791-C901-AA35-130FEAEE03F3}"/>
              </a:ext>
            </a:extLst>
          </p:cNvPr>
          <p:cNvPicPr>
            <a:picLocks noChangeAspect="1" noChangeArrowheads="1"/>
          </p:cNvPicPr>
          <p:nvPr/>
        </p:nvPicPr>
        <p:blipFill rotWithShape="1">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945567" y="3421605"/>
            <a:ext cx="755565" cy="15351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4" descr="SES imagotag logo">
            <a:extLst>
              <a:ext uri="{FF2B5EF4-FFF2-40B4-BE49-F238E27FC236}">
                <a16:creationId xmlns:a16="http://schemas.microsoft.com/office/drawing/2014/main" id="{5C569E64-E634-5F5E-5095-9836351432C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029721" y="3444528"/>
            <a:ext cx="1237922" cy="13855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Fractal Analytics">
            <a:extLst>
              <a:ext uri="{FF2B5EF4-FFF2-40B4-BE49-F238E27FC236}">
                <a16:creationId xmlns:a16="http://schemas.microsoft.com/office/drawing/2014/main" id="{78CB3B3A-4067-FDEC-A16A-3805ED42E49B}"/>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913414" y="3791845"/>
            <a:ext cx="819871" cy="27979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Hanshow logo">
            <a:extLst>
              <a:ext uri="{FF2B5EF4-FFF2-40B4-BE49-F238E27FC236}">
                <a16:creationId xmlns:a16="http://schemas.microsoft.com/office/drawing/2014/main" id="{4B2A7131-9F30-DD78-B604-96B60E81AEA2}"/>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10271484" y="3854171"/>
            <a:ext cx="754397" cy="1731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elsen's global consumer business reinvents itself for the future of  consumer intelligence - NIQ">
            <a:extLst>
              <a:ext uri="{FF2B5EF4-FFF2-40B4-BE49-F238E27FC236}">
                <a16:creationId xmlns:a16="http://schemas.microsoft.com/office/drawing/2014/main" id="{5AE60607-13A8-3FFA-1EC2-5754EC649E2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59535" y="4236190"/>
            <a:ext cx="1127628" cy="349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9 Solutions Transforms Integrated Planning and Supply Chain Processes with  Game-Changing Augmented Intelligence (AI) Capabilities">
            <a:extLst>
              <a:ext uri="{FF2B5EF4-FFF2-40B4-BE49-F238E27FC236}">
                <a16:creationId xmlns:a16="http://schemas.microsoft.com/office/drawing/2014/main" id="{093BD86B-8630-D128-9FBA-B5483D39D02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65873" y="4175123"/>
            <a:ext cx="965619" cy="50569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2" descr="Optimizely logo">
            <a:extLst>
              <a:ext uri="{FF2B5EF4-FFF2-40B4-BE49-F238E27FC236}">
                <a16:creationId xmlns:a16="http://schemas.microsoft.com/office/drawing/2014/main" id="{A68E0F58-77A3-3A54-D947-341E35D58D46}"/>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868924" y="4734409"/>
            <a:ext cx="908850" cy="3114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SAS logo">
            <a:extLst>
              <a:ext uri="{FF2B5EF4-FFF2-40B4-BE49-F238E27FC236}">
                <a16:creationId xmlns:a16="http://schemas.microsoft.com/office/drawing/2014/main" id="{DA23B7D7-D1CE-86C8-D921-44833926CB2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358819" y="4808056"/>
            <a:ext cx="579726" cy="237778"/>
          </a:xfrm>
          <a:prstGeom prst="rect">
            <a:avLst/>
          </a:prstGeom>
        </p:spPr>
      </p:pic>
      <p:pic>
        <p:nvPicPr>
          <p:cNvPr id="90" name="Picture 12" descr="Shopic - Frictionless Shopping Experience image">
            <a:extLst>
              <a:ext uri="{FF2B5EF4-FFF2-40B4-BE49-F238E27FC236}">
                <a16:creationId xmlns:a16="http://schemas.microsoft.com/office/drawing/2014/main" id="{C98F2773-1802-6C19-C36C-DDE7AF943DCD}"/>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8986361" y="5068306"/>
            <a:ext cx="673977" cy="67397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Sitecore logo">
            <a:extLst>
              <a:ext uri="{FF2B5EF4-FFF2-40B4-BE49-F238E27FC236}">
                <a16:creationId xmlns:a16="http://schemas.microsoft.com/office/drawing/2014/main" id="{8743EA14-B3D4-A904-8CAB-FB5E7484F46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l="-707"/>
          <a:stretch/>
        </p:blipFill>
        <p:spPr>
          <a:xfrm>
            <a:off x="10243752" y="5272855"/>
            <a:ext cx="809860" cy="234944"/>
          </a:xfrm>
          <a:prstGeom prst="rect">
            <a:avLst/>
          </a:prstGeom>
        </p:spPr>
      </p:pic>
      <p:pic>
        <p:nvPicPr>
          <p:cNvPr id="82" name="Picture 2" descr="Zebra logo">
            <a:extLst>
              <a:ext uri="{FF2B5EF4-FFF2-40B4-BE49-F238E27FC236}">
                <a16:creationId xmlns:a16="http://schemas.microsoft.com/office/drawing/2014/main" id="{649535BC-4695-E13C-3C56-F3D7118DA22F}"/>
              </a:ext>
            </a:extLst>
          </p:cNvPr>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8991785" y="5832174"/>
            <a:ext cx="663129" cy="285351"/>
          </a:xfrm>
          <a:prstGeom prst="rect">
            <a:avLst/>
          </a:prstGeom>
          <a:noFill/>
          <a:extLst>
            <a:ext uri="{909E8E84-426E-40DD-AFC4-6F175D3DCCD1}">
              <a14:hiddenFill xmlns:a14="http://schemas.microsoft.com/office/drawing/2010/main">
                <a:solidFill>
                  <a:srgbClr val="FFFFFF"/>
                </a:solidFill>
              </a14:hiddenFill>
            </a:ext>
          </a:extLst>
        </p:spPr>
      </p:pic>
      <p:sp>
        <p:nvSpPr>
          <p:cNvPr id="76" name="Footer Placeholder 1">
            <a:extLst>
              <a:ext uri="{FF2B5EF4-FFF2-40B4-BE49-F238E27FC236}">
                <a16:creationId xmlns:a16="http://schemas.microsoft.com/office/drawing/2014/main" id="{D1390EDD-40C8-8D53-4EF0-2106E980D0AD}"/>
              </a:ext>
            </a:extLst>
          </p:cNvPr>
          <p:cNvSpPr txBox="1">
            <a:spLocks/>
          </p:cNvSpPr>
          <p:nvPr/>
        </p:nvSpPr>
        <p:spPr>
          <a:xfrm>
            <a:off x="639125" y="6259021"/>
            <a:ext cx="3862275" cy="138499"/>
          </a:xfrm>
          <a:prstGeom prst="rect">
            <a:avLst/>
          </a:prstGeom>
        </p:spPr>
        <p:txBody>
          <a:bodyPr wrap="square" lIns="0" tIns="0" rIns="0" bIns="0" anchor="ctr">
            <a:spAutoFit/>
          </a:bodyPr>
          <a:lstStyle>
            <a:defPPr>
              <a:defRPr lang="en-US"/>
            </a:defPPr>
            <a:lvl1pPr marR="0" lvl="0" indent="0" defTabSz="914367" fontAlgn="auto">
              <a:lnSpc>
                <a:spcPct val="100000"/>
              </a:lnSpc>
              <a:spcBef>
                <a:spcPts val="0"/>
              </a:spcBef>
              <a:spcAft>
                <a:spcPts val="0"/>
              </a:spcAft>
              <a:buClrTx/>
              <a:buSzTx/>
              <a:buFontTx/>
              <a:buNone/>
              <a:tabLst/>
              <a:defRPr kumimoji="0" sz="800" b="0" i="0" u="none" strike="noStrike" cap="none" spc="0" normalizeH="0" baseline="0">
                <a:ln>
                  <a:noFill/>
                </a:ln>
                <a:solidFill>
                  <a:schemeClr val="bg1">
                    <a:lumMod val="50000"/>
                  </a:schemeClr>
                </a:solidFill>
                <a:effectLst/>
                <a:uLnTx/>
                <a:uFillTx/>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Partner Solutions can be found in </a:t>
            </a:r>
            <a:r>
              <a:rPr kumimoji="0" lang="en-US" sz="900" b="0" i="0" u="none" strike="noStrike" kern="1200" cap="none" spc="0" normalizeH="0" baseline="0" noProof="0">
                <a:ln>
                  <a:noFill/>
                </a:ln>
                <a:solidFill>
                  <a:srgbClr val="000000"/>
                </a:solidFill>
                <a:effectLst/>
                <a:uLnTx/>
                <a:uFillTx/>
                <a:latin typeface="Segoe UI"/>
                <a:ea typeface="+mn-ea"/>
                <a:cs typeface="+mn-cs"/>
                <a:hlinkClick r:id="rId27"/>
              </a:rPr>
              <a:t>Industry Clouds Appsource</a:t>
            </a: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03829371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3FA97537-5A55-1D1C-C689-B3290F32F91E}"/>
              </a:ext>
              <a:ext uri="{C183D7F6-B498-43B3-948B-1728B52AA6E4}">
                <adec:decorative xmlns:adec="http://schemas.microsoft.com/office/drawing/2017/decorative" val="1"/>
              </a:ext>
            </a:extLst>
          </p:cNvPr>
          <p:cNvSpPr/>
          <p:nvPr/>
        </p:nvSpPr>
        <p:spPr bwMode="auto">
          <a:xfrm>
            <a:off x="847323" y="3166453"/>
            <a:ext cx="10497351" cy="2047690"/>
          </a:xfrm>
          <a:prstGeom prst="roundRect">
            <a:avLst>
              <a:gd name="adj" fmla="val 4122"/>
            </a:avLst>
          </a:prstGeom>
          <a:noFill/>
          <a:ln>
            <a:solidFill>
              <a:srgbClr val="F4364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16BB4BE-9225-A6B1-B37B-8AD93AED2643}"/>
              </a:ext>
            </a:extLst>
          </p:cNvPr>
          <p:cNvSpPr>
            <a:spLocks noGrp="1"/>
          </p:cNvSpPr>
          <p:nvPr>
            <p:ph type="title"/>
          </p:nvPr>
        </p:nvSpPr>
        <p:spPr>
          <a:xfrm>
            <a:off x="590550" y="2033588"/>
            <a:ext cx="11018838" cy="554037"/>
          </a:xfrm>
        </p:spPr>
        <p:txBody>
          <a:bodyPr/>
          <a:lstStyle/>
          <a:p>
            <a:r>
              <a:rPr lang="en-US" noProof="0"/>
              <a:t>Use Copilot services with confidence </a:t>
            </a:r>
            <a:br>
              <a:rPr lang="en-US" noProof="0"/>
            </a:br>
            <a:endParaRPr lang="en-US"/>
          </a:p>
        </p:txBody>
      </p:sp>
      <p:sp>
        <p:nvSpPr>
          <p:cNvPr id="16" name="TextBox 15">
            <a:extLst>
              <a:ext uri="{FF2B5EF4-FFF2-40B4-BE49-F238E27FC236}">
                <a16:creationId xmlns:a16="http://schemas.microsoft.com/office/drawing/2014/main" id="{6C052CA2-68E6-864B-EEBF-CC756EFB7F00}"/>
              </a:ext>
            </a:extLst>
          </p:cNvPr>
          <p:cNvSpPr txBox="1"/>
          <p:nvPr/>
        </p:nvSpPr>
        <p:spPr>
          <a:xfrm>
            <a:off x="3219449" y="1643857"/>
            <a:ext cx="5753100" cy="307777"/>
          </a:xfrm>
          <a:prstGeom prst="rect">
            <a:avLst/>
          </a:prstGeom>
          <a:noFill/>
        </p:spPr>
        <p:txBody>
          <a:bodyPr wrap="square" lIns="0" tIns="0" rIns="0" bIns="0" rtlCol="0">
            <a:spAutoFit/>
          </a:bodyPr>
          <a:lstStyle/>
          <a:p>
            <a:pPr algn="ctr"/>
            <a:r>
              <a:rPr lang="en-US" sz="2000" b="1">
                <a:solidFill>
                  <a:srgbClr val="F4364C"/>
                </a:solidFill>
                <a:latin typeface="Segoe UI Semibold" panose="020B0502040204020203" pitchFamily="34" charset="0"/>
                <a:cs typeface="Segoe UI Semibold" panose="020B0502040204020203" pitchFamily="34" charset="0"/>
              </a:rPr>
              <a:t>Copilot Copyright Commitment </a:t>
            </a:r>
          </a:p>
        </p:txBody>
      </p:sp>
      <p:sp>
        <p:nvSpPr>
          <p:cNvPr id="5" name="TextBox 4">
            <a:extLst>
              <a:ext uri="{FF2B5EF4-FFF2-40B4-BE49-F238E27FC236}">
                <a16:creationId xmlns:a16="http://schemas.microsoft.com/office/drawing/2014/main" id="{1EA037D4-01D6-0D07-9BCC-0C2CA03A7AAE}"/>
              </a:ext>
            </a:extLst>
          </p:cNvPr>
          <p:cNvSpPr txBox="1"/>
          <p:nvPr/>
        </p:nvSpPr>
        <p:spPr>
          <a:xfrm>
            <a:off x="1686436" y="3682466"/>
            <a:ext cx="2655929" cy="1055995"/>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800"/>
              </a:spcAft>
              <a:buClrTx/>
              <a:buSzTx/>
              <a:buFontTx/>
              <a:buNone/>
              <a:tabLst/>
              <a:defRPr/>
            </a:pPr>
            <a: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t>We stand behind </a:t>
            </a:r>
            <a:b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br>
            <a: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t>our Copilot customers</a:t>
            </a:r>
          </a:p>
        </p:txBody>
      </p:sp>
      <p:sp>
        <p:nvSpPr>
          <p:cNvPr id="6" name="TextBox 5">
            <a:extLst>
              <a:ext uri="{FF2B5EF4-FFF2-40B4-BE49-F238E27FC236}">
                <a16:creationId xmlns:a16="http://schemas.microsoft.com/office/drawing/2014/main" id="{340C2CF4-00DB-2BD0-CA36-F35292C5011B}"/>
              </a:ext>
            </a:extLst>
          </p:cNvPr>
          <p:cNvSpPr txBox="1"/>
          <p:nvPr/>
        </p:nvSpPr>
        <p:spPr>
          <a:xfrm>
            <a:off x="4768035" y="3682466"/>
            <a:ext cx="2655929" cy="1015663"/>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800"/>
              </a:spcAft>
              <a:buClrTx/>
              <a:buSzTx/>
              <a:buFontTx/>
              <a:buNone/>
              <a:tabLst/>
              <a:defRPr/>
            </a:pPr>
            <a: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t>We are sensitive</a:t>
            </a:r>
            <a:b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br>
            <a: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t> to the concerns </a:t>
            </a:r>
            <a:b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br>
            <a: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t>of authors</a:t>
            </a:r>
          </a:p>
        </p:txBody>
      </p:sp>
      <p:sp>
        <p:nvSpPr>
          <p:cNvPr id="7" name="TextBox 6">
            <a:extLst>
              <a:ext uri="{FF2B5EF4-FFF2-40B4-BE49-F238E27FC236}">
                <a16:creationId xmlns:a16="http://schemas.microsoft.com/office/drawing/2014/main" id="{D3353189-4362-B568-D1C3-E5630F4D026A}"/>
              </a:ext>
            </a:extLst>
          </p:cNvPr>
          <p:cNvSpPr txBox="1"/>
          <p:nvPr/>
        </p:nvSpPr>
        <p:spPr>
          <a:xfrm>
            <a:off x="7871024" y="3682466"/>
            <a:ext cx="2634540" cy="1056058"/>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800"/>
              </a:spcAft>
              <a:buClrTx/>
              <a:buSzTx/>
              <a:buFontTx/>
              <a:buNone/>
              <a:tabLst/>
              <a:defRPr/>
            </a:pPr>
            <a: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t>Copyright </a:t>
            </a:r>
            <a:b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br>
            <a:r>
              <a:rPr kumimoji="0" lang="en-US" sz="2000" u="none" strike="noStrike" kern="0" cap="none" spc="0" normalizeH="0" baseline="0" noProof="0">
                <a:ln>
                  <a:noFill/>
                </a:ln>
                <a:effectLst/>
                <a:uLnTx/>
                <a:uFillTx/>
                <a:latin typeface="Segoe UI" panose="020B0502040204020203" pitchFamily="34" charset="0"/>
                <a:cs typeface="Segoe UI" panose="020B0502040204020203" pitchFamily="34" charset="0"/>
              </a:rPr>
              <a:t>guardrails are built into the product</a:t>
            </a:r>
          </a:p>
        </p:txBody>
      </p:sp>
    </p:spTree>
    <p:extLst>
      <p:ext uri="{BB962C8B-B14F-4D97-AF65-F5344CB8AC3E}">
        <p14:creationId xmlns:p14="http://schemas.microsoft.com/office/powerpoint/2010/main" val="2836101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300"/>
                                  </p:stCondLst>
                                  <p:childTnLst>
                                    <p:animMotion origin="layout" path="M 0 2.59259E-6 L 0 0.03541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300"/>
                                  </p:stCondLst>
                                  <p:childTnLst>
                                    <p:animMotion origin="layout" path="M 0 2.59259E-6 L 0 0.03541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grpId="1" nodeType="withEffect">
                                  <p:stCondLst>
                                    <p:cond delay="300"/>
                                  </p:stCondLst>
                                  <p:childTnLst>
                                    <p:animMotion origin="layout" path="M 0 2.59259E-6 L 0 0.03541 " pathEditMode="relative" rAng="0" ptsTypes="AA">
                                      <p:cBhvr>
                                        <p:cTn id="1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77A47-D235-4DE2-890E-1BC4845EEE62}"/>
              </a:ext>
            </a:extLst>
          </p:cNvPr>
          <p:cNvSpPr>
            <a:spLocks noGrp="1"/>
          </p:cNvSpPr>
          <p:nvPr>
            <p:ph type="title"/>
          </p:nvPr>
        </p:nvSpPr>
        <p:spPr>
          <a:xfrm>
            <a:off x="588963" y="457200"/>
            <a:ext cx="11017250" cy="554038"/>
          </a:xfrm>
        </p:spPr>
        <p:txBody>
          <a:bodyPr/>
          <a:lstStyle/>
          <a:p>
            <a:r>
              <a:rPr lang="en-US"/>
              <a:t>Learn more. Go further. </a:t>
            </a:r>
          </a:p>
        </p:txBody>
      </p:sp>
      <p:pic>
        <p:nvPicPr>
          <p:cNvPr id="64" name="Picture 63">
            <a:extLst>
              <a:ext uri="{FF2B5EF4-FFF2-40B4-BE49-F238E27FC236}">
                <a16:creationId xmlns:a16="http://schemas.microsoft.com/office/drawing/2014/main" id="{976A5EE9-C449-F597-E56E-A4DC88A29051}"/>
              </a:ext>
            </a:extLst>
          </p:cNvPr>
          <p:cNvPicPr>
            <a:picLocks noChangeAspect="1"/>
          </p:cNvPicPr>
          <p:nvPr/>
        </p:nvPicPr>
        <p:blipFill rotWithShape="1">
          <a:blip r:embed="rId3"/>
          <a:srcRect l="9738" r="15730"/>
          <a:stretch/>
        </p:blipFill>
        <p:spPr>
          <a:xfrm>
            <a:off x="5857972" y="866"/>
            <a:ext cx="6334029" cy="6856268"/>
          </a:xfrm>
          <a:custGeom>
            <a:avLst/>
            <a:gdLst>
              <a:gd name="connsiteX0" fmla="*/ 0 w 5084762"/>
              <a:gd name="connsiteY0" fmla="*/ 0 h 6837218"/>
              <a:gd name="connsiteX1" fmla="*/ 5084762 w 5084762"/>
              <a:gd name="connsiteY1" fmla="*/ 0 h 6837218"/>
              <a:gd name="connsiteX2" fmla="*/ 5084762 w 5084762"/>
              <a:gd name="connsiteY2" fmla="*/ 6837218 h 6837218"/>
              <a:gd name="connsiteX3" fmla="*/ 0 w 5084762"/>
              <a:gd name="connsiteY3" fmla="*/ 6837218 h 6837218"/>
            </a:gdLst>
            <a:ahLst/>
            <a:cxnLst>
              <a:cxn ang="0">
                <a:pos x="connsiteX0" y="connsiteY0"/>
              </a:cxn>
              <a:cxn ang="0">
                <a:pos x="connsiteX1" y="connsiteY1"/>
              </a:cxn>
              <a:cxn ang="0">
                <a:pos x="connsiteX2" y="connsiteY2"/>
              </a:cxn>
              <a:cxn ang="0">
                <a:pos x="connsiteX3" y="connsiteY3"/>
              </a:cxn>
            </a:cxnLst>
            <a:rect l="l" t="t" r="r" b="b"/>
            <a:pathLst>
              <a:path w="5084762" h="6837218">
                <a:moveTo>
                  <a:pt x="0" y="0"/>
                </a:moveTo>
                <a:lnTo>
                  <a:pt x="5084762" y="0"/>
                </a:lnTo>
                <a:lnTo>
                  <a:pt x="5084762" y="6837218"/>
                </a:lnTo>
                <a:lnTo>
                  <a:pt x="0" y="6837218"/>
                </a:lnTo>
                <a:close/>
              </a:path>
            </a:pathLst>
          </a:custGeom>
        </p:spPr>
      </p:pic>
      <p:sp>
        <p:nvSpPr>
          <p:cNvPr id="6" name="Rectangle 5">
            <a:extLst>
              <a:ext uri="{FF2B5EF4-FFF2-40B4-BE49-F238E27FC236}">
                <a16:creationId xmlns:a16="http://schemas.microsoft.com/office/drawing/2014/main" id="{68D61323-842F-0127-BF5B-D19DD80B5567}"/>
              </a:ext>
            </a:extLst>
          </p:cNvPr>
          <p:cNvSpPr/>
          <p:nvPr/>
        </p:nvSpPr>
        <p:spPr>
          <a:xfrm>
            <a:off x="588963" y="1461939"/>
            <a:ext cx="3334442" cy="395158"/>
          </a:xfrm>
          <a:prstGeom prst="rect">
            <a:avLst/>
          </a:prstGeom>
          <a:noFill/>
          <a:effectLst/>
        </p:spPr>
        <p:txBody>
          <a:bodyPr wrap="square" lIns="0" tIns="0" rIns="0" bIns="0" anchor="ctr">
            <a:noAutofit/>
          </a:bodyPr>
          <a:lstStyle/>
          <a:p>
            <a:pPr marL="0" marR="0" lvl="0" indent="0" defTabSz="914192" rtl="0" eaLnBrk="1" fontAlgn="auto" latinLnBrk="0" hangingPunct="1">
              <a:lnSpc>
                <a:spcPct val="100000"/>
              </a:lnSpc>
              <a:spcBef>
                <a:spcPts val="1200"/>
              </a:spcBef>
              <a:spcAft>
                <a:spcPts val="0"/>
              </a:spcAft>
              <a:buClrTx/>
              <a:buSzTx/>
              <a:buFontTx/>
              <a:buNone/>
              <a:tabLst/>
              <a:defRPr/>
            </a:pPr>
            <a:r>
              <a:rPr kumimoji="0" lang="en-US" sz="2800" b="0" i="0" u="none" strike="noStrike" kern="0" cap="none" spc="0" normalizeH="0" baseline="0" noProof="0">
                <a:ln>
                  <a:noFill/>
                </a:ln>
                <a:solidFill>
                  <a:schemeClr val="tx1">
                    <a:lumMod val="75000"/>
                    <a:lumOff val="25000"/>
                  </a:schemeClr>
                </a:solidFill>
                <a:effectLst/>
                <a:uLnTx/>
                <a:uFillTx/>
                <a:latin typeface="+mj-lt"/>
                <a:ea typeface="+mn-ea"/>
                <a:cs typeface="Segoe UI" panose="020B0502040204020203" pitchFamily="34" charset="0"/>
              </a:rPr>
              <a:t>Partner</a:t>
            </a:r>
            <a:endParaRPr kumimoji="0" lang="en-US" sz="2400" b="0" i="0" u="none" strike="noStrike" kern="0" cap="none" spc="0" normalizeH="0" baseline="0" noProof="0">
              <a:ln>
                <a:noFill/>
              </a:ln>
              <a:solidFill>
                <a:schemeClr val="tx1">
                  <a:lumMod val="75000"/>
                  <a:lumOff val="25000"/>
                </a:schemeClr>
              </a:solidFill>
              <a:effectLst/>
              <a:uLnTx/>
              <a:uFillTx/>
              <a:latin typeface="+mj-lt"/>
              <a:ea typeface="+mn-ea"/>
              <a:cs typeface="Segoe UI" panose="020B0502040204020203" pitchFamily="34" charset="0"/>
            </a:endParaRPr>
          </a:p>
        </p:txBody>
      </p:sp>
      <p:sp>
        <p:nvSpPr>
          <p:cNvPr id="11" name="TextBox 10">
            <a:extLst>
              <a:ext uri="{FF2B5EF4-FFF2-40B4-BE49-F238E27FC236}">
                <a16:creationId xmlns:a16="http://schemas.microsoft.com/office/drawing/2014/main" id="{E4E76518-7C9F-6491-228A-FCB226AAA440}"/>
              </a:ext>
            </a:extLst>
          </p:cNvPr>
          <p:cNvSpPr txBox="1"/>
          <p:nvPr/>
        </p:nvSpPr>
        <p:spPr>
          <a:xfrm>
            <a:off x="588963" y="4453873"/>
            <a:ext cx="4027469" cy="1384995"/>
          </a:xfrm>
          <a:prstGeom prst="rect">
            <a:avLst/>
          </a:prstGeom>
          <a:noFill/>
        </p:spPr>
        <p:txBody>
          <a:bodyPr wrap="square" lIns="0" tIns="0" rIns="0" bIns="0" rtlCol="0" anchor="t">
            <a:spAutoFit/>
          </a:bodyPr>
          <a:lstStyle/>
          <a:p>
            <a:pPr>
              <a:defRPr/>
            </a:pPr>
            <a:r>
              <a:rPr lang="en-US" u="sng" dirty="0">
                <a:solidFill>
                  <a:schemeClr val="tx1">
                    <a:lumMod val="75000"/>
                    <a:lumOff val="25000"/>
                  </a:schemeClr>
                </a:solidFill>
                <a:latin typeface="Segoe UI"/>
                <a:cs typeface="Segoe UI"/>
                <a:hlinkClick r:id="rId4">
                  <a:extLst>
                    <a:ext uri="{A12FA001-AC4F-418D-AE19-62706E023703}">
                      <ahyp:hlinkClr xmlns:ahyp="http://schemas.microsoft.com/office/drawing/2018/hyperlinkcolor" val="tx"/>
                    </a:ext>
                  </a:extLst>
                </a:hlinkClick>
              </a:rPr>
              <a:t>Learn more about </a:t>
            </a:r>
            <a:br>
              <a:rPr lang="en-US" u="sng" dirty="0">
                <a:latin typeface="Segoe UI"/>
                <a:cs typeface="Segoe UI"/>
                <a:hlinkClick r:id="rId4">
                  <a:extLst>
                    <a:ext uri="{A12FA001-AC4F-418D-AE19-62706E023703}">
                      <ahyp:hlinkClr xmlns:ahyp="http://schemas.microsoft.com/office/drawing/2018/hyperlinkcolor" val="tx"/>
                    </a:ext>
                  </a:extLst>
                </a:hlinkClick>
              </a:rPr>
            </a:br>
            <a:r>
              <a:rPr lang="en-US" u="sng" dirty="0">
                <a:solidFill>
                  <a:schemeClr val="tx1">
                    <a:lumMod val="75000"/>
                    <a:lumOff val="25000"/>
                  </a:schemeClr>
                </a:solidFill>
                <a:latin typeface="Segoe UI"/>
                <a:cs typeface="Segoe UI"/>
                <a:hlinkClick r:id="rId4">
                  <a:extLst>
                    <a:ext uri="{A12FA001-AC4F-418D-AE19-62706E023703}">
                      <ahyp:hlinkClr xmlns:ahyp="http://schemas.microsoft.com/office/drawing/2018/hyperlinkcolor" val="tx"/>
                    </a:ext>
                  </a:extLst>
                </a:hlinkClick>
              </a:rPr>
              <a:t>Microsoft Cloud for Retail</a:t>
            </a:r>
            <a:endParaRPr lang="en-US">
              <a:solidFill>
                <a:schemeClr val="tx1">
                  <a:lumMod val="75000"/>
                  <a:lumOff val="25000"/>
                </a:schemeClr>
              </a:solidFill>
            </a:endParaRPr>
          </a:p>
          <a:p>
            <a:pPr>
              <a:defRPr/>
            </a:pPr>
            <a:endParaRPr lang="en-US" u="sng" dirty="0">
              <a:solidFill>
                <a:schemeClr val="tx1">
                  <a:lumMod val="75000"/>
                  <a:lumOff val="25000"/>
                </a:schemeClr>
              </a:solidFill>
              <a:latin typeface="Segoe UI"/>
              <a:cs typeface="Segoe UI"/>
            </a:endParaRPr>
          </a:p>
          <a:p>
            <a:pPr>
              <a:defRPr/>
            </a:pPr>
            <a:r>
              <a:rPr lang="en-US" dirty="0">
                <a:solidFill>
                  <a:schemeClr val="tx1">
                    <a:lumMod val="75000"/>
                    <a:lumOff val="25000"/>
                  </a:schemeClr>
                </a:solidFill>
                <a:ea typeface="+mn-lt"/>
                <a:cs typeface="+mn-lt"/>
                <a:hlinkClick r:id="rId5">
                  <a:extLst>
                    <a:ext uri="{A12FA001-AC4F-418D-AE19-62706E023703}">
                      <ahyp:hlinkClr xmlns:ahyp="http://schemas.microsoft.com/office/drawing/2018/hyperlinkcolor" val="tx"/>
                    </a:ext>
                  </a:extLst>
                </a:hlinkClick>
              </a:rPr>
              <a:t>See how Microsoft AI </a:t>
            </a:r>
            <a:br>
              <a:rPr lang="en-US" dirty="0">
                <a:solidFill>
                  <a:schemeClr val="tx1">
                    <a:lumMod val="75000"/>
                    <a:lumOff val="25000"/>
                  </a:schemeClr>
                </a:solidFill>
                <a:ea typeface="+mn-lt"/>
                <a:cs typeface="+mn-lt"/>
                <a:hlinkClick r:id="rId5">
                  <a:extLst>
                    <a:ext uri="{A12FA001-AC4F-418D-AE19-62706E023703}">
                      <ahyp:hlinkClr xmlns:ahyp="http://schemas.microsoft.com/office/drawing/2018/hyperlinkcolor" val="tx"/>
                    </a:ext>
                  </a:extLst>
                </a:hlinkClick>
              </a:rPr>
            </a:br>
            <a:r>
              <a:rPr lang="en-US" dirty="0">
                <a:solidFill>
                  <a:schemeClr val="tx1">
                    <a:lumMod val="75000"/>
                    <a:lumOff val="25000"/>
                  </a:schemeClr>
                </a:solidFill>
                <a:ea typeface="+mn-lt"/>
                <a:cs typeface="+mn-lt"/>
                <a:hlinkClick r:id="rId5">
                  <a:extLst>
                    <a:ext uri="{A12FA001-AC4F-418D-AE19-62706E023703}">
                      <ahyp:hlinkClr xmlns:ahyp="http://schemas.microsoft.com/office/drawing/2018/hyperlinkcolor" val="tx"/>
                    </a:ext>
                  </a:extLst>
                </a:hlinkClick>
              </a:rPr>
              <a:t>solutions unlocks retail</a:t>
            </a:r>
            <a:endParaRPr lang="en-US">
              <a:solidFill>
                <a:schemeClr val="tx1">
                  <a:lumMod val="75000"/>
                  <a:lumOff val="25000"/>
                </a:schemeClr>
              </a:solidFill>
              <a:hlinkClick r:id="rId5">
                <a:extLst>
                  <a:ext uri="{A12FA001-AC4F-418D-AE19-62706E023703}">
                    <ahyp:hlinkClr xmlns:ahyp="http://schemas.microsoft.com/office/drawing/2018/hyperlinkcolor" val="tx"/>
                  </a:ext>
                </a:extLst>
              </a:hlinkClick>
            </a:endParaRPr>
          </a:p>
        </p:txBody>
      </p:sp>
      <p:grpSp>
        <p:nvGrpSpPr>
          <p:cNvPr id="12" name="Group 11">
            <a:extLst>
              <a:ext uri="{FF2B5EF4-FFF2-40B4-BE49-F238E27FC236}">
                <a16:creationId xmlns:a16="http://schemas.microsoft.com/office/drawing/2014/main" id="{C925B540-E789-5C44-6A72-2B0C29E6B3A7}"/>
              </a:ext>
            </a:extLst>
          </p:cNvPr>
          <p:cNvGrpSpPr/>
          <p:nvPr/>
        </p:nvGrpSpPr>
        <p:grpSpPr>
          <a:xfrm>
            <a:off x="588962" y="2150540"/>
            <a:ext cx="5098930" cy="2009890"/>
            <a:chOff x="588962" y="2376521"/>
            <a:chExt cx="5098930" cy="2009890"/>
          </a:xfrm>
        </p:grpSpPr>
        <p:sp>
          <p:nvSpPr>
            <p:cNvPr id="7" name="Rectangle 6">
              <a:extLst>
                <a:ext uri="{FF2B5EF4-FFF2-40B4-BE49-F238E27FC236}">
                  <a16:creationId xmlns:a16="http://schemas.microsoft.com/office/drawing/2014/main" id="{19C9CA46-430A-DA98-8D77-8A962959E06F}"/>
                </a:ext>
              </a:extLst>
            </p:cNvPr>
            <p:cNvSpPr/>
            <p:nvPr/>
          </p:nvSpPr>
          <p:spPr>
            <a:xfrm>
              <a:off x="588962" y="2765913"/>
              <a:ext cx="3672645" cy="1231106"/>
            </a:xfrm>
            <a:prstGeom prst="rect">
              <a:avLst/>
            </a:prstGeom>
            <a:noFill/>
            <a:effectLst/>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effectLst/>
                  <a:uLnTx/>
                  <a:uFillTx/>
                  <a:ea typeface="+mn-ea"/>
                  <a:cs typeface="Segoe UI" panose="020B0502040204020203" pitchFamily="34" charset="0"/>
                </a:rPr>
                <a:t>To learn more about </a:t>
              </a:r>
              <a:r>
                <a:rPr kumimoji="0" lang="en-US" sz="2000" b="0" i="0" u="none" strike="noStrike" kern="0" cap="none" spc="0" normalizeH="0" baseline="0" noProof="0">
                  <a:ln>
                    <a:noFill/>
                  </a:ln>
                  <a:solidFill>
                    <a:srgbClr val="FF0000"/>
                  </a:solidFill>
                  <a:effectLst/>
                  <a:uLnTx/>
                  <a:uFillTx/>
                  <a:ea typeface="+mn-ea"/>
                  <a:cs typeface="Segoe UI" panose="020B0502040204020203" pitchFamily="34" charset="0"/>
                </a:rPr>
                <a:t>[partner name’s] [description of services]</a:t>
              </a:r>
              <a:r>
                <a:rPr kumimoji="0" lang="en-US" sz="2000" b="0" i="0" u="none" strike="noStrike" kern="0" cap="none" spc="0" normalizeH="0" baseline="0" noProof="0">
                  <a:ln>
                    <a:noFill/>
                  </a:ln>
                  <a:solidFill>
                    <a:srgbClr val="000000"/>
                  </a:solidFill>
                  <a:effectLst/>
                  <a:uLnTx/>
                  <a:uFillTx/>
                  <a:ea typeface="+mn-ea"/>
                  <a:cs typeface="Segoe UI" panose="020B0502040204020203" pitchFamily="34" charset="0"/>
                </a:rPr>
                <a:t> </a:t>
              </a:r>
              <a:r>
                <a:rPr kumimoji="0" lang="en-US" sz="2000" b="0" i="0" u="none" strike="noStrike" kern="0" cap="none" spc="0" normalizeH="0" baseline="0" noProof="0">
                  <a:ln>
                    <a:noFill/>
                  </a:ln>
                  <a:effectLst/>
                  <a:uLnTx/>
                  <a:uFillTx/>
                  <a:ea typeface="+mn-ea"/>
                  <a:cs typeface="Segoe UI" panose="020B0502040204020203" pitchFamily="34" charset="0"/>
                </a:rPr>
                <a:t>please visit </a:t>
              </a:r>
              <a:r>
                <a:rPr kumimoji="0" lang="en-US" sz="2000" b="0" i="0" u="none" strike="noStrike" kern="0" cap="none" spc="0" normalizeH="0" baseline="0" noProof="0">
                  <a:ln>
                    <a:noFill/>
                  </a:ln>
                  <a:solidFill>
                    <a:srgbClr val="FF0000"/>
                  </a:solidFill>
                  <a:effectLst/>
                  <a:uLnTx/>
                  <a:uFillTx/>
                  <a:ea typeface="+mn-ea"/>
                  <a:cs typeface="Segoe UI" panose="020B0502040204020203" pitchFamily="34" charset="0"/>
                </a:rPr>
                <a:t>[partner website] </a:t>
              </a:r>
              <a:r>
                <a:rPr kumimoji="0" lang="en-US" sz="2000" b="0" i="0" u="none" strike="noStrike" kern="0" cap="none" spc="0" normalizeH="0" baseline="0" noProof="0">
                  <a:ln>
                    <a:noFill/>
                  </a:ln>
                  <a:effectLst/>
                  <a:uLnTx/>
                  <a:uFillTx/>
                  <a:ea typeface="+mn-ea"/>
                  <a:cs typeface="Segoe UI" panose="020B0502040204020203" pitchFamily="34" charset="0"/>
                </a:rPr>
                <a:t>or contact</a:t>
              </a:r>
              <a:r>
                <a:rPr kumimoji="0" lang="en-US" sz="2000" b="0" i="0" u="none" strike="noStrike" kern="0" cap="none" spc="0" normalizeH="0" baseline="0" noProof="0">
                  <a:ln>
                    <a:noFill/>
                  </a:ln>
                  <a:solidFill>
                    <a:srgbClr val="000000"/>
                  </a:solidFill>
                  <a:effectLst/>
                  <a:uLnTx/>
                  <a:uFillTx/>
                  <a:ea typeface="+mn-ea"/>
                  <a:cs typeface="Segoe UI" panose="020B0502040204020203" pitchFamily="34" charset="0"/>
                </a:rPr>
                <a:t> </a:t>
              </a:r>
              <a:r>
                <a:rPr kumimoji="0" lang="en-US" sz="2000" b="0" i="0" u="none" strike="noStrike" kern="0" cap="none" spc="0" normalizeH="0" baseline="0" noProof="0">
                  <a:ln>
                    <a:noFill/>
                  </a:ln>
                  <a:solidFill>
                    <a:srgbClr val="FF0000"/>
                  </a:solidFill>
                  <a:effectLst/>
                  <a:uLnTx/>
                  <a:uFillTx/>
                  <a:ea typeface="+mn-ea"/>
                  <a:cs typeface="Segoe UI" panose="020B0502040204020203" pitchFamily="34" charset="0"/>
                </a:rPr>
                <a:t>[rep name + number]</a:t>
              </a:r>
            </a:p>
          </p:txBody>
        </p:sp>
        <p:cxnSp>
          <p:nvCxnSpPr>
            <p:cNvPr id="95" name="Straight Connector 94">
              <a:extLst>
                <a:ext uri="{FF2B5EF4-FFF2-40B4-BE49-F238E27FC236}">
                  <a16:creationId xmlns:a16="http://schemas.microsoft.com/office/drawing/2014/main" id="{F7687652-FE2C-4153-2E1C-FB53B7AB5B72}"/>
                </a:ext>
              </a:extLst>
            </p:cNvPr>
            <p:cNvCxnSpPr>
              <a:cxnSpLocks/>
            </p:cNvCxnSpPr>
            <p:nvPr/>
          </p:nvCxnSpPr>
          <p:spPr>
            <a:xfrm flipH="1">
              <a:off x="588963" y="4386411"/>
              <a:ext cx="5098929" cy="0"/>
            </a:xfrm>
            <a:prstGeom prst="line">
              <a:avLst/>
            </a:prstGeom>
            <a:solidFill>
              <a:schemeClr val="tx1"/>
            </a:solidFill>
            <a:ln w="19050" cap="rnd">
              <a:solidFill>
                <a:schemeClr val="tx1">
                  <a:lumMod val="50000"/>
                  <a:lumOff val="50000"/>
                </a:schemeClr>
              </a:solidFill>
              <a:prstDash val="solid"/>
              <a:round/>
            </a:ln>
            <a:effectLst/>
          </p:spPr>
        </p:cxnSp>
        <p:cxnSp>
          <p:nvCxnSpPr>
            <p:cNvPr id="96" name="Straight Connector 95">
              <a:extLst>
                <a:ext uri="{FF2B5EF4-FFF2-40B4-BE49-F238E27FC236}">
                  <a16:creationId xmlns:a16="http://schemas.microsoft.com/office/drawing/2014/main" id="{CB364BCE-DA90-307C-FAEE-0BE9CA6FB341}"/>
                </a:ext>
              </a:extLst>
            </p:cNvPr>
            <p:cNvCxnSpPr>
              <a:cxnSpLocks/>
            </p:cNvCxnSpPr>
            <p:nvPr/>
          </p:nvCxnSpPr>
          <p:spPr>
            <a:xfrm flipH="1">
              <a:off x="588963" y="2376521"/>
              <a:ext cx="5098929" cy="0"/>
            </a:xfrm>
            <a:prstGeom prst="line">
              <a:avLst/>
            </a:prstGeom>
            <a:solidFill>
              <a:schemeClr val="tx1"/>
            </a:solidFill>
            <a:ln w="19050" cap="rnd">
              <a:solidFill>
                <a:schemeClr val="tx1">
                  <a:lumMod val="50000"/>
                  <a:lumOff val="50000"/>
                </a:schemeClr>
              </a:solidFill>
              <a:prstDash val="solid"/>
              <a:round/>
            </a:ln>
            <a:effectLst/>
          </p:spPr>
        </p:cxnSp>
        <p:grpSp>
          <p:nvGrpSpPr>
            <p:cNvPr id="10" name="Group 9">
              <a:extLst>
                <a:ext uri="{FF2B5EF4-FFF2-40B4-BE49-F238E27FC236}">
                  <a16:creationId xmlns:a16="http://schemas.microsoft.com/office/drawing/2014/main" id="{23294F38-8D9B-6880-813D-9468D8F020D4}"/>
                </a:ext>
              </a:extLst>
            </p:cNvPr>
            <p:cNvGrpSpPr/>
            <p:nvPr/>
          </p:nvGrpSpPr>
          <p:grpSpPr>
            <a:xfrm>
              <a:off x="4695623" y="4023552"/>
              <a:ext cx="908758" cy="264980"/>
              <a:chOff x="4695623" y="4023552"/>
              <a:chExt cx="908758" cy="264980"/>
            </a:xfrm>
          </p:grpSpPr>
          <p:sp>
            <p:nvSpPr>
              <p:cNvPr id="102" name="Rectangle: Rounded Corners 101">
                <a:hlinkClick r:id="rId6"/>
                <a:extLst>
                  <a:ext uri="{FF2B5EF4-FFF2-40B4-BE49-F238E27FC236}">
                    <a16:creationId xmlns:a16="http://schemas.microsoft.com/office/drawing/2014/main" id="{E835C823-8FA8-4E37-2BAD-6AAB4DFC9848}"/>
                  </a:ext>
                </a:extLst>
              </p:cNvPr>
              <p:cNvSpPr/>
              <p:nvPr/>
            </p:nvSpPr>
            <p:spPr>
              <a:xfrm>
                <a:off x="5017508" y="4023552"/>
                <a:ext cx="264981" cy="264980"/>
              </a:xfrm>
              <a:prstGeom prst="roundRect">
                <a:avLst>
                  <a:gd name="adj" fmla="val 8925"/>
                </a:avLst>
              </a:prstGeom>
              <a:solidFill>
                <a:srgbClr val="0078D4"/>
              </a:solidFill>
              <a:ln w="10795" cap="flat" cmpd="sng" algn="ctr">
                <a:noFill/>
                <a:prstDash val="solid"/>
              </a:ln>
              <a:effectLst/>
            </p:spPr>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1088105" rtl="0" eaLnBrk="1" latinLnBrk="0" hangingPunct="1">
                  <a:defRPr sz="2200" kern="1200">
                    <a:solidFill>
                      <a:schemeClr val="lt1"/>
                    </a:solidFill>
                    <a:latin typeface="+mn-lt"/>
                    <a:ea typeface="+mn-ea"/>
                    <a:cs typeface="+mn-cs"/>
                  </a:defRPr>
                </a:lvl1pPr>
                <a:lvl2pPr marL="544053" algn="l" defTabSz="1088105" rtl="0" eaLnBrk="1" latinLnBrk="0" hangingPunct="1">
                  <a:defRPr sz="2200" kern="1200">
                    <a:solidFill>
                      <a:schemeClr val="lt1"/>
                    </a:solidFill>
                    <a:latin typeface="+mn-lt"/>
                    <a:ea typeface="+mn-ea"/>
                    <a:cs typeface="+mn-cs"/>
                  </a:defRPr>
                </a:lvl2pPr>
                <a:lvl3pPr marL="1088105" algn="l" defTabSz="1088105" rtl="0" eaLnBrk="1" latinLnBrk="0" hangingPunct="1">
                  <a:defRPr sz="2200" kern="1200">
                    <a:solidFill>
                      <a:schemeClr val="lt1"/>
                    </a:solidFill>
                    <a:latin typeface="+mn-lt"/>
                    <a:ea typeface="+mn-ea"/>
                    <a:cs typeface="+mn-cs"/>
                  </a:defRPr>
                </a:lvl3pPr>
                <a:lvl4pPr marL="1632159" algn="l" defTabSz="1088105" rtl="0" eaLnBrk="1" latinLnBrk="0" hangingPunct="1">
                  <a:defRPr sz="2200" kern="1200">
                    <a:solidFill>
                      <a:schemeClr val="lt1"/>
                    </a:solidFill>
                    <a:latin typeface="+mn-lt"/>
                    <a:ea typeface="+mn-ea"/>
                    <a:cs typeface="+mn-cs"/>
                  </a:defRPr>
                </a:lvl4pPr>
                <a:lvl5pPr marL="2176211" algn="l" defTabSz="1088105" rtl="0" eaLnBrk="1" latinLnBrk="0" hangingPunct="1">
                  <a:defRPr sz="2200" kern="1200">
                    <a:solidFill>
                      <a:schemeClr val="lt1"/>
                    </a:solidFill>
                    <a:latin typeface="+mn-lt"/>
                    <a:ea typeface="+mn-ea"/>
                    <a:cs typeface="+mn-cs"/>
                  </a:defRPr>
                </a:lvl5pPr>
                <a:lvl6pPr marL="2720264" algn="l" defTabSz="1088105" rtl="0" eaLnBrk="1" latinLnBrk="0" hangingPunct="1">
                  <a:defRPr sz="2200" kern="1200">
                    <a:solidFill>
                      <a:schemeClr val="lt1"/>
                    </a:solidFill>
                    <a:latin typeface="+mn-lt"/>
                    <a:ea typeface="+mn-ea"/>
                    <a:cs typeface="+mn-cs"/>
                  </a:defRPr>
                </a:lvl6pPr>
                <a:lvl7pPr marL="3264316" algn="l" defTabSz="1088105" rtl="0" eaLnBrk="1" latinLnBrk="0" hangingPunct="1">
                  <a:defRPr sz="2200" kern="1200">
                    <a:solidFill>
                      <a:schemeClr val="lt1"/>
                    </a:solidFill>
                    <a:latin typeface="+mn-lt"/>
                    <a:ea typeface="+mn-ea"/>
                    <a:cs typeface="+mn-cs"/>
                  </a:defRPr>
                </a:lvl7pPr>
                <a:lvl8pPr marL="3808369" algn="l" defTabSz="1088105" rtl="0" eaLnBrk="1" latinLnBrk="0" hangingPunct="1">
                  <a:defRPr sz="2200" kern="1200">
                    <a:solidFill>
                      <a:schemeClr val="lt1"/>
                    </a:solidFill>
                    <a:latin typeface="+mn-lt"/>
                    <a:ea typeface="+mn-ea"/>
                    <a:cs typeface="+mn-cs"/>
                  </a:defRPr>
                </a:lvl8pPr>
                <a:lvl9pPr marL="4352422" algn="l" defTabSz="1088105" rtl="0" eaLnBrk="1" latinLnBrk="0" hangingPunct="1">
                  <a:defRPr sz="2200" kern="1200">
                    <a:solidFill>
                      <a:schemeClr val="lt1"/>
                    </a:solidFill>
                    <a:latin typeface="+mn-lt"/>
                    <a:ea typeface="+mn-ea"/>
                    <a:cs typeface="+mn-cs"/>
                  </a:defRPr>
                </a:lvl9pPr>
              </a:lstStyle>
              <a:p>
                <a:pPr marL="0" marR="0" lvl="0" indent="0" algn="r" defTabSz="108810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103" name="Rectangle: Rounded Corners 27">
                <a:hlinkClick r:id="rId7"/>
                <a:extLst>
                  <a:ext uri="{FF2B5EF4-FFF2-40B4-BE49-F238E27FC236}">
                    <a16:creationId xmlns:a16="http://schemas.microsoft.com/office/drawing/2014/main" id="{8370A6D8-8C55-7B31-D83C-8E4E51B7DD60}"/>
                  </a:ext>
                </a:extLst>
              </p:cNvPr>
              <p:cNvSpPr/>
              <p:nvPr/>
            </p:nvSpPr>
            <p:spPr>
              <a:xfrm>
                <a:off x="4695623" y="4023552"/>
                <a:ext cx="264981" cy="264980"/>
              </a:xfrm>
              <a:prstGeom prst="roundRect">
                <a:avLst>
                  <a:gd name="adj" fmla="val 8925"/>
                </a:avLst>
              </a:prstGeom>
              <a:solidFill>
                <a:srgbClr val="0078D4"/>
              </a:solidFill>
              <a:ln w="10795" cap="flat" cmpd="sng" algn="ctr">
                <a:noFill/>
                <a:prstDash val="solid"/>
              </a:ln>
              <a:effectLst/>
            </p:spPr>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1088105" rtl="0" eaLnBrk="1" latinLnBrk="0" hangingPunct="1">
                  <a:defRPr sz="2200" kern="1200">
                    <a:solidFill>
                      <a:schemeClr val="lt1"/>
                    </a:solidFill>
                    <a:latin typeface="+mn-lt"/>
                    <a:ea typeface="+mn-ea"/>
                    <a:cs typeface="+mn-cs"/>
                  </a:defRPr>
                </a:lvl1pPr>
                <a:lvl2pPr marL="544053" algn="l" defTabSz="1088105" rtl="0" eaLnBrk="1" latinLnBrk="0" hangingPunct="1">
                  <a:defRPr sz="2200" kern="1200">
                    <a:solidFill>
                      <a:schemeClr val="lt1"/>
                    </a:solidFill>
                    <a:latin typeface="+mn-lt"/>
                    <a:ea typeface="+mn-ea"/>
                    <a:cs typeface="+mn-cs"/>
                  </a:defRPr>
                </a:lvl2pPr>
                <a:lvl3pPr marL="1088105" algn="l" defTabSz="1088105" rtl="0" eaLnBrk="1" latinLnBrk="0" hangingPunct="1">
                  <a:defRPr sz="2200" kern="1200">
                    <a:solidFill>
                      <a:schemeClr val="lt1"/>
                    </a:solidFill>
                    <a:latin typeface="+mn-lt"/>
                    <a:ea typeface="+mn-ea"/>
                    <a:cs typeface="+mn-cs"/>
                  </a:defRPr>
                </a:lvl3pPr>
                <a:lvl4pPr marL="1632159" algn="l" defTabSz="1088105" rtl="0" eaLnBrk="1" latinLnBrk="0" hangingPunct="1">
                  <a:defRPr sz="2200" kern="1200">
                    <a:solidFill>
                      <a:schemeClr val="lt1"/>
                    </a:solidFill>
                    <a:latin typeface="+mn-lt"/>
                    <a:ea typeface="+mn-ea"/>
                    <a:cs typeface="+mn-cs"/>
                  </a:defRPr>
                </a:lvl4pPr>
                <a:lvl5pPr marL="2176211" algn="l" defTabSz="1088105" rtl="0" eaLnBrk="1" latinLnBrk="0" hangingPunct="1">
                  <a:defRPr sz="2200" kern="1200">
                    <a:solidFill>
                      <a:schemeClr val="lt1"/>
                    </a:solidFill>
                    <a:latin typeface="+mn-lt"/>
                    <a:ea typeface="+mn-ea"/>
                    <a:cs typeface="+mn-cs"/>
                  </a:defRPr>
                </a:lvl5pPr>
                <a:lvl6pPr marL="2720264" algn="l" defTabSz="1088105" rtl="0" eaLnBrk="1" latinLnBrk="0" hangingPunct="1">
                  <a:defRPr sz="2200" kern="1200">
                    <a:solidFill>
                      <a:schemeClr val="lt1"/>
                    </a:solidFill>
                    <a:latin typeface="+mn-lt"/>
                    <a:ea typeface="+mn-ea"/>
                    <a:cs typeface="+mn-cs"/>
                  </a:defRPr>
                </a:lvl6pPr>
                <a:lvl7pPr marL="3264316" algn="l" defTabSz="1088105" rtl="0" eaLnBrk="1" latinLnBrk="0" hangingPunct="1">
                  <a:defRPr sz="2200" kern="1200">
                    <a:solidFill>
                      <a:schemeClr val="lt1"/>
                    </a:solidFill>
                    <a:latin typeface="+mn-lt"/>
                    <a:ea typeface="+mn-ea"/>
                    <a:cs typeface="+mn-cs"/>
                  </a:defRPr>
                </a:lvl7pPr>
                <a:lvl8pPr marL="3808369" algn="l" defTabSz="1088105" rtl="0" eaLnBrk="1" latinLnBrk="0" hangingPunct="1">
                  <a:defRPr sz="2200" kern="1200">
                    <a:solidFill>
                      <a:schemeClr val="lt1"/>
                    </a:solidFill>
                    <a:latin typeface="+mn-lt"/>
                    <a:ea typeface="+mn-ea"/>
                    <a:cs typeface="+mn-cs"/>
                  </a:defRPr>
                </a:lvl8pPr>
                <a:lvl9pPr marL="4352422" algn="l" defTabSz="1088105" rtl="0" eaLnBrk="1" latinLnBrk="0" hangingPunct="1">
                  <a:defRPr sz="2200" kern="1200">
                    <a:solidFill>
                      <a:schemeClr val="lt1"/>
                    </a:solidFill>
                    <a:latin typeface="+mn-lt"/>
                    <a:ea typeface="+mn-ea"/>
                    <a:cs typeface="+mn-cs"/>
                  </a:defRPr>
                </a:lvl9pPr>
              </a:lstStyle>
              <a:p>
                <a:pPr marL="0" marR="0" lvl="0" indent="0" algn="r" defTabSz="108810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104" name="Freeform: Shape 28">
                <a:hlinkClick r:id="rId7"/>
                <a:extLst>
                  <a:ext uri="{FF2B5EF4-FFF2-40B4-BE49-F238E27FC236}">
                    <a16:creationId xmlns:a16="http://schemas.microsoft.com/office/drawing/2014/main" id="{7184B4ED-1E47-D509-AB81-878E81E4E017}"/>
                  </a:ext>
                </a:extLst>
              </p:cNvPr>
              <p:cNvSpPr/>
              <p:nvPr/>
            </p:nvSpPr>
            <p:spPr>
              <a:xfrm>
                <a:off x="4776239" y="4057879"/>
                <a:ext cx="103748" cy="196326"/>
              </a:xfrm>
              <a:custGeom>
                <a:avLst/>
                <a:gdLst>
                  <a:gd name="connsiteX0" fmla="*/ 201224 w 307975"/>
                  <a:gd name="connsiteY0" fmla="*/ 0 h 582800"/>
                  <a:gd name="connsiteX1" fmla="*/ 307975 w 307975"/>
                  <a:gd name="connsiteY1" fmla="*/ 0 h 582800"/>
                  <a:gd name="connsiteX2" fmla="*/ 307975 w 307975"/>
                  <a:gd name="connsiteY2" fmla="*/ 99653 h 582800"/>
                  <a:gd name="connsiteX3" fmla="*/ 258850 w 307975"/>
                  <a:gd name="connsiteY3" fmla="*/ 99653 h 582800"/>
                  <a:gd name="connsiteX4" fmla="*/ 214922 w 307975"/>
                  <a:gd name="connsiteY4" fmla="*/ 143576 h 582800"/>
                  <a:gd name="connsiteX5" fmla="*/ 214922 w 307975"/>
                  <a:gd name="connsiteY5" fmla="*/ 176636 h 582800"/>
                  <a:gd name="connsiteX6" fmla="*/ 307975 w 307975"/>
                  <a:gd name="connsiteY6" fmla="*/ 176636 h 582800"/>
                  <a:gd name="connsiteX7" fmla="*/ 307975 w 307975"/>
                  <a:gd name="connsiteY7" fmla="*/ 276288 h 582800"/>
                  <a:gd name="connsiteX8" fmla="*/ 214922 w 307975"/>
                  <a:gd name="connsiteY8" fmla="*/ 276288 h 582800"/>
                  <a:gd name="connsiteX9" fmla="*/ 214922 w 307975"/>
                  <a:gd name="connsiteY9" fmla="*/ 582800 h 582800"/>
                  <a:gd name="connsiteX10" fmla="*/ 84079 w 307975"/>
                  <a:gd name="connsiteY10" fmla="*/ 582800 h 582800"/>
                  <a:gd name="connsiteX11" fmla="*/ 84079 w 307975"/>
                  <a:gd name="connsiteY11" fmla="*/ 276288 h 582800"/>
                  <a:gd name="connsiteX12" fmla="*/ 0 w 307975"/>
                  <a:gd name="connsiteY12" fmla="*/ 276288 h 582800"/>
                  <a:gd name="connsiteX13" fmla="*/ 0 w 307975"/>
                  <a:gd name="connsiteY13" fmla="*/ 176636 h 582800"/>
                  <a:gd name="connsiteX14" fmla="*/ 84079 w 307975"/>
                  <a:gd name="connsiteY14" fmla="*/ 176636 h 582800"/>
                  <a:gd name="connsiteX15" fmla="*/ 84079 w 307975"/>
                  <a:gd name="connsiteY15" fmla="*/ 117127 h 582800"/>
                  <a:gd name="connsiteX16" fmla="*/ 201224 w 307975"/>
                  <a:gd name="connsiteY16" fmla="*/ 0 h 5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975" h="582800">
                    <a:moveTo>
                      <a:pt x="201224" y="0"/>
                    </a:moveTo>
                    <a:cubicBezTo>
                      <a:pt x="201224" y="0"/>
                      <a:pt x="201224" y="0"/>
                      <a:pt x="307975" y="0"/>
                    </a:cubicBezTo>
                    <a:cubicBezTo>
                      <a:pt x="307975" y="0"/>
                      <a:pt x="307975" y="0"/>
                      <a:pt x="307975" y="99653"/>
                    </a:cubicBezTo>
                    <a:cubicBezTo>
                      <a:pt x="307975" y="99653"/>
                      <a:pt x="307975" y="99653"/>
                      <a:pt x="258850" y="99653"/>
                    </a:cubicBezTo>
                    <a:cubicBezTo>
                      <a:pt x="234288" y="99653"/>
                      <a:pt x="214922" y="119016"/>
                      <a:pt x="214922" y="143576"/>
                    </a:cubicBezTo>
                    <a:cubicBezTo>
                      <a:pt x="214922" y="143576"/>
                      <a:pt x="214922" y="143576"/>
                      <a:pt x="214922" y="176636"/>
                    </a:cubicBezTo>
                    <a:cubicBezTo>
                      <a:pt x="214922" y="176636"/>
                      <a:pt x="214922" y="176636"/>
                      <a:pt x="307975" y="176636"/>
                    </a:cubicBezTo>
                    <a:cubicBezTo>
                      <a:pt x="307975" y="176636"/>
                      <a:pt x="307975" y="176636"/>
                      <a:pt x="307975" y="276288"/>
                    </a:cubicBezTo>
                    <a:cubicBezTo>
                      <a:pt x="307975" y="276288"/>
                      <a:pt x="307975" y="276288"/>
                      <a:pt x="214922" y="276288"/>
                    </a:cubicBezTo>
                    <a:cubicBezTo>
                      <a:pt x="214922" y="276288"/>
                      <a:pt x="214922" y="276288"/>
                      <a:pt x="214922" y="582800"/>
                    </a:cubicBezTo>
                    <a:cubicBezTo>
                      <a:pt x="214922" y="582800"/>
                      <a:pt x="214922" y="582800"/>
                      <a:pt x="84079" y="582800"/>
                    </a:cubicBezTo>
                    <a:cubicBezTo>
                      <a:pt x="84079" y="582800"/>
                      <a:pt x="84079" y="582800"/>
                      <a:pt x="84079" y="276288"/>
                    </a:cubicBezTo>
                    <a:cubicBezTo>
                      <a:pt x="84079" y="276288"/>
                      <a:pt x="84079" y="276288"/>
                      <a:pt x="0" y="276288"/>
                    </a:cubicBezTo>
                    <a:cubicBezTo>
                      <a:pt x="0" y="276288"/>
                      <a:pt x="0" y="276288"/>
                      <a:pt x="0" y="176636"/>
                    </a:cubicBezTo>
                    <a:cubicBezTo>
                      <a:pt x="0" y="176636"/>
                      <a:pt x="0" y="176636"/>
                      <a:pt x="84079" y="176636"/>
                    </a:cubicBezTo>
                    <a:cubicBezTo>
                      <a:pt x="84079" y="176636"/>
                      <a:pt x="84079" y="176636"/>
                      <a:pt x="84079" y="117127"/>
                    </a:cubicBezTo>
                    <a:cubicBezTo>
                      <a:pt x="84079" y="52424"/>
                      <a:pt x="136511" y="0"/>
                      <a:pt x="201224" y="0"/>
                    </a:cubicBezTo>
                    <a:close/>
                  </a:path>
                </a:pathLst>
              </a:custGeom>
              <a:solidFill>
                <a:srgbClr val="FFFFFF"/>
              </a:solidFill>
              <a:ln w="10795" cap="flat" cmpd="sng" algn="ctr">
                <a:noFill/>
                <a:prstDash val="solid"/>
              </a:ln>
              <a:effectLst/>
            </p:spPr>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1088105" rtl="0" eaLnBrk="1" latinLnBrk="0" hangingPunct="1">
                  <a:defRPr sz="2200" kern="1200">
                    <a:solidFill>
                      <a:schemeClr val="lt1"/>
                    </a:solidFill>
                    <a:latin typeface="+mn-lt"/>
                    <a:ea typeface="+mn-ea"/>
                    <a:cs typeface="+mn-cs"/>
                  </a:defRPr>
                </a:lvl1pPr>
                <a:lvl2pPr marL="544053" algn="l" defTabSz="1088105" rtl="0" eaLnBrk="1" latinLnBrk="0" hangingPunct="1">
                  <a:defRPr sz="2200" kern="1200">
                    <a:solidFill>
                      <a:schemeClr val="lt1"/>
                    </a:solidFill>
                    <a:latin typeface="+mn-lt"/>
                    <a:ea typeface="+mn-ea"/>
                    <a:cs typeface="+mn-cs"/>
                  </a:defRPr>
                </a:lvl2pPr>
                <a:lvl3pPr marL="1088105" algn="l" defTabSz="1088105" rtl="0" eaLnBrk="1" latinLnBrk="0" hangingPunct="1">
                  <a:defRPr sz="2200" kern="1200">
                    <a:solidFill>
                      <a:schemeClr val="lt1"/>
                    </a:solidFill>
                    <a:latin typeface="+mn-lt"/>
                    <a:ea typeface="+mn-ea"/>
                    <a:cs typeface="+mn-cs"/>
                  </a:defRPr>
                </a:lvl3pPr>
                <a:lvl4pPr marL="1632159" algn="l" defTabSz="1088105" rtl="0" eaLnBrk="1" latinLnBrk="0" hangingPunct="1">
                  <a:defRPr sz="2200" kern="1200">
                    <a:solidFill>
                      <a:schemeClr val="lt1"/>
                    </a:solidFill>
                    <a:latin typeface="+mn-lt"/>
                    <a:ea typeface="+mn-ea"/>
                    <a:cs typeface="+mn-cs"/>
                  </a:defRPr>
                </a:lvl4pPr>
                <a:lvl5pPr marL="2176211" algn="l" defTabSz="1088105" rtl="0" eaLnBrk="1" latinLnBrk="0" hangingPunct="1">
                  <a:defRPr sz="2200" kern="1200">
                    <a:solidFill>
                      <a:schemeClr val="lt1"/>
                    </a:solidFill>
                    <a:latin typeface="+mn-lt"/>
                    <a:ea typeface="+mn-ea"/>
                    <a:cs typeface="+mn-cs"/>
                  </a:defRPr>
                </a:lvl5pPr>
                <a:lvl6pPr marL="2720264" algn="l" defTabSz="1088105" rtl="0" eaLnBrk="1" latinLnBrk="0" hangingPunct="1">
                  <a:defRPr sz="2200" kern="1200">
                    <a:solidFill>
                      <a:schemeClr val="lt1"/>
                    </a:solidFill>
                    <a:latin typeface="+mn-lt"/>
                    <a:ea typeface="+mn-ea"/>
                    <a:cs typeface="+mn-cs"/>
                  </a:defRPr>
                </a:lvl6pPr>
                <a:lvl7pPr marL="3264316" algn="l" defTabSz="1088105" rtl="0" eaLnBrk="1" latinLnBrk="0" hangingPunct="1">
                  <a:defRPr sz="2200" kern="1200">
                    <a:solidFill>
                      <a:schemeClr val="lt1"/>
                    </a:solidFill>
                    <a:latin typeface="+mn-lt"/>
                    <a:ea typeface="+mn-ea"/>
                    <a:cs typeface="+mn-cs"/>
                  </a:defRPr>
                </a:lvl7pPr>
                <a:lvl8pPr marL="3808369" algn="l" defTabSz="1088105" rtl="0" eaLnBrk="1" latinLnBrk="0" hangingPunct="1">
                  <a:defRPr sz="2200" kern="1200">
                    <a:solidFill>
                      <a:schemeClr val="lt1"/>
                    </a:solidFill>
                    <a:latin typeface="+mn-lt"/>
                    <a:ea typeface="+mn-ea"/>
                    <a:cs typeface="+mn-cs"/>
                  </a:defRPr>
                </a:lvl8pPr>
                <a:lvl9pPr marL="4352422" algn="l" defTabSz="1088105" rtl="0" eaLnBrk="1" latinLnBrk="0" hangingPunct="1">
                  <a:defRPr sz="2200" kern="1200">
                    <a:solidFill>
                      <a:schemeClr val="lt1"/>
                    </a:solidFill>
                    <a:latin typeface="+mn-lt"/>
                    <a:ea typeface="+mn-ea"/>
                    <a:cs typeface="+mn-cs"/>
                  </a:defRPr>
                </a:lvl9pPr>
              </a:lstStyle>
              <a:p>
                <a:pPr marL="0" marR="0" lvl="0" indent="0" algn="r" defTabSz="108810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105" name="Rectangle: Rounded Corners 25">
                <a:hlinkClick r:id="rId8"/>
                <a:extLst>
                  <a:ext uri="{FF2B5EF4-FFF2-40B4-BE49-F238E27FC236}">
                    <a16:creationId xmlns:a16="http://schemas.microsoft.com/office/drawing/2014/main" id="{384D7303-3C81-C69E-C0A2-03A4DBCD6EF6}"/>
                  </a:ext>
                </a:extLst>
              </p:cNvPr>
              <p:cNvSpPr/>
              <p:nvPr/>
            </p:nvSpPr>
            <p:spPr>
              <a:xfrm>
                <a:off x="5339399" y="4023552"/>
                <a:ext cx="264981" cy="264980"/>
              </a:xfrm>
              <a:prstGeom prst="roundRect">
                <a:avLst>
                  <a:gd name="adj" fmla="val 10332"/>
                </a:avLst>
              </a:prstGeom>
              <a:solidFill>
                <a:srgbClr val="0078D4"/>
              </a:solidFill>
              <a:ln w="10795" cap="flat" cmpd="sng" algn="ctr">
                <a:noFill/>
                <a:prstDash val="solid"/>
              </a:ln>
              <a:effectLst/>
            </p:spPr>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1088105" rtl="0" eaLnBrk="1" latinLnBrk="0" hangingPunct="1">
                  <a:defRPr sz="2200" kern="1200">
                    <a:solidFill>
                      <a:schemeClr val="lt1"/>
                    </a:solidFill>
                    <a:latin typeface="+mn-lt"/>
                    <a:ea typeface="+mn-ea"/>
                    <a:cs typeface="+mn-cs"/>
                  </a:defRPr>
                </a:lvl1pPr>
                <a:lvl2pPr marL="544053" algn="l" defTabSz="1088105" rtl="0" eaLnBrk="1" latinLnBrk="0" hangingPunct="1">
                  <a:defRPr sz="2200" kern="1200">
                    <a:solidFill>
                      <a:schemeClr val="lt1"/>
                    </a:solidFill>
                    <a:latin typeface="+mn-lt"/>
                    <a:ea typeface="+mn-ea"/>
                    <a:cs typeface="+mn-cs"/>
                  </a:defRPr>
                </a:lvl2pPr>
                <a:lvl3pPr marL="1088105" algn="l" defTabSz="1088105" rtl="0" eaLnBrk="1" latinLnBrk="0" hangingPunct="1">
                  <a:defRPr sz="2200" kern="1200">
                    <a:solidFill>
                      <a:schemeClr val="lt1"/>
                    </a:solidFill>
                    <a:latin typeface="+mn-lt"/>
                    <a:ea typeface="+mn-ea"/>
                    <a:cs typeface="+mn-cs"/>
                  </a:defRPr>
                </a:lvl3pPr>
                <a:lvl4pPr marL="1632159" algn="l" defTabSz="1088105" rtl="0" eaLnBrk="1" latinLnBrk="0" hangingPunct="1">
                  <a:defRPr sz="2200" kern="1200">
                    <a:solidFill>
                      <a:schemeClr val="lt1"/>
                    </a:solidFill>
                    <a:latin typeface="+mn-lt"/>
                    <a:ea typeface="+mn-ea"/>
                    <a:cs typeface="+mn-cs"/>
                  </a:defRPr>
                </a:lvl4pPr>
                <a:lvl5pPr marL="2176211" algn="l" defTabSz="1088105" rtl="0" eaLnBrk="1" latinLnBrk="0" hangingPunct="1">
                  <a:defRPr sz="2200" kern="1200">
                    <a:solidFill>
                      <a:schemeClr val="lt1"/>
                    </a:solidFill>
                    <a:latin typeface="+mn-lt"/>
                    <a:ea typeface="+mn-ea"/>
                    <a:cs typeface="+mn-cs"/>
                  </a:defRPr>
                </a:lvl5pPr>
                <a:lvl6pPr marL="2720264" algn="l" defTabSz="1088105" rtl="0" eaLnBrk="1" latinLnBrk="0" hangingPunct="1">
                  <a:defRPr sz="2200" kern="1200">
                    <a:solidFill>
                      <a:schemeClr val="lt1"/>
                    </a:solidFill>
                    <a:latin typeface="+mn-lt"/>
                    <a:ea typeface="+mn-ea"/>
                    <a:cs typeface="+mn-cs"/>
                  </a:defRPr>
                </a:lvl6pPr>
                <a:lvl7pPr marL="3264316" algn="l" defTabSz="1088105" rtl="0" eaLnBrk="1" latinLnBrk="0" hangingPunct="1">
                  <a:defRPr sz="2200" kern="1200">
                    <a:solidFill>
                      <a:schemeClr val="lt1"/>
                    </a:solidFill>
                    <a:latin typeface="+mn-lt"/>
                    <a:ea typeface="+mn-ea"/>
                    <a:cs typeface="+mn-cs"/>
                  </a:defRPr>
                </a:lvl7pPr>
                <a:lvl8pPr marL="3808369" algn="l" defTabSz="1088105" rtl="0" eaLnBrk="1" latinLnBrk="0" hangingPunct="1">
                  <a:defRPr sz="2200" kern="1200">
                    <a:solidFill>
                      <a:schemeClr val="lt1"/>
                    </a:solidFill>
                    <a:latin typeface="+mn-lt"/>
                    <a:ea typeface="+mn-ea"/>
                    <a:cs typeface="+mn-cs"/>
                  </a:defRPr>
                </a:lvl8pPr>
                <a:lvl9pPr marL="4352422" algn="l" defTabSz="1088105" rtl="0" eaLnBrk="1" latinLnBrk="0" hangingPunct="1">
                  <a:defRPr sz="2200" kern="1200">
                    <a:solidFill>
                      <a:schemeClr val="lt1"/>
                    </a:solidFill>
                    <a:latin typeface="+mn-lt"/>
                    <a:ea typeface="+mn-ea"/>
                    <a:cs typeface="+mn-cs"/>
                  </a:defRPr>
                </a:lvl9pPr>
              </a:lstStyle>
              <a:p>
                <a:pPr marL="0" marR="0" lvl="0" indent="0" algn="r" defTabSz="108810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106" name="Freeform 9">
                <a:hlinkClick r:id="rId8"/>
                <a:extLst>
                  <a:ext uri="{FF2B5EF4-FFF2-40B4-BE49-F238E27FC236}">
                    <a16:creationId xmlns:a16="http://schemas.microsoft.com/office/drawing/2014/main" id="{AE04F58D-CF76-7242-30F8-D2F4F23CD096}"/>
                  </a:ext>
                </a:extLst>
              </p:cNvPr>
              <p:cNvSpPr>
                <a:spLocks noEditPoints="1"/>
              </p:cNvSpPr>
              <p:nvPr/>
            </p:nvSpPr>
            <p:spPr bwMode="auto">
              <a:xfrm>
                <a:off x="5372839" y="4061776"/>
                <a:ext cx="198097" cy="188550"/>
              </a:xfrm>
              <a:custGeom>
                <a:avLst/>
                <a:gdLst>
                  <a:gd name="T0" fmla="*/ 1720 w 1720"/>
                  <a:gd name="T1" fmla="*/ 1008 h 1644"/>
                  <a:gd name="T2" fmla="*/ 1720 w 1720"/>
                  <a:gd name="T3" fmla="*/ 1644 h 1644"/>
                  <a:gd name="T4" fmla="*/ 1352 w 1720"/>
                  <a:gd name="T5" fmla="*/ 1644 h 1644"/>
                  <a:gd name="T6" fmla="*/ 1352 w 1720"/>
                  <a:gd name="T7" fmla="*/ 1050 h 1644"/>
                  <a:gd name="T8" fmla="*/ 1165 w 1720"/>
                  <a:gd name="T9" fmla="*/ 799 h 1644"/>
                  <a:gd name="T10" fmla="*/ 976 w 1720"/>
                  <a:gd name="T11" fmla="*/ 934 h 1644"/>
                  <a:gd name="T12" fmla="*/ 963 w 1720"/>
                  <a:gd name="T13" fmla="*/ 1024 h 1644"/>
                  <a:gd name="T14" fmla="*/ 963 w 1720"/>
                  <a:gd name="T15" fmla="*/ 1644 h 1644"/>
                  <a:gd name="T16" fmla="*/ 595 w 1720"/>
                  <a:gd name="T17" fmla="*/ 1644 h 1644"/>
                  <a:gd name="T18" fmla="*/ 595 w 1720"/>
                  <a:gd name="T19" fmla="*/ 534 h 1644"/>
                  <a:gd name="T20" fmla="*/ 963 w 1720"/>
                  <a:gd name="T21" fmla="*/ 534 h 1644"/>
                  <a:gd name="T22" fmla="*/ 963 w 1720"/>
                  <a:gd name="T23" fmla="*/ 692 h 1644"/>
                  <a:gd name="T24" fmla="*/ 961 w 1720"/>
                  <a:gd name="T25" fmla="*/ 695 h 1644"/>
                  <a:gd name="T26" fmla="*/ 963 w 1720"/>
                  <a:gd name="T27" fmla="*/ 695 h 1644"/>
                  <a:gd name="T28" fmla="*/ 963 w 1720"/>
                  <a:gd name="T29" fmla="*/ 692 h 1644"/>
                  <a:gd name="T30" fmla="*/ 1296 w 1720"/>
                  <a:gd name="T31" fmla="*/ 508 h 1644"/>
                  <a:gd name="T32" fmla="*/ 1720 w 1720"/>
                  <a:gd name="T33" fmla="*/ 1008 h 1644"/>
                  <a:gd name="T34" fmla="*/ 209 w 1720"/>
                  <a:gd name="T35" fmla="*/ 0 h 1644"/>
                  <a:gd name="T36" fmla="*/ 0 w 1720"/>
                  <a:gd name="T37" fmla="*/ 191 h 1644"/>
                  <a:gd name="T38" fmla="*/ 204 w 1720"/>
                  <a:gd name="T39" fmla="*/ 383 h 1644"/>
                  <a:gd name="T40" fmla="*/ 206 w 1720"/>
                  <a:gd name="T41" fmla="*/ 383 h 1644"/>
                  <a:gd name="T42" fmla="*/ 415 w 1720"/>
                  <a:gd name="T43" fmla="*/ 191 h 1644"/>
                  <a:gd name="T44" fmla="*/ 209 w 1720"/>
                  <a:gd name="T45" fmla="*/ 0 h 1644"/>
                  <a:gd name="T46" fmla="*/ 22 w 1720"/>
                  <a:gd name="T47" fmla="*/ 1644 h 1644"/>
                  <a:gd name="T48" fmla="*/ 391 w 1720"/>
                  <a:gd name="T49" fmla="*/ 1644 h 1644"/>
                  <a:gd name="T50" fmla="*/ 391 w 1720"/>
                  <a:gd name="T51" fmla="*/ 534 h 1644"/>
                  <a:gd name="T52" fmla="*/ 22 w 1720"/>
                  <a:gd name="T53" fmla="*/ 534 h 1644"/>
                  <a:gd name="T54" fmla="*/ 22 w 1720"/>
                  <a:gd name="T55" fmla="*/ 164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0" h="1644">
                    <a:moveTo>
                      <a:pt x="1720" y="1008"/>
                    </a:moveTo>
                    <a:cubicBezTo>
                      <a:pt x="1720" y="1644"/>
                      <a:pt x="1720" y="1644"/>
                      <a:pt x="1720" y="1644"/>
                    </a:cubicBezTo>
                    <a:cubicBezTo>
                      <a:pt x="1352" y="1644"/>
                      <a:pt x="1352" y="1644"/>
                      <a:pt x="1352" y="1644"/>
                    </a:cubicBezTo>
                    <a:cubicBezTo>
                      <a:pt x="1352" y="1050"/>
                      <a:pt x="1352" y="1050"/>
                      <a:pt x="1352" y="1050"/>
                    </a:cubicBezTo>
                    <a:cubicBezTo>
                      <a:pt x="1352" y="901"/>
                      <a:pt x="1298" y="799"/>
                      <a:pt x="1165" y="799"/>
                    </a:cubicBezTo>
                    <a:cubicBezTo>
                      <a:pt x="1063" y="799"/>
                      <a:pt x="1002" y="868"/>
                      <a:pt x="976" y="934"/>
                    </a:cubicBezTo>
                    <a:cubicBezTo>
                      <a:pt x="966" y="958"/>
                      <a:pt x="963" y="991"/>
                      <a:pt x="963" y="1024"/>
                    </a:cubicBezTo>
                    <a:cubicBezTo>
                      <a:pt x="963" y="1644"/>
                      <a:pt x="963" y="1644"/>
                      <a:pt x="963" y="1644"/>
                    </a:cubicBezTo>
                    <a:cubicBezTo>
                      <a:pt x="595" y="1644"/>
                      <a:pt x="595" y="1644"/>
                      <a:pt x="595" y="1644"/>
                    </a:cubicBezTo>
                    <a:cubicBezTo>
                      <a:pt x="595" y="1644"/>
                      <a:pt x="600" y="639"/>
                      <a:pt x="595" y="534"/>
                    </a:cubicBezTo>
                    <a:cubicBezTo>
                      <a:pt x="963" y="534"/>
                      <a:pt x="963" y="534"/>
                      <a:pt x="963" y="534"/>
                    </a:cubicBezTo>
                    <a:cubicBezTo>
                      <a:pt x="963" y="692"/>
                      <a:pt x="963" y="692"/>
                      <a:pt x="963" y="692"/>
                    </a:cubicBezTo>
                    <a:cubicBezTo>
                      <a:pt x="963" y="693"/>
                      <a:pt x="962" y="694"/>
                      <a:pt x="961" y="695"/>
                    </a:cubicBezTo>
                    <a:cubicBezTo>
                      <a:pt x="963" y="695"/>
                      <a:pt x="963" y="695"/>
                      <a:pt x="963" y="695"/>
                    </a:cubicBezTo>
                    <a:cubicBezTo>
                      <a:pt x="963" y="692"/>
                      <a:pt x="963" y="692"/>
                      <a:pt x="963" y="692"/>
                    </a:cubicBezTo>
                    <a:cubicBezTo>
                      <a:pt x="1012" y="616"/>
                      <a:pt x="1100" y="508"/>
                      <a:pt x="1296" y="508"/>
                    </a:cubicBezTo>
                    <a:cubicBezTo>
                      <a:pt x="1539" y="508"/>
                      <a:pt x="1720" y="667"/>
                      <a:pt x="1720" y="1008"/>
                    </a:cubicBezTo>
                    <a:close/>
                    <a:moveTo>
                      <a:pt x="209" y="0"/>
                    </a:moveTo>
                    <a:cubicBezTo>
                      <a:pt x="83" y="0"/>
                      <a:pt x="0" y="83"/>
                      <a:pt x="0" y="191"/>
                    </a:cubicBezTo>
                    <a:cubicBezTo>
                      <a:pt x="0" y="298"/>
                      <a:pt x="80" y="383"/>
                      <a:pt x="204" y="383"/>
                    </a:cubicBezTo>
                    <a:cubicBezTo>
                      <a:pt x="206" y="383"/>
                      <a:pt x="206" y="383"/>
                      <a:pt x="206" y="383"/>
                    </a:cubicBezTo>
                    <a:cubicBezTo>
                      <a:pt x="335" y="383"/>
                      <a:pt x="415" y="298"/>
                      <a:pt x="415" y="191"/>
                    </a:cubicBezTo>
                    <a:cubicBezTo>
                      <a:pt x="413" y="83"/>
                      <a:pt x="335" y="0"/>
                      <a:pt x="209" y="0"/>
                    </a:cubicBezTo>
                    <a:close/>
                    <a:moveTo>
                      <a:pt x="22" y="1644"/>
                    </a:moveTo>
                    <a:cubicBezTo>
                      <a:pt x="391" y="1644"/>
                      <a:pt x="391" y="1644"/>
                      <a:pt x="391" y="1644"/>
                    </a:cubicBezTo>
                    <a:cubicBezTo>
                      <a:pt x="391" y="534"/>
                      <a:pt x="391" y="534"/>
                      <a:pt x="391" y="534"/>
                    </a:cubicBezTo>
                    <a:cubicBezTo>
                      <a:pt x="22" y="534"/>
                      <a:pt x="22" y="534"/>
                      <a:pt x="22" y="534"/>
                    </a:cubicBezTo>
                    <a:lnTo>
                      <a:pt x="22" y="1644"/>
                    </a:lnTo>
                    <a:close/>
                  </a:path>
                </a:pathLst>
              </a:custGeom>
              <a:solidFill>
                <a:srgbClr val="FFFFFF"/>
              </a:solidFill>
              <a:ln w="10795" cap="flat" cmpd="sng" algn="ctr">
                <a:noFill/>
                <a:prstDash val="solid"/>
              </a:ln>
              <a:effectLst/>
            </p:spPr>
            <p:txBody>
              <a:bodyPr rot="0" spcFirstLastPara="0" vert="horz" wrap="square" lIns="91440" tIns="91440" rIns="91440" bIns="91440" numCol="1" spcCol="0" rtlCol="0" fromWordArt="0" anchor="b" anchorCtr="0" forceAA="0" compatLnSpc="1">
                <a:prstTxWarp prst="textNoShape">
                  <a:avLst/>
                </a:prstTxWarp>
                <a:noAutofit/>
              </a:bodyPr>
              <a:lstStyle/>
              <a:p>
                <a:pPr marL="0" marR="0" lvl="0" indent="0" algn="r" defTabSz="108810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a:ea typeface="+mn-ea"/>
                  <a:cs typeface="+mn-cs"/>
                </a:endParaRPr>
              </a:p>
            </p:txBody>
          </p:sp>
          <p:sp>
            <p:nvSpPr>
              <p:cNvPr id="107" name="Freeform 13">
                <a:hlinkClick r:id="rId9"/>
                <a:extLst>
                  <a:ext uri="{FF2B5EF4-FFF2-40B4-BE49-F238E27FC236}">
                    <a16:creationId xmlns:a16="http://schemas.microsoft.com/office/drawing/2014/main" id="{F47D295D-C3A0-942C-1C50-E2C4FED5589E}"/>
                  </a:ext>
                </a:extLst>
              </p:cNvPr>
              <p:cNvSpPr>
                <a:spLocks/>
              </p:cNvSpPr>
              <p:nvPr/>
            </p:nvSpPr>
            <p:spPr bwMode="auto">
              <a:xfrm>
                <a:off x="5053647" y="4079007"/>
                <a:ext cx="190641" cy="154072"/>
              </a:xfrm>
              <a:custGeom>
                <a:avLst/>
                <a:gdLst>
                  <a:gd name="T0" fmla="*/ 2448 w 2448"/>
                  <a:gd name="T1" fmla="*/ 235 h 1988"/>
                  <a:gd name="T2" fmla="*/ 2160 w 2448"/>
                  <a:gd name="T3" fmla="*/ 314 h 1988"/>
                  <a:gd name="T4" fmla="*/ 2380 w 2448"/>
                  <a:gd name="T5" fmla="*/ 36 h 1988"/>
                  <a:gd name="T6" fmla="*/ 2061 w 2448"/>
                  <a:gd name="T7" fmla="*/ 158 h 1988"/>
                  <a:gd name="T8" fmla="*/ 1695 w 2448"/>
                  <a:gd name="T9" fmla="*/ 0 h 1988"/>
                  <a:gd name="T10" fmla="*/ 1193 w 2448"/>
                  <a:gd name="T11" fmla="*/ 502 h 1988"/>
                  <a:gd name="T12" fmla="*/ 1206 w 2448"/>
                  <a:gd name="T13" fmla="*/ 616 h 1988"/>
                  <a:gd name="T14" fmla="*/ 171 w 2448"/>
                  <a:gd name="T15" fmla="*/ 92 h 1988"/>
                  <a:gd name="T16" fmla="*/ 103 w 2448"/>
                  <a:gd name="T17" fmla="*/ 344 h 1988"/>
                  <a:gd name="T18" fmla="*/ 326 w 2448"/>
                  <a:gd name="T19" fmla="*/ 762 h 1988"/>
                  <a:gd name="T20" fmla="*/ 99 w 2448"/>
                  <a:gd name="T21" fmla="*/ 699 h 1988"/>
                  <a:gd name="T22" fmla="*/ 99 w 2448"/>
                  <a:gd name="T23" fmla="*/ 705 h 1988"/>
                  <a:gd name="T24" fmla="*/ 501 w 2448"/>
                  <a:gd name="T25" fmla="*/ 1198 h 1988"/>
                  <a:gd name="T26" fmla="*/ 369 w 2448"/>
                  <a:gd name="T27" fmla="*/ 1215 h 1988"/>
                  <a:gd name="T28" fmla="*/ 274 w 2448"/>
                  <a:gd name="T29" fmla="*/ 1206 h 1988"/>
                  <a:gd name="T30" fmla="*/ 743 w 2448"/>
                  <a:gd name="T31" fmla="*/ 1555 h 1988"/>
                  <a:gd name="T32" fmla="*/ 120 w 2448"/>
                  <a:gd name="T33" fmla="*/ 1769 h 1988"/>
                  <a:gd name="T34" fmla="*/ 0 w 2448"/>
                  <a:gd name="T35" fmla="*/ 1762 h 1988"/>
                  <a:gd name="T36" fmla="*/ 770 w 2448"/>
                  <a:gd name="T37" fmla="*/ 1988 h 1988"/>
                  <a:gd name="T38" fmla="*/ 2199 w 2448"/>
                  <a:gd name="T39" fmla="*/ 559 h 1988"/>
                  <a:gd name="T40" fmla="*/ 2197 w 2448"/>
                  <a:gd name="T41" fmla="*/ 494 h 1988"/>
                  <a:gd name="T42" fmla="*/ 2448 w 2448"/>
                  <a:gd name="T43" fmla="*/ 235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8" h="1988">
                    <a:moveTo>
                      <a:pt x="2448" y="235"/>
                    </a:moveTo>
                    <a:cubicBezTo>
                      <a:pt x="2358" y="275"/>
                      <a:pt x="2261" y="302"/>
                      <a:pt x="2160" y="314"/>
                    </a:cubicBezTo>
                    <a:cubicBezTo>
                      <a:pt x="2263" y="252"/>
                      <a:pt x="2343" y="153"/>
                      <a:pt x="2380" y="36"/>
                    </a:cubicBezTo>
                    <a:cubicBezTo>
                      <a:pt x="2283" y="94"/>
                      <a:pt x="2176" y="136"/>
                      <a:pt x="2061" y="158"/>
                    </a:cubicBezTo>
                    <a:cubicBezTo>
                      <a:pt x="1970" y="61"/>
                      <a:pt x="1839" y="0"/>
                      <a:pt x="1695" y="0"/>
                    </a:cubicBezTo>
                    <a:cubicBezTo>
                      <a:pt x="1417" y="0"/>
                      <a:pt x="1193" y="225"/>
                      <a:pt x="1193" y="502"/>
                    </a:cubicBezTo>
                    <a:cubicBezTo>
                      <a:pt x="1193" y="541"/>
                      <a:pt x="1197" y="580"/>
                      <a:pt x="1206" y="616"/>
                    </a:cubicBezTo>
                    <a:cubicBezTo>
                      <a:pt x="788" y="595"/>
                      <a:pt x="418" y="395"/>
                      <a:pt x="171" y="92"/>
                    </a:cubicBezTo>
                    <a:cubicBezTo>
                      <a:pt x="127" y="166"/>
                      <a:pt x="103" y="252"/>
                      <a:pt x="103" y="344"/>
                    </a:cubicBezTo>
                    <a:cubicBezTo>
                      <a:pt x="103" y="518"/>
                      <a:pt x="191" y="672"/>
                      <a:pt x="326" y="762"/>
                    </a:cubicBezTo>
                    <a:cubicBezTo>
                      <a:pt x="244" y="759"/>
                      <a:pt x="166" y="736"/>
                      <a:pt x="99" y="699"/>
                    </a:cubicBezTo>
                    <a:cubicBezTo>
                      <a:pt x="99" y="705"/>
                      <a:pt x="99" y="705"/>
                      <a:pt x="99" y="705"/>
                    </a:cubicBezTo>
                    <a:cubicBezTo>
                      <a:pt x="99" y="948"/>
                      <a:pt x="272" y="1151"/>
                      <a:pt x="501" y="1198"/>
                    </a:cubicBezTo>
                    <a:cubicBezTo>
                      <a:pt x="459" y="1209"/>
                      <a:pt x="415" y="1215"/>
                      <a:pt x="369" y="1215"/>
                    </a:cubicBezTo>
                    <a:cubicBezTo>
                      <a:pt x="337" y="1215"/>
                      <a:pt x="305" y="1212"/>
                      <a:pt x="274" y="1206"/>
                    </a:cubicBezTo>
                    <a:cubicBezTo>
                      <a:pt x="338" y="1405"/>
                      <a:pt x="524" y="1551"/>
                      <a:pt x="743" y="1555"/>
                    </a:cubicBezTo>
                    <a:cubicBezTo>
                      <a:pt x="572" y="1689"/>
                      <a:pt x="355" y="1769"/>
                      <a:pt x="120" y="1769"/>
                    </a:cubicBezTo>
                    <a:cubicBezTo>
                      <a:pt x="79" y="1769"/>
                      <a:pt x="39" y="1767"/>
                      <a:pt x="0" y="1762"/>
                    </a:cubicBezTo>
                    <a:cubicBezTo>
                      <a:pt x="222" y="1905"/>
                      <a:pt x="486" y="1988"/>
                      <a:pt x="770" y="1988"/>
                    </a:cubicBezTo>
                    <a:cubicBezTo>
                      <a:pt x="1694" y="1988"/>
                      <a:pt x="2199" y="1223"/>
                      <a:pt x="2199" y="559"/>
                    </a:cubicBezTo>
                    <a:cubicBezTo>
                      <a:pt x="2197" y="494"/>
                      <a:pt x="2197" y="494"/>
                      <a:pt x="2197" y="494"/>
                    </a:cubicBezTo>
                    <a:cubicBezTo>
                      <a:pt x="2295" y="424"/>
                      <a:pt x="2381" y="336"/>
                      <a:pt x="2448" y="235"/>
                    </a:cubicBezTo>
                    <a:close/>
                  </a:path>
                </a:pathLst>
              </a:custGeom>
              <a:solidFill>
                <a:srgbClr val="FFFFFF"/>
              </a:solidFill>
              <a:ln w="10795" cap="flat" cmpd="sng" algn="ctr">
                <a:noFill/>
                <a:prstDash val="solid"/>
              </a:ln>
              <a:effectLst/>
            </p:spPr>
            <p:txBody>
              <a:bodyPr rot="0" spcFirstLastPara="0" vert="horz" wrap="square" lIns="91440" tIns="91440" rIns="91440" bIns="91440" numCol="1" spcCol="0" rtlCol="0" fromWordArt="0" anchor="b" anchorCtr="0" forceAA="0" compatLnSpc="1">
                <a:prstTxWarp prst="textNoShape">
                  <a:avLst/>
                </a:prstTxWarp>
                <a:noAutofit/>
              </a:bodyPr>
              <a:lstStyle/>
              <a:p>
                <a:pPr marL="0" marR="0" lvl="0" indent="0" algn="r" defTabSz="108810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a:ea typeface="+mn-ea"/>
                  <a:cs typeface="+mn-cs"/>
                </a:endParaRPr>
              </a:p>
            </p:txBody>
          </p:sp>
          <p:sp>
            <p:nvSpPr>
              <p:cNvPr id="108" name="Rectangle: Rounded Corners 27">
                <a:extLst>
                  <a:ext uri="{FF2B5EF4-FFF2-40B4-BE49-F238E27FC236}">
                    <a16:creationId xmlns:a16="http://schemas.microsoft.com/office/drawing/2014/main" id="{05E23D57-372B-FF0E-B8EC-DC8D18EA405B}"/>
                  </a:ext>
                </a:extLst>
              </p:cNvPr>
              <p:cNvSpPr/>
              <p:nvPr/>
            </p:nvSpPr>
            <p:spPr>
              <a:xfrm>
                <a:off x="4695625" y="4023552"/>
                <a:ext cx="264981" cy="264980"/>
              </a:xfrm>
              <a:prstGeom prst="roundRect">
                <a:avLst>
                  <a:gd name="adj" fmla="val 8925"/>
                </a:avLst>
              </a:prstGeom>
              <a:solidFill>
                <a:srgbClr val="3A569C"/>
              </a:solidFill>
              <a:ln w="10795" cap="flat" cmpd="sng" algn="ctr">
                <a:noFill/>
                <a:prstDash val="solid"/>
              </a:ln>
              <a:effectLst/>
            </p:spPr>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1088105" rtl="0" eaLnBrk="1" latinLnBrk="0" hangingPunct="1">
                  <a:defRPr sz="2200" kern="1200">
                    <a:solidFill>
                      <a:schemeClr val="lt1"/>
                    </a:solidFill>
                    <a:latin typeface="+mn-lt"/>
                    <a:ea typeface="+mn-ea"/>
                    <a:cs typeface="+mn-cs"/>
                  </a:defRPr>
                </a:lvl1pPr>
                <a:lvl2pPr marL="544053" algn="l" defTabSz="1088105" rtl="0" eaLnBrk="1" latinLnBrk="0" hangingPunct="1">
                  <a:defRPr sz="2200" kern="1200">
                    <a:solidFill>
                      <a:schemeClr val="lt1"/>
                    </a:solidFill>
                    <a:latin typeface="+mn-lt"/>
                    <a:ea typeface="+mn-ea"/>
                    <a:cs typeface="+mn-cs"/>
                  </a:defRPr>
                </a:lvl2pPr>
                <a:lvl3pPr marL="1088105" algn="l" defTabSz="1088105" rtl="0" eaLnBrk="1" latinLnBrk="0" hangingPunct="1">
                  <a:defRPr sz="2200" kern="1200">
                    <a:solidFill>
                      <a:schemeClr val="lt1"/>
                    </a:solidFill>
                    <a:latin typeface="+mn-lt"/>
                    <a:ea typeface="+mn-ea"/>
                    <a:cs typeface="+mn-cs"/>
                  </a:defRPr>
                </a:lvl3pPr>
                <a:lvl4pPr marL="1632159" algn="l" defTabSz="1088105" rtl="0" eaLnBrk="1" latinLnBrk="0" hangingPunct="1">
                  <a:defRPr sz="2200" kern="1200">
                    <a:solidFill>
                      <a:schemeClr val="lt1"/>
                    </a:solidFill>
                    <a:latin typeface="+mn-lt"/>
                    <a:ea typeface="+mn-ea"/>
                    <a:cs typeface="+mn-cs"/>
                  </a:defRPr>
                </a:lvl4pPr>
                <a:lvl5pPr marL="2176211" algn="l" defTabSz="1088105" rtl="0" eaLnBrk="1" latinLnBrk="0" hangingPunct="1">
                  <a:defRPr sz="2200" kern="1200">
                    <a:solidFill>
                      <a:schemeClr val="lt1"/>
                    </a:solidFill>
                    <a:latin typeface="+mn-lt"/>
                    <a:ea typeface="+mn-ea"/>
                    <a:cs typeface="+mn-cs"/>
                  </a:defRPr>
                </a:lvl5pPr>
                <a:lvl6pPr marL="2720264" algn="l" defTabSz="1088105" rtl="0" eaLnBrk="1" latinLnBrk="0" hangingPunct="1">
                  <a:defRPr sz="2200" kern="1200">
                    <a:solidFill>
                      <a:schemeClr val="lt1"/>
                    </a:solidFill>
                    <a:latin typeface="+mn-lt"/>
                    <a:ea typeface="+mn-ea"/>
                    <a:cs typeface="+mn-cs"/>
                  </a:defRPr>
                </a:lvl6pPr>
                <a:lvl7pPr marL="3264316" algn="l" defTabSz="1088105" rtl="0" eaLnBrk="1" latinLnBrk="0" hangingPunct="1">
                  <a:defRPr sz="2200" kern="1200">
                    <a:solidFill>
                      <a:schemeClr val="lt1"/>
                    </a:solidFill>
                    <a:latin typeface="+mn-lt"/>
                    <a:ea typeface="+mn-ea"/>
                    <a:cs typeface="+mn-cs"/>
                  </a:defRPr>
                </a:lvl7pPr>
                <a:lvl8pPr marL="3808369" algn="l" defTabSz="1088105" rtl="0" eaLnBrk="1" latinLnBrk="0" hangingPunct="1">
                  <a:defRPr sz="2200" kern="1200">
                    <a:solidFill>
                      <a:schemeClr val="lt1"/>
                    </a:solidFill>
                    <a:latin typeface="+mn-lt"/>
                    <a:ea typeface="+mn-ea"/>
                    <a:cs typeface="+mn-cs"/>
                  </a:defRPr>
                </a:lvl8pPr>
                <a:lvl9pPr marL="4352422" algn="l" defTabSz="1088105" rtl="0" eaLnBrk="1" latinLnBrk="0" hangingPunct="1">
                  <a:defRPr sz="2200" kern="1200">
                    <a:solidFill>
                      <a:schemeClr val="lt1"/>
                    </a:solidFill>
                    <a:latin typeface="+mn-lt"/>
                    <a:ea typeface="+mn-ea"/>
                    <a:cs typeface="+mn-cs"/>
                  </a:defRPr>
                </a:lvl9pPr>
              </a:lstStyle>
              <a:p>
                <a:pPr marL="0" marR="0" lvl="0" indent="0" algn="r" defTabSz="108810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109" name="Freeform: Shape 28">
                <a:extLst>
                  <a:ext uri="{FF2B5EF4-FFF2-40B4-BE49-F238E27FC236}">
                    <a16:creationId xmlns:a16="http://schemas.microsoft.com/office/drawing/2014/main" id="{D92A01D0-6833-1AB6-A033-A379C4166836}"/>
                  </a:ext>
                </a:extLst>
              </p:cNvPr>
              <p:cNvSpPr/>
              <p:nvPr/>
            </p:nvSpPr>
            <p:spPr>
              <a:xfrm>
                <a:off x="4776242" y="4057879"/>
                <a:ext cx="103748" cy="196326"/>
              </a:xfrm>
              <a:custGeom>
                <a:avLst/>
                <a:gdLst>
                  <a:gd name="connsiteX0" fmla="*/ 201224 w 307975"/>
                  <a:gd name="connsiteY0" fmla="*/ 0 h 582800"/>
                  <a:gd name="connsiteX1" fmla="*/ 307975 w 307975"/>
                  <a:gd name="connsiteY1" fmla="*/ 0 h 582800"/>
                  <a:gd name="connsiteX2" fmla="*/ 307975 w 307975"/>
                  <a:gd name="connsiteY2" fmla="*/ 99653 h 582800"/>
                  <a:gd name="connsiteX3" fmla="*/ 258850 w 307975"/>
                  <a:gd name="connsiteY3" fmla="*/ 99653 h 582800"/>
                  <a:gd name="connsiteX4" fmla="*/ 214922 w 307975"/>
                  <a:gd name="connsiteY4" fmla="*/ 143576 h 582800"/>
                  <a:gd name="connsiteX5" fmla="*/ 214922 w 307975"/>
                  <a:gd name="connsiteY5" fmla="*/ 176636 h 582800"/>
                  <a:gd name="connsiteX6" fmla="*/ 307975 w 307975"/>
                  <a:gd name="connsiteY6" fmla="*/ 176636 h 582800"/>
                  <a:gd name="connsiteX7" fmla="*/ 307975 w 307975"/>
                  <a:gd name="connsiteY7" fmla="*/ 276288 h 582800"/>
                  <a:gd name="connsiteX8" fmla="*/ 214922 w 307975"/>
                  <a:gd name="connsiteY8" fmla="*/ 276288 h 582800"/>
                  <a:gd name="connsiteX9" fmla="*/ 214922 w 307975"/>
                  <a:gd name="connsiteY9" fmla="*/ 582800 h 582800"/>
                  <a:gd name="connsiteX10" fmla="*/ 84079 w 307975"/>
                  <a:gd name="connsiteY10" fmla="*/ 582800 h 582800"/>
                  <a:gd name="connsiteX11" fmla="*/ 84079 w 307975"/>
                  <a:gd name="connsiteY11" fmla="*/ 276288 h 582800"/>
                  <a:gd name="connsiteX12" fmla="*/ 0 w 307975"/>
                  <a:gd name="connsiteY12" fmla="*/ 276288 h 582800"/>
                  <a:gd name="connsiteX13" fmla="*/ 0 w 307975"/>
                  <a:gd name="connsiteY13" fmla="*/ 176636 h 582800"/>
                  <a:gd name="connsiteX14" fmla="*/ 84079 w 307975"/>
                  <a:gd name="connsiteY14" fmla="*/ 176636 h 582800"/>
                  <a:gd name="connsiteX15" fmla="*/ 84079 w 307975"/>
                  <a:gd name="connsiteY15" fmla="*/ 117127 h 582800"/>
                  <a:gd name="connsiteX16" fmla="*/ 201224 w 307975"/>
                  <a:gd name="connsiteY16" fmla="*/ 0 h 5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975" h="582800">
                    <a:moveTo>
                      <a:pt x="201224" y="0"/>
                    </a:moveTo>
                    <a:cubicBezTo>
                      <a:pt x="201224" y="0"/>
                      <a:pt x="201224" y="0"/>
                      <a:pt x="307975" y="0"/>
                    </a:cubicBezTo>
                    <a:cubicBezTo>
                      <a:pt x="307975" y="0"/>
                      <a:pt x="307975" y="0"/>
                      <a:pt x="307975" y="99653"/>
                    </a:cubicBezTo>
                    <a:cubicBezTo>
                      <a:pt x="307975" y="99653"/>
                      <a:pt x="307975" y="99653"/>
                      <a:pt x="258850" y="99653"/>
                    </a:cubicBezTo>
                    <a:cubicBezTo>
                      <a:pt x="234288" y="99653"/>
                      <a:pt x="214922" y="119016"/>
                      <a:pt x="214922" y="143576"/>
                    </a:cubicBezTo>
                    <a:cubicBezTo>
                      <a:pt x="214922" y="143576"/>
                      <a:pt x="214922" y="143576"/>
                      <a:pt x="214922" y="176636"/>
                    </a:cubicBezTo>
                    <a:cubicBezTo>
                      <a:pt x="214922" y="176636"/>
                      <a:pt x="214922" y="176636"/>
                      <a:pt x="307975" y="176636"/>
                    </a:cubicBezTo>
                    <a:cubicBezTo>
                      <a:pt x="307975" y="176636"/>
                      <a:pt x="307975" y="176636"/>
                      <a:pt x="307975" y="276288"/>
                    </a:cubicBezTo>
                    <a:cubicBezTo>
                      <a:pt x="307975" y="276288"/>
                      <a:pt x="307975" y="276288"/>
                      <a:pt x="214922" y="276288"/>
                    </a:cubicBezTo>
                    <a:cubicBezTo>
                      <a:pt x="214922" y="276288"/>
                      <a:pt x="214922" y="276288"/>
                      <a:pt x="214922" y="582800"/>
                    </a:cubicBezTo>
                    <a:cubicBezTo>
                      <a:pt x="214922" y="582800"/>
                      <a:pt x="214922" y="582800"/>
                      <a:pt x="84079" y="582800"/>
                    </a:cubicBezTo>
                    <a:cubicBezTo>
                      <a:pt x="84079" y="582800"/>
                      <a:pt x="84079" y="582800"/>
                      <a:pt x="84079" y="276288"/>
                    </a:cubicBezTo>
                    <a:cubicBezTo>
                      <a:pt x="84079" y="276288"/>
                      <a:pt x="84079" y="276288"/>
                      <a:pt x="0" y="276288"/>
                    </a:cubicBezTo>
                    <a:cubicBezTo>
                      <a:pt x="0" y="276288"/>
                      <a:pt x="0" y="276288"/>
                      <a:pt x="0" y="176636"/>
                    </a:cubicBezTo>
                    <a:cubicBezTo>
                      <a:pt x="0" y="176636"/>
                      <a:pt x="0" y="176636"/>
                      <a:pt x="84079" y="176636"/>
                    </a:cubicBezTo>
                    <a:cubicBezTo>
                      <a:pt x="84079" y="176636"/>
                      <a:pt x="84079" y="176636"/>
                      <a:pt x="84079" y="117127"/>
                    </a:cubicBezTo>
                    <a:cubicBezTo>
                      <a:pt x="84079" y="52424"/>
                      <a:pt x="136511" y="0"/>
                      <a:pt x="201224" y="0"/>
                    </a:cubicBezTo>
                    <a:close/>
                  </a:path>
                </a:pathLst>
              </a:custGeom>
              <a:solidFill>
                <a:srgbClr val="FFFFFF"/>
              </a:solidFill>
              <a:ln w="10795" cap="flat" cmpd="sng" algn="ctr">
                <a:noFill/>
                <a:prstDash val="solid"/>
              </a:ln>
              <a:effectLst/>
            </p:spPr>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1088105" rtl="0" eaLnBrk="1" latinLnBrk="0" hangingPunct="1">
                  <a:defRPr sz="2200" kern="1200">
                    <a:solidFill>
                      <a:schemeClr val="lt1"/>
                    </a:solidFill>
                    <a:latin typeface="+mn-lt"/>
                    <a:ea typeface="+mn-ea"/>
                    <a:cs typeface="+mn-cs"/>
                  </a:defRPr>
                </a:lvl1pPr>
                <a:lvl2pPr marL="544053" algn="l" defTabSz="1088105" rtl="0" eaLnBrk="1" latinLnBrk="0" hangingPunct="1">
                  <a:defRPr sz="2200" kern="1200">
                    <a:solidFill>
                      <a:schemeClr val="lt1"/>
                    </a:solidFill>
                    <a:latin typeface="+mn-lt"/>
                    <a:ea typeface="+mn-ea"/>
                    <a:cs typeface="+mn-cs"/>
                  </a:defRPr>
                </a:lvl2pPr>
                <a:lvl3pPr marL="1088105" algn="l" defTabSz="1088105" rtl="0" eaLnBrk="1" latinLnBrk="0" hangingPunct="1">
                  <a:defRPr sz="2200" kern="1200">
                    <a:solidFill>
                      <a:schemeClr val="lt1"/>
                    </a:solidFill>
                    <a:latin typeface="+mn-lt"/>
                    <a:ea typeface="+mn-ea"/>
                    <a:cs typeface="+mn-cs"/>
                  </a:defRPr>
                </a:lvl3pPr>
                <a:lvl4pPr marL="1632159" algn="l" defTabSz="1088105" rtl="0" eaLnBrk="1" latinLnBrk="0" hangingPunct="1">
                  <a:defRPr sz="2200" kern="1200">
                    <a:solidFill>
                      <a:schemeClr val="lt1"/>
                    </a:solidFill>
                    <a:latin typeface="+mn-lt"/>
                    <a:ea typeface="+mn-ea"/>
                    <a:cs typeface="+mn-cs"/>
                  </a:defRPr>
                </a:lvl4pPr>
                <a:lvl5pPr marL="2176211" algn="l" defTabSz="1088105" rtl="0" eaLnBrk="1" latinLnBrk="0" hangingPunct="1">
                  <a:defRPr sz="2200" kern="1200">
                    <a:solidFill>
                      <a:schemeClr val="lt1"/>
                    </a:solidFill>
                    <a:latin typeface="+mn-lt"/>
                    <a:ea typeface="+mn-ea"/>
                    <a:cs typeface="+mn-cs"/>
                  </a:defRPr>
                </a:lvl5pPr>
                <a:lvl6pPr marL="2720264" algn="l" defTabSz="1088105" rtl="0" eaLnBrk="1" latinLnBrk="0" hangingPunct="1">
                  <a:defRPr sz="2200" kern="1200">
                    <a:solidFill>
                      <a:schemeClr val="lt1"/>
                    </a:solidFill>
                    <a:latin typeface="+mn-lt"/>
                    <a:ea typeface="+mn-ea"/>
                    <a:cs typeface="+mn-cs"/>
                  </a:defRPr>
                </a:lvl6pPr>
                <a:lvl7pPr marL="3264316" algn="l" defTabSz="1088105" rtl="0" eaLnBrk="1" latinLnBrk="0" hangingPunct="1">
                  <a:defRPr sz="2200" kern="1200">
                    <a:solidFill>
                      <a:schemeClr val="lt1"/>
                    </a:solidFill>
                    <a:latin typeface="+mn-lt"/>
                    <a:ea typeface="+mn-ea"/>
                    <a:cs typeface="+mn-cs"/>
                  </a:defRPr>
                </a:lvl7pPr>
                <a:lvl8pPr marL="3808369" algn="l" defTabSz="1088105" rtl="0" eaLnBrk="1" latinLnBrk="0" hangingPunct="1">
                  <a:defRPr sz="2200" kern="1200">
                    <a:solidFill>
                      <a:schemeClr val="lt1"/>
                    </a:solidFill>
                    <a:latin typeface="+mn-lt"/>
                    <a:ea typeface="+mn-ea"/>
                    <a:cs typeface="+mn-cs"/>
                  </a:defRPr>
                </a:lvl8pPr>
                <a:lvl9pPr marL="4352422" algn="l" defTabSz="1088105" rtl="0" eaLnBrk="1" latinLnBrk="0" hangingPunct="1">
                  <a:defRPr sz="2200" kern="1200">
                    <a:solidFill>
                      <a:schemeClr val="lt1"/>
                    </a:solidFill>
                    <a:latin typeface="+mn-lt"/>
                    <a:ea typeface="+mn-ea"/>
                    <a:cs typeface="+mn-cs"/>
                  </a:defRPr>
                </a:lvl9pPr>
              </a:lstStyle>
              <a:p>
                <a:pPr marL="0" marR="0" lvl="0" indent="0" algn="r" defTabSz="108810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pic>
            <p:nvPicPr>
              <p:cNvPr id="110" name="Picture 109">
                <a:extLst>
                  <a:ext uri="{FF2B5EF4-FFF2-40B4-BE49-F238E27FC236}">
                    <a16:creationId xmlns:a16="http://schemas.microsoft.com/office/drawing/2014/main" id="{F4B577FD-EFAB-530C-9EEB-EBC3D79A86CF}"/>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017510" y="4023552"/>
                <a:ext cx="264981" cy="264980"/>
              </a:xfrm>
              <a:prstGeom prst="rect">
                <a:avLst/>
              </a:prstGeom>
            </p:spPr>
          </p:pic>
          <p:pic>
            <p:nvPicPr>
              <p:cNvPr id="111" name="Picture 110">
                <a:extLst>
                  <a:ext uri="{FF2B5EF4-FFF2-40B4-BE49-F238E27FC236}">
                    <a16:creationId xmlns:a16="http://schemas.microsoft.com/office/drawing/2014/main" id="{9D5EC5A9-206F-CDC3-4499-3DA3C6397D9C}"/>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5339400" y="4023552"/>
                <a:ext cx="264981" cy="264980"/>
              </a:xfrm>
              <a:prstGeom prst="rect">
                <a:avLst/>
              </a:prstGeom>
            </p:spPr>
          </p:pic>
        </p:grpSp>
      </p:grpSp>
      <p:sp>
        <p:nvSpPr>
          <p:cNvPr id="3" name="TextBox 1">
            <a:extLst>
              <a:ext uri="{FF2B5EF4-FFF2-40B4-BE49-F238E27FC236}">
                <a16:creationId xmlns:a16="http://schemas.microsoft.com/office/drawing/2014/main" id="{D27A8B8B-B0C7-C2CB-B86F-CF4D137F3FD5}"/>
              </a:ext>
            </a:extLst>
          </p:cNvPr>
          <p:cNvSpPr txBox="1"/>
          <p:nvPr/>
        </p:nvSpPr>
        <p:spPr>
          <a:xfrm>
            <a:off x="-48828" y="-5802"/>
            <a:ext cx="3111501" cy="492443"/>
          </a:xfrm>
          <a:prstGeom prst="rect">
            <a:avLst/>
          </a:prstGeom>
          <a:solidFill>
            <a:srgbClr val="FF0000"/>
          </a:solidFill>
        </p:spPr>
        <p:txBody>
          <a:bodyPr wrap="square" lIns="91440" tIns="91440" rIns="91440" bIns="9144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Partner action required</a:t>
            </a:r>
          </a:p>
        </p:txBody>
      </p:sp>
      <p:sp>
        <p:nvSpPr>
          <p:cNvPr id="4" name="Rectangle 3">
            <a:extLst>
              <a:ext uri="{FF2B5EF4-FFF2-40B4-BE49-F238E27FC236}">
                <a16:creationId xmlns:a16="http://schemas.microsoft.com/office/drawing/2014/main" id="{4E8283DC-0A57-F457-DE7A-F4862B7EBD3E}"/>
              </a:ext>
            </a:extLst>
          </p:cNvPr>
          <p:cNvSpPr/>
          <p:nvPr/>
        </p:nvSpPr>
        <p:spPr bwMode="auto">
          <a:xfrm>
            <a:off x="-3819316" y="0"/>
            <a:ext cx="3688543" cy="1461939"/>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Partner instructions: </a:t>
            </a: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Add in partner name, description of services, and contact information. </a:t>
            </a:r>
            <a:r>
              <a:rPr lang="en-US" dirty="0">
                <a:gradFill>
                  <a:gsLst>
                    <a:gs pos="0">
                      <a:srgbClr val="FFFFFF"/>
                    </a:gs>
                    <a:gs pos="100000">
                      <a:srgbClr val="FFFFFF"/>
                    </a:gs>
                  </a:gsLst>
                  <a:lin ang="5400000" scaled="0"/>
                </a:gradFill>
                <a:latin typeface="Segoe UI"/>
                <a:ea typeface="Segoe UI" pitchFamily="34" charset="0"/>
                <a:cs typeface="Segoe UI" pitchFamily="34" charset="0"/>
              </a:rPr>
              <a:t>Make </a:t>
            </a:r>
            <a:r>
              <a:rPr lang="en-US">
                <a:gradFill>
                  <a:gsLst>
                    <a:gs pos="0">
                      <a:srgbClr val="FFFFFF"/>
                    </a:gs>
                    <a:gs pos="100000">
                      <a:srgbClr val="FFFFFF"/>
                    </a:gs>
                  </a:gsLst>
                  <a:lin ang="5400000" scaled="0"/>
                </a:gradFill>
                <a:latin typeface="Segoe UI"/>
                <a:ea typeface="Segoe UI" pitchFamily="34" charset="0"/>
                <a:cs typeface="Segoe UI" pitchFamily="34" charset="0"/>
              </a:rPr>
              <a:t>font black. </a:t>
            </a: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69739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EF0607-3CC0-B471-FFCA-0C3FFB212F03}"/>
              </a:ext>
            </a:extLst>
          </p:cNvPr>
          <p:cNvSpPr txBox="1"/>
          <p:nvPr/>
        </p:nvSpPr>
        <p:spPr>
          <a:xfrm>
            <a:off x="3084566" y="3013501"/>
            <a:ext cx="6042212" cy="830997"/>
          </a:xfrm>
          <a:prstGeom prst="rect">
            <a:avLst/>
          </a:prstGeom>
          <a:noFill/>
        </p:spPr>
        <p:txBody>
          <a:bodyPr wrap="square" lIns="0" tIns="0" rIns="0" bIns="0" rtlCol="0">
            <a:spAutoFit/>
          </a:bodyPr>
          <a:lstStyle/>
          <a:p>
            <a:pPr algn="ctr"/>
            <a:r>
              <a:rPr lang="en-US" sz="5400">
                <a:solidFill>
                  <a:schemeClr val="bg1"/>
                </a:solidFill>
              </a:rPr>
              <a:t>Thank </a:t>
            </a:r>
            <a:r>
              <a:rPr lang="en-US" sz="5400" b="1">
                <a:solidFill>
                  <a:schemeClr val="bg1"/>
                </a:solidFill>
                <a:latin typeface="Segoe UI" panose="020B0502040204020203" pitchFamily="34" charset="0"/>
                <a:cs typeface="Segoe UI" panose="020B0502040204020203" pitchFamily="34" charset="0"/>
              </a:rPr>
              <a:t>you.</a:t>
            </a:r>
          </a:p>
        </p:txBody>
      </p:sp>
      <p:pic>
        <p:nvPicPr>
          <p:cNvPr id="2" name="Picture 1" descr="Retail unlocked logo">
            <a:extLst>
              <a:ext uri="{FF2B5EF4-FFF2-40B4-BE49-F238E27FC236}">
                <a16:creationId xmlns:a16="http://schemas.microsoft.com/office/drawing/2014/main" id="{BE98AAD2-E1E4-75ED-CEC8-9BC2A74E17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37831" y="5220650"/>
            <a:ext cx="1716336" cy="632899"/>
          </a:xfrm>
          <a:prstGeom prst="rect">
            <a:avLst/>
          </a:prstGeom>
        </p:spPr>
      </p:pic>
    </p:spTree>
    <p:extLst>
      <p:ext uri="{BB962C8B-B14F-4D97-AF65-F5344CB8AC3E}">
        <p14:creationId xmlns:p14="http://schemas.microsoft.com/office/powerpoint/2010/main" val="24814738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E044A1-60DA-C22E-4C62-E38EB9E5BF2C}"/>
              </a:ext>
            </a:extLst>
          </p:cNvPr>
          <p:cNvSpPr/>
          <p:nvPr/>
        </p:nvSpPr>
        <p:spPr bwMode="auto">
          <a:xfrm>
            <a:off x="0" y="5422416"/>
            <a:ext cx="12192000" cy="1435584"/>
          </a:xfrm>
          <a:prstGeom prst="rect">
            <a:avLst/>
          </a:prstGeom>
          <a:solidFill>
            <a:schemeClr val="tx1">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20" name="Picture 119">
            <a:extLst>
              <a:ext uri="{FF2B5EF4-FFF2-40B4-BE49-F238E27FC236}">
                <a16:creationId xmlns:a16="http://schemas.microsoft.com/office/drawing/2014/main" id="{4F152148-0DA1-AF59-E95A-5559CF0878DF}"/>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62278" y="2994871"/>
            <a:ext cx="2468880" cy="2931386"/>
          </a:xfrm>
          <a:prstGeom prst="rect">
            <a:avLst/>
          </a:prstGeom>
          <a:noFill/>
          <a:ln w="34925">
            <a:solidFill>
              <a:schemeClr val="tx1">
                <a:lumMod val="50000"/>
                <a:lumOff val="50000"/>
              </a:schemeClr>
            </a:solidFill>
          </a:ln>
        </p:spPr>
      </p:pic>
      <p:pic>
        <p:nvPicPr>
          <p:cNvPr id="123" name="Picture 122">
            <a:extLst>
              <a:ext uri="{FF2B5EF4-FFF2-40B4-BE49-F238E27FC236}">
                <a16:creationId xmlns:a16="http://schemas.microsoft.com/office/drawing/2014/main" id="{86775FE3-3DE1-C3AE-8745-6B5832E44DAE}"/>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401488" y="2994871"/>
            <a:ext cx="2468880" cy="2931386"/>
          </a:xfrm>
          <a:prstGeom prst="rect">
            <a:avLst/>
          </a:prstGeom>
          <a:noFill/>
          <a:ln w="34925">
            <a:solidFill>
              <a:schemeClr val="tx1">
                <a:lumMod val="50000"/>
                <a:lumOff val="50000"/>
              </a:schemeClr>
            </a:solidFill>
          </a:ln>
        </p:spPr>
      </p:pic>
      <p:pic>
        <p:nvPicPr>
          <p:cNvPr id="192" name="Picture 191">
            <a:extLst>
              <a:ext uri="{FF2B5EF4-FFF2-40B4-BE49-F238E27FC236}">
                <a16:creationId xmlns:a16="http://schemas.microsoft.com/office/drawing/2014/main" id="{E4D53186-15F7-6927-CF58-567AE9B31ECD}"/>
              </a:ext>
            </a:extLst>
          </p:cNvPr>
          <p:cNvPicPr>
            <a:picLocks/>
          </p:cNvPicPr>
          <p:nvPr/>
        </p:nvPicPr>
        <p:blipFill>
          <a:blip r:embed="rId5" cstate="screen">
            <a:extLst>
              <a:ext uri="{28A0092B-C50C-407E-A947-70E740481C1C}">
                <a14:useLocalDpi xmlns:a14="http://schemas.microsoft.com/office/drawing/2010/main"/>
              </a:ext>
            </a:extLst>
          </a:blip>
          <a:srcRect/>
          <a:stretch>
            <a:fillRect/>
          </a:stretch>
        </p:blipFill>
        <p:spPr>
          <a:xfrm>
            <a:off x="6340698" y="2994871"/>
            <a:ext cx="2468880" cy="2931386"/>
          </a:xfrm>
          <a:prstGeom prst="rect">
            <a:avLst/>
          </a:prstGeom>
          <a:noFill/>
          <a:ln w="34925">
            <a:solidFill>
              <a:schemeClr val="tx1">
                <a:lumMod val="50000"/>
                <a:lumOff val="50000"/>
              </a:schemeClr>
            </a:solidFill>
          </a:ln>
        </p:spPr>
      </p:pic>
      <p:pic>
        <p:nvPicPr>
          <p:cNvPr id="52" name="Picture 51" descr="A person looking at a tablet in a store&#10;&#10;Description automatically generated">
            <a:extLst>
              <a:ext uri="{FF2B5EF4-FFF2-40B4-BE49-F238E27FC236}">
                <a16:creationId xmlns:a16="http://schemas.microsoft.com/office/drawing/2014/main" id="{D90E057A-A393-F23D-DF9C-7ECF7B90FE89}"/>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9279909" y="2994871"/>
            <a:ext cx="2468880" cy="2931386"/>
          </a:xfrm>
          <a:prstGeom prst="rect">
            <a:avLst/>
          </a:prstGeom>
          <a:noFill/>
          <a:ln w="34925">
            <a:solidFill>
              <a:schemeClr val="tx1">
                <a:lumMod val="50000"/>
                <a:lumOff val="50000"/>
              </a:schemeClr>
            </a:solidFill>
          </a:ln>
        </p:spPr>
      </p:pic>
      <p:sp>
        <p:nvSpPr>
          <p:cNvPr id="2" name="Title 1">
            <a:extLst>
              <a:ext uri="{FF2B5EF4-FFF2-40B4-BE49-F238E27FC236}">
                <a16:creationId xmlns:a16="http://schemas.microsoft.com/office/drawing/2014/main" id="{D4096541-C958-CD27-67CE-C26C0EDBE799}"/>
              </a:ext>
            </a:extLst>
          </p:cNvPr>
          <p:cNvSpPr>
            <a:spLocks noGrp="1"/>
          </p:cNvSpPr>
          <p:nvPr>
            <p:ph type="title"/>
          </p:nvPr>
        </p:nvSpPr>
        <p:spPr>
          <a:xfrm>
            <a:off x="590550" y="585788"/>
            <a:ext cx="11018838" cy="554037"/>
          </a:xfrm>
        </p:spPr>
        <p:txBody>
          <a:bodyPr/>
          <a:lstStyle/>
          <a:p>
            <a:r>
              <a:rPr lang="en-US"/>
              <a:t>Discussion roadmap</a:t>
            </a:r>
          </a:p>
        </p:txBody>
      </p:sp>
      <p:sp>
        <p:nvSpPr>
          <p:cNvPr id="44" name="TextBox 43">
            <a:extLst>
              <a:ext uri="{FF2B5EF4-FFF2-40B4-BE49-F238E27FC236}">
                <a16:creationId xmlns:a16="http://schemas.microsoft.com/office/drawing/2014/main" id="{60D3CC69-A8CF-3B06-3413-11AA9CA67C9A}"/>
              </a:ext>
            </a:extLst>
          </p:cNvPr>
          <p:cNvSpPr txBox="1">
            <a:spLocks/>
          </p:cNvSpPr>
          <p:nvPr/>
        </p:nvSpPr>
        <p:spPr>
          <a:xfrm>
            <a:off x="462278" y="2419932"/>
            <a:ext cx="2468880" cy="390812"/>
          </a:xfrm>
          <a:prstGeom prst="rect">
            <a:avLst/>
          </a:prstGeom>
          <a:no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77900" rtl="0" eaLnBrk="1" fontAlgn="auto" latinLnBrk="0" hangingPunct="1">
              <a:lnSpc>
                <a:spcPct val="100000"/>
              </a:lnSpc>
              <a:spcBef>
                <a:spcPct val="0"/>
              </a:spcBef>
              <a:spcAft>
                <a:spcPct val="35000"/>
              </a:spcAft>
              <a:buClrTx/>
              <a:buSzTx/>
              <a:buFontTx/>
              <a:buNone/>
              <a:tabLst/>
              <a:defRPr/>
            </a:pPr>
            <a:r>
              <a:rPr lang="en-US" sz="1400">
                <a:ln w="3175">
                  <a:noFill/>
                </a:ln>
                <a:solidFill>
                  <a:schemeClr val="tx1"/>
                </a:solidFill>
                <a:latin typeface="+mj-lt"/>
                <a:cs typeface="Segoe UI" pitchFamily="34" charset="0"/>
              </a:rPr>
              <a:t>Get to know</a:t>
            </a:r>
            <a:br>
              <a:rPr kumimoji="0" lang="en-US" sz="1400" b="0" i="0" u="none" strike="noStrike" kern="1200" cap="none" spc="0" normalizeH="0" baseline="0" noProof="0">
                <a:ln>
                  <a:noFill/>
                </a:ln>
                <a:solidFill>
                  <a:schemeClr val="tx1"/>
                </a:solidFill>
                <a:effectLst/>
                <a:uLnTx/>
                <a:uFillTx/>
                <a:latin typeface="+mj-lt"/>
                <a:ea typeface="+mn-ea"/>
                <a:cs typeface="+mn-cs"/>
              </a:rPr>
            </a:br>
            <a:r>
              <a:rPr lang="en-US" sz="1400">
                <a:ln w="3175">
                  <a:noFill/>
                </a:ln>
                <a:solidFill>
                  <a:schemeClr val="tx1"/>
                </a:solidFill>
                <a:latin typeface="+mj-lt"/>
                <a:cs typeface="Segoe UI" pitchFamily="34" charset="0"/>
              </a:rPr>
              <a:t>[</a:t>
            </a:r>
            <a:r>
              <a:rPr lang="en-US" sz="1400">
                <a:ln w="3175">
                  <a:noFill/>
                </a:ln>
                <a:solidFill>
                  <a:srgbClr val="FF0000"/>
                </a:solidFill>
                <a:latin typeface="+mj-lt"/>
                <a:cs typeface="Segoe UI" pitchFamily="34" charset="0"/>
              </a:rPr>
              <a:t>INSERT PARTNER NAME</a:t>
            </a:r>
            <a:r>
              <a:rPr lang="en-US" sz="1400">
                <a:ln w="3175">
                  <a:noFill/>
                </a:ln>
                <a:solidFill>
                  <a:schemeClr val="tx1"/>
                </a:solidFill>
                <a:latin typeface="+mj-lt"/>
                <a:cs typeface="Segoe UI" pitchFamily="34" charset="0"/>
              </a:rPr>
              <a:t>]</a:t>
            </a:r>
          </a:p>
        </p:txBody>
      </p:sp>
      <p:sp>
        <p:nvSpPr>
          <p:cNvPr id="218" name="TextBox 217">
            <a:extLst>
              <a:ext uri="{FF2B5EF4-FFF2-40B4-BE49-F238E27FC236}">
                <a16:creationId xmlns:a16="http://schemas.microsoft.com/office/drawing/2014/main" id="{793D3A17-4F82-9822-44BC-C7AFD7C2B5F5}"/>
              </a:ext>
            </a:extLst>
          </p:cNvPr>
          <p:cNvSpPr txBox="1">
            <a:spLocks/>
          </p:cNvSpPr>
          <p:nvPr/>
        </p:nvSpPr>
        <p:spPr>
          <a:xfrm>
            <a:off x="3401488" y="2419932"/>
            <a:ext cx="2468880" cy="390812"/>
          </a:xfrm>
          <a:prstGeom prst="rect">
            <a:avLst/>
          </a:prstGeom>
          <a:no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192">
              <a:spcBef>
                <a:spcPts val="588"/>
              </a:spcBef>
              <a:defRPr/>
            </a:pPr>
            <a:r>
              <a:rPr lang="en-US" sz="1400" dirty="0">
                <a:ln w="3175">
                  <a:noFill/>
                </a:ln>
                <a:solidFill>
                  <a:schemeClr val="tx1"/>
                </a:solidFill>
                <a:latin typeface="+mj-lt"/>
                <a:cs typeface="Segoe UI"/>
              </a:rPr>
              <a:t>How copilots accelerate productivity</a:t>
            </a:r>
            <a:endParaRPr lang="en-US" sz="1400" dirty="0">
              <a:solidFill>
                <a:schemeClr val="tx1"/>
              </a:solidFill>
            </a:endParaRPr>
          </a:p>
        </p:txBody>
      </p:sp>
      <p:sp>
        <p:nvSpPr>
          <p:cNvPr id="219" name="TextBox 218">
            <a:extLst>
              <a:ext uri="{FF2B5EF4-FFF2-40B4-BE49-F238E27FC236}">
                <a16:creationId xmlns:a16="http://schemas.microsoft.com/office/drawing/2014/main" id="{F5577CF1-C9D1-8881-A9C5-6098FAF7DFEC}"/>
              </a:ext>
            </a:extLst>
          </p:cNvPr>
          <p:cNvSpPr txBox="1">
            <a:spLocks/>
          </p:cNvSpPr>
          <p:nvPr/>
        </p:nvSpPr>
        <p:spPr>
          <a:xfrm>
            <a:off x="6340698" y="2419932"/>
            <a:ext cx="2468880" cy="390812"/>
          </a:xfrm>
          <a:prstGeom prst="rect">
            <a:avLst/>
          </a:prstGeom>
          <a:no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192">
              <a:spcBef>
                <a:spcPts val="588"/>
              </a:spcBef>
              <a:buSzPct val="90000"/>
              <a:defRPr/>
            </a:pPr>
            <a:r>
              <a:rPr lang="en-US" sz="1400" dirty="0">
                <a:ln w="3175">
                  <a:noFill/>
                </a:ln>
                <a:solidFill>
                  <a:schemeClr val="tx1"/>
                </a:solidFill>
                <a:latin typeface="+mj-lt"/>
                <a:cs typeface="Segoe UI" pitchFamily="34" charset="0"/>
              </a:rPr>
              <a:t>Understand key </a:t>
            </a:r>
            <a:br>
              <a:rPr lang="en-US" sz="1400" dirty="0">
                <a:ln w="3175">
                  <a:noFill/>
                </a:ln>
                <a:solidFill>
                  <a:schemeClr val="tx1"/>
                </a:solidFill>
                <a:latin typeface="+mj-lt"/>
                <a:cs typeface="Segoe UI" pitchFamily="34" charset="0"/>
              </a:rPr>
            </a:br>
            <a:r>
              <a:rPr lang="en-US" sz="1400" dirty="0">
                <a:ln w="3175">
                  <a:noFill/>
                </a:ln>
                <a:solidFill>
                  <a:schemeClr val="tx1"/>
                </a:solidFill>
                <a:latin typeface="+mj-lt"/>
                <a:cs typeface="Segoe UI" pitchFamily="34" charset="0"/>
              </a:rPr>
              <a:t>customer scenarios</a:t>
            </a:r>
          </a:p>
        </p:txBody>
      </p:sp>
      <p:sp>
        <p:nvSpPr>
          <p:cNvPr id="220" name="TextBox 219">
            <a:extLst>
              <a:ext uri="{FF2B5EF4-FFF2-40B4-BE49-F238E27FC236}">
                <a16:creationId xmlns:a16="http://schemas.microsoft.com/office/drawing/2014/main" id="{51BC7F54-25BA-82A8-AFF7-99914D39005E}"/>
              </a:ext>
            </a:extLst>
          </p:cNvPr>
          <p:cNvSpPr txBox="1">
            <a:spLocks/>
          </p:cNvSpPr>
          <p:nvPr/>
        </p:nvSpPr>
        <p:spPr>
          <a:xfrm>
            <a:off x="9279909" y="2419932"/>
            <a:ext cx="2468880" cy="390812"/>
          </a:xfrm>
          <a:prstGeom prst="rect">
            <a:avLst/>
          </a:prstGeom>
          <a:no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192">
              <a:spcBef>
                <a:spcPts val="588"/>
              </a:spcBef>
              <a:defRPr/>
            </a:pPr>
            <a:r>
              <a:rPr lang="en-US" sz="1400" dirty="0">
                <a:ln w="3175">
                  <a:noFill/>
                </a:ln>
                <a:solidFill>
                  <a:schemeClr val="tx1"/>
                </a:solidFill>
                <a:latin typeface="+mj-lt"/>
                <a:cs typeface="Segoe UI"/>
              </a:rPr>
              <a:t>Explore next steps </a:t>
            </a:r>
            <a:endParaRPr lang="en-US" dirty="0">
              <a:solidFill>
                <a:schemeClr val="tx1"/>
              </a:solidFill>
              <a:latin typeface="+mj-lt"/>
            </a:endParaRPr>
          </a:p>
        </p:txBody>
      </p:sp>
      <p:grpSp>
        <p:nvGrpSpPr>
          <p:cNvPr id="111" name="Group 110">
            <a:extLst>
              <a:ext uri="{FF2B5EF4-FFF2-40B4-BE49-F238E27FC236}">
                <a16:creationId xmlns:a16="http://schemas.microsoft.com/office/drawing/2014/main" id="{1D17431C-A861-B53E-2FFE-37966481B6ED}"/>
              </a:ext>
            </a:extLst>
          </p:cNvPr>
          <p:cNvGrpSpPr/>
          <p:nvPr/>
        </p:nvGrpSpPr>
        <p:grpSpPr>
          <a:xfrm>
            <a:off x="4225935" y="1435584"/>
            <a:ext cx="819986" cy="819976"/>
            <a:chOff x="4225935" y="1435584"/>
            <a:chExt cx="819986" cy="819976"/>
          </a:xfrm>
        </p:grpSpPr>
        <p:sp>
          <p:nvSpPr>
            <p:cNvPr id="10" name="Oval 9">
              <a:extLst>
                <a:ext uri="{FF2B5EF4-FFF2-40B4-BE49-F238E27FC236}">
                  <a16:creationId xmlns:a16="http://schemas.microsoft.com/office/drawing/2014/main" id="{BCABA7E4-66FE-83D3-74E7-0CBC5F94C1FA}"/>
                </a:ext>
              </a:extLst>
            </p:cNvPr>
            <p:cNvSpPr>
              <a:spLocks/>
            </p:cNvSpPr>
            <p:nvPr/>
          </p:nvSpPr>
          <p:spPr bwMode="auto">
            <a:xfrm>
              <a:off x="4225935" y="1435584"/>
              <a:ext cx="819986" cy="819976"/>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110" name="Graphic 21" descr="Icon of a computer chip">
              <a:extLst>
                <a:ext uri="{FF2B5EF4-FFF2-40B4-BE49-F238E27FC236}">
                  <a16:creationId xmlns:a16="http://schemas.microsoft.com/office/drawing/2014/main" id="{C5BE5E78-92B9-9A16-67A5-E7851828B21A}"/>
                </a:ext>
              </a:extLst>
            </p:cNvPr>
            <p:cNvSpPr>
              <a:spLocks/>
            </p:cNvSpPr>
            <p:nvPr/>
          </p:nvSpPr>
          <p:spPr>
            <a:xfrm>
              <a:off x="4415376" y="1625012"/>
              <a:ext cx="441104" cy="441120"/>
            </a:xfrm>
            <a:custGeom>
              <a:avLst/>
              <a:gdLst>
                <a:gd name="connsiteX0" fmla="*/ 126206 w 190500"/>
                <a:gd name="connsiteY0" fmla="*/ 0 h 190500"/>
                <a:gd name="connsiteX1" fmla="*/ 133283 w 190500"/>
                <a:gd name="connsiteY1" fmla="*/ 6172 h 190500"/>
                <a:gd name="connsiteX2" fmla="*/ 133350 w 190500"/>
                <a:gd name="connsiteY2" fmla="*/ 7144 h 190500"/>
                <a:gd name="connsiteX3" fmla="*/ 133350 w 190500"/>
                <a:gd name="connsiteY3" fmla="*/ 29289 h 190500"/>
                <a:gd name="connsiteX4" fmla="*/ 161220 w 190500"/>
                <a:gd name="connsiteY4" fmla="*/ 57198 h 190500"/>
                <a:gd name="connsiteX5" fmla="*/ 183356 w 190500"/>
                <a:gd name="connsiteY5" fmla="*/ 57198 h 190500"/>
                <a:gd name="connsiteX6" fmla="*/ 190498 w 190500"/>
                <a:gd name="connsiteY6" fmla="*/ 64344 h 190500"/>
                <a:gd name="connsiteX7" fmla="*/ 184328 w 190500"/>
                <a:gd name="connsiteY7" fmla="*/ 71418 h 190500"/>
                <a:gd name="connsiteX8" fmla="*/ 183356 w 190500"/>
                <a:gd name="connsiteY8" fmla="*/ 71485 h 190500"/>
                <a:gd name="connsiteX9" fmla="*/ 161925 w 190500"/>
                <a:gd name="connsiteY9" fmla="*/ 71476 h 190500"/>
                <a:gd name="connsiteX10" fmla="*/ 161925 w 190500"/>
                <a:gd name="connsiteY10" fmla="*/ 88144 h 190500"/>
                <a:gd name="connsiteX11" fmla="*/ 183356 w 190500"/>
                <a:gd name="connsiteY11" fmla="*/ 88144 h 190500"/>
                <a:gd name="connsiteX12" fmla="*/ 190433 w 190500"/>
                <a:gd name="connsiteY12" fmla="*/ 94336 h 190500"/>
                <a:gd name="connsiteX13" fmla="*/ 190500 w 190500"/>
                <a:gd name="connsiteY13" fmla="*/ 95288 h 190500"/>
                <a:gd name="connsiteX14" fmla="*/ 184328 w 190500"/>
                <a:gd name="connsiteY14" fmla="*/ 102375 h 190500"/>
                <a:gd name="connsiteX15" fmla="*/ 183356 w 190500"/>
                <a:gd name="connsiteY15" fmla="*/ 102441 h 190500"/>
                <a:gd name="connsiteX16" fmla="*/ 161925 w 190500"/>
                <a:gd name="connsiteY16" fmla="*/ 102432 h 190500"/>
                <a:gd name="connsiteX17" fmla="*/ 161925 w 190500"/>
                <a:gd name="connsiteY17" fmla="*/ 119101 h 190500"/>
                <a:gd name="connsiteX18" fmla="*/ 183356 w 190500"/>
                <a:gd name="connsiteY18" fmla="*/ 119101 h 190500"/>
                <a:gd name="connsiteX19" fmla="*/ 190433 w 190500"/>
                <a:gd name="connsiteY19" fmla="*/ 125292 h 190500"/>
                <a:gd name="connsiteX20" fmla="*/ 190500 w 190500"/>
                <a:gd name="connsiteY20" fmla="*/ 126244 h 190500"/>
                <a:gd name="connsiteX21" fmla="*/ 184328 w 190500"/>
                <a:gd name="connsiteY21" fmla="*/ 133331 h 190500"/>
                <a:gd name="connsiteX22" fmla="*/ 183356 w 190500"/>
                <a:gd name="connsiteY22" fmla="*/ 133398 h 190500"/>
                <a:gd name="connsiteX23" fmla="*/ 161201 w 190500"/>
                <a:gd name="connsiteY23" fmla="*/ 133398 h 190500"/>
                <a:gd name="connsiteX24" fmla="*/ 133350 w 190500"/>
                <a:gd name="connsiteY24" fmla="*/ 161211 h 190500"/>
                <a:gd name="connsiteX25" fmla="*/ 133350 w 190500"/>
                <a:gd name="connsiteY25" fmla="*/ 183356 h 190500"/>
                <a:gd name="connsiteX26" fmla="*/ 126204 w 190500"/>
                <a:gd name="connsiteY26" fmla="*/ 190498 h 190500"/>
                <a:gd name="connsiteX27" fmla="*/ 119129 w 190500"/>
                <a:gd name="connsiteY27" fmla="*/ 184328 h 190500"/>
                <a:gd name="connsiteX28" fmla="*/ 119063 w 190500"/>
                <a:gd name="connsiteY28" fmla="*/ 183356 h 190500"/>
                <a:gd name="connsiteX29" fmla="*/ 119063 w 190500"/>
                <a:gd name="connsiteY29" fmla="*/ 161915 h 190500"/>
                <a:gd name="connsiteX30" fmla="*/ 102384 w 190500"/>
                <a:gd name="connsiteY30" fmla="*/ 161915 h 190500"/>
                <a:gd name="connsiteX31" fmla="*/ 102394 w 190500"/>
                <a:gd name="connsiteY31" fmla="*/ 183356 h 190500"/>
                <a:gd name="connsiteX32" fmla="*/ 96222 w 190500"/>
                <a:gd name="connsiteY32" fmla="*/ 190433 h 190500"/>
                <a:gd name="connsiteX33" fmla="*/ 95250 w 190500"/>
                <a:gd name="connsiteY33" fmla="*/ 190500 h 190500"/>
                <a:gd name="connsiteX34" fmla="*/ 88173 w 190500"/>
                <a:gd name="connsiteY34" fmla="*/ 184328 h 190500"/>
                <a:gd name="connsiteX35" fmla="*/ 88106 w 190500"/>
                <a:gd name="connsiteY35" fmla="*/ 183356 h 190500"/>
                <a:gd name="connsiteX36" fmla="*/ 88097 w 190500"/>
                <a:gd name="connsiteY36" fmla="*/ 161915 h 190500"/>
                <a:gd name="connsiteX37" fmla="*/ 71438 w 190500"/>
                <a:gd name="connsiteY37" fmla="*/ 161915 h 190500"/>
                <a:gd name="connsiteX38" fmla="*/ 71438 w 190500"/>
                <a:gd name="connsiteY38" fmla="*/ 183356 h 190500"/>
                <a:gd name="connsiteX39" fmla="*/ 65265 w 190500"/>
                <a:gd name="connsiteY39" fmla="*/ 190433 h 190500"/>
                <a:gd name="connsiteX40" fmla="*/ 64294 w 190500"/>
                <a:gd name="connsiteY40" fmla="*/ 190500 h 190500"/>
                <a:gd name="connsiteX41" fmla="*/ 57217 w 190500"/>
                <a:gd name="connsiteY41" fmla="*/ 184328 h 190500"/>
                <a:gd name="connsiteX42" fmla="*/ 57150 w 190500"/>
                <a:gd name="connsiteY42" fmla="*/ 183356 h 190500"/>
                <a:gd name="connsiteX43" fmla="*/ 57150 w 190500"/>
                <a:gd name="connsiteY43" fmla="*/ 161211 h 190500"/>
                <a:gd name="connsiteX44" fmla="*/ 29289 w 190500"/>
                <a:gd name="connsiteY44" fmla="*/ 133350 h 190500"/>
                <a:gd name="connsiteX45" fmla="*/ 7144 w 190500"/>
                <a:gd name="connsiteY45" fmla="*/ 133350 h 190500"/>
                <a:gd name="connsiteX46" fmla="*/ 2 w 190500"/>
                <a:gd name="connsiteY46" fmla="*/ 126204 h 190500"/>
                <a:gd name="connsiteX47" fmla="*/ 6172 w 190500"/>
                <a:gd name="connsiteY47" fmla="*/ 119129 h 190500"/>
                <a:gd name="connsiteX48" fmla="*/ 7144 w 190500"/>
                <a:gd name="connsiteY48" fmla="*/ 119063 h 190500"/>
                <a:gd name="connsiteX49" fmla="*/ 28575 w 190500"/>
                <a:gd name="connsiteY49" fmla="*/ 119053 h 190500"/>
                <a:gd name="connsiteX50" fmla="*/ 28575 w 190500"/>
                <a:gd name="connsiteY50" fmla="*/ 102384 h 190500"/>
                <a:gd name="connsiteX51" fmla="*/ 7144 w 190500"/>
                <a:gd name="connsiteY51" fmla="*/ 102394 h 190500"/>
                <a:gd name="connsiteX52" fmla="*/ 67 w 190500"/>
                <a:gd name="connsiteY52" fmla="*/ 96222 h 190500"/>
                <a:gd name="connsiteX53" fmla="*/ 0 w 190500"/>
                <a:gd name="connsiteY53" fmla="*/ 95250 h 190500"/>
                <a:gd name="connsiteX54" fmla="*/ 6172 w 190500"/>
                <a:gd name="connsiteY54" fmla="*/ 88173 h 190500"/>
                <a:gd name="connsiteX55" fmla="*/ 7144 w 190500"/>
                <a:gd name="connsiteY55" fmla="*/ 88106 h 190500"/>
                <a:gd name="connsiteX56" fmla="*/ 28575 w 190500"/>
                <a:gd name="connsiteY56" fmla="*/ 88097 h 190500"/>
                <a:gd name="connsiteX57" fmla="*/ 28575 w 190500"/>
                <a:gd name="connsiteY57" fmla="*/ 71428 h 190500"/>
                <a:gd name="connsiteX58" fmla="*/ 7144 w 190500"/>
                <a:gd name="connsiteY58" fmla="*/ 71438 h 190500"/>
                <a:gd name="connsiteX59" fmla="*/ 67 w 190500"/>
                <a:gd name="connsiteY59" fmla="*/ 65265 h 190500"/>
                <a:gd name="connsiteX60" fmla="*/ 0 w 190500"/>
                <a:gd name="connsiteY60" fmla="*/ 64294 h 190500"/>
                <a:gd name="connsiteX61" fmla="*/ 6172 w 190500"/>
                <a:gd name="connsiteY61" fmla="*/ 57217 h 190500"/>
                <a:gd name="connsiteX62" fmla="*/ 7144 w 190500"/>
                <a:gd name="connsiteY62" fmla="*/ 57150 h 190500"/>
                <a:gd name="connsiteX63" fmla="*/ 29289 w 190500"/>
                <a:gd name="connsiteY63" fmla="*/ 57140 h 190500"/>
                <a:gd name="connsiteX64" fmla="*/ 57150 w 190500"/>
                <a:gd name="connsiteY64" fmla="*/ 29289 h 190500"/>
                <a:gd name="connsiteX65" fmla="*/ 57150 w 190500"/>
                <a:gd name="connsiteY65" fmla="*/ 7144 h 190500"/>
                <a:gd name="connsiteX66" fmla="*/ 64296 w 190500"/>
                <a:gd name="connsiteY66" fmla="*/ 2 h 190500"/>
                <a:gd name="connsiteX67" fmla="*/ 71371 w 190500"/>
                <a:gd name="connsiteY67" fmla="*/ 6172 h 190500"/>
                <a:gd name="connsiteX68" fmla="*/ 71438 w 190500"/>
                <a:gd name="connsiteY68" fmla="*/ 7144 h 190500"/>
                <a:gd name="connsiteX69" fmla="*/ 71438 w 190500"/>
                <a:gd name="connsiteY69" fmla="*/ 28565 h 190500"/>
                <a:gd name="connsiteX70" fmla="*/ 88097 w 190500"/>
                <a:gd name="connsiteY70" fmla="*/ 28565 h 190500"/>
                <a:gd name="connsiteX71" fmla="*/ 88106 w 190500"/>
                <a:gd name="connsiteY71" fmla="*/ 7144 h 190500"/>
                <a:gd name="connsiteX72" fmla="*/ 94278 w 190500"/>
                <a:gd name="connsiteY72" fmla="*/ 67 h 190500"/>
                <a:gd name="connsiteX73" fmla="*/ 95250 w 190500"/>
                <a:gd name="connsiteY73" fmla="*/ 0 h 190500"/>
                <a:gd name="connsiteX74" fmla="*/ 102327 w 190500"/>
                <a:gd name="connsiteY74" fmla="*/ 6172 h 190500"/>
                <a:gd name="connsiteX75" fmla="*/ 102394 w 190500"/>
                <a:gd name="connsiteY75" fmla="*/ 7144 h 190500"/>
                <a:gd name="connsiteX76" fmla="*/ 102384 w 190500"/>
                <a:gd name="connsiteY76" fmla="*/ 28565 h 190500"/>
                <a:gd name="connsiteX77" fmla="*/ 119063 w 190500"/>
                <a:gd name="connsiteY77" fmla="*/ 28565 h 190500"/>
                <a:gd name="connsiteX78" fmla="*/ 119063 w 190500"/>
                <a:gd name="connsiteY78" fmla="*/ 7144 h 190500"/>
                <a:gd name="connsiteX79" fmla="*/ 124301 w 190500"/>
                <a:gd name="connsiteY79" fmla="*/ 257 h 190500"/>
                <a:gd name="connsiteX80" fmla="*/ 125235 w 190500"/>
                <a:gd name="connsiteY80" fmla="*/ 67 h 190500"/>
                <a:gd name="connsiteX81" fmla="*/ 126206 w 190500"/>
                <a:gd name="connsiteY81" fmla="*/ 0 h 190500"/>
                <a:gd name="connsiteX82" fmla="*/ 95298 w 190500"/>
                <a:gd name="connsiteY82" fmla="*/ 66723 h 190500"/>
                <a:gd name="connsiteX83" fmla="*/ 66723 w 190500"/>
                <a:gd name="connsiteY83" fmla="*/ 95298 h 190500"/>
                <a:gd name="connsiteX84" fmla="*/ 95298 w 190500"/>
                <a:gd name="connsiteY84" fmla="*/ 123873 h 190500"/>
                <a:gd name="connsiteX85" fmla="*/ 123873 w 190500"/>
                <a:gd name="connsiteY85" fmla="*/ 95298 h 190500"/>
                <a:gd name="connsiteX86" fmla="*/ 95298 w 190500"/>
                <a:gd name="connsiteY86" fmla="*/ 66723 h 190500"/>
                <a:gd name="connsiteX87" fmla="*/ 95298 w 190500"/>
                <a:gd name="connsiteY87" fmla="*/ 81010 h 190500"/>
                <a:gd name="connsiteX88" fmla="*/ 109585 w 190500"/>
                <a:gd name="connsiteY88" fmla="*/ 95298 h 190500"/>
                <a:gd name="connsiteX89" fmla="*/ 95298 w 190500"/>
                <a:gd name="connsiteY89" fmla="*/ 109585 h 190500"/>
                <a:gd name="connsiteX90" fmla="*/ 81010 w 190500"/>
                <a:gd name="connsiteY90" fmla="*/ 95298 h 190500"/>
                <a:gd name="connsiteX91" fmla="*/ 95298 w 190500"/>
                <a:gd name="connsiteY91" fmla="*/ 810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0500" h="190500">
                  <a:moveTo>
                    <a:pt x="126206" y="0"/>
                  </a:moveTo>
                  <a:cubicBezTo>
                    <a:pt x="129776" y="0"/>
                    <a:pt x="132798" y="2636"/>
                    <a:pt x="133283" y="6172"/>
                  </a:cubicBezTo>
                  <a:lnTo>
                    <a:pt x="133350" y="7144"/>
                  </a:lnTo>
                  <a:lnTo>
                    <a:pt x="133350" y="29289"/>
                  </a:lnTo>
                  <a:cubicBezTo>
                    <a:pt x="147395" y="32164"/>
                    <a:pt x="158365" y="43149"/>
                    <a:pt x="161220" y="57198"/>
                  </a:cubicBezTo>
                  <a:lnTo>
                    <a:pt x="183356" y="57198"/>
                  </a:lnTo>
                  <a:cubicBezTo>
                    <a:pt x="187302" y="57199"/>
                    <a:pt x="190499" y="60398"/>
                    <a:pt x="190498" y="64344"/>
                  </a:cubicBezTo>
                  <a:cubicBezTo>
                    <a:pt x="190497" y="67912"/>
                    <a:pt x="187863" y="70932"/>
                    <a:pt x="184328" y="71418"/>
                  </a:cubicBezTo>
                  <a:lnTo>
                    <a:pt x="183356" y="71485"/>
                  </a:lnTo>
                  <a:lnTo>
                    <a:pt x="161925" y="71476"/>
                  </a:lnTo>
                  <a:lnTo>
                    <a:pt x="161925" y="88144"/>
                  </a:lnTo>
                  <a:lnTo>
                    <a:pt x="183356" y="88144"/>
                  </a:lnTo>
                  <a:cubicBezTo>
                    <a:pt x="186933" y="88146"/>
                    <a:pt x="189956" y="90791"/>
                    <a:pt x="190433" y="94336"/>
                  </a:cubicBezTo>
                  <a:lnTo>
                    <a:pt x="190500" y="95288"/>
                  </a:lnTo>
                  <a:cubicBezTo>
                    <a:pt x="190505" y="98862"/>
                    <a:pt x="187868" y="101889"/>
                    <a:pt x="184328" y="102375"/>
                  </a:cubicBezTo>
                  <a:lnTo>
                    <a:pt x="183356" y="102441"/>
                  </a:lnTo>
                  <a:lnTo>
                    <a:pt x="161925" y="102432"/>
                  </a:lnTo>
                  <a:lnTo>
                    <a:pt x="161925" y="119101"/>
                  </a:lnTo>
                  <a:lnTo>
                    <a:pt x="183356" y="119101"/>
                  </a:lnTo>
                  <a:cubicBezTo>
                    <a:pt x="186933" y="119103"/>
                    <a:pt x="189956" y="121748"/>
                    <a:pt x="190433" y="125292"/>
                  </a:cubicBezTo>
                  <a:lnTo>
                    <a:pt x="190500" y="126244"/>
                  </a:lnTo>
                  <a:cubicBezTo>
                    <a:pt x="190505" y="129818"/>
                    <a:pt x="187868" y="132845"/>
                    <a:pt x="184328" y="133331"/>
                  </a:cubicBezTo>
                  <a:lnTo>
                    <a:pt x="183356" y="133398"/>
                  </a:lnTo>
                  <a:lnTo>
                    <a:pt x="161201" y="133398"/>
                  </a:lnTo>
                  <a:cubicBezTo>
                    <a:pt x="158312" y="147402"/>
                    <a:pt x="147359" y="158341"/>
                    <a:pt x="133350" y="161211"/>
                  </a:cubicBezTo>
                  <a:lnTo>
                    <a:pt x="133350" y="183356"/>
                  </a:lnTo>
                  <a:cubicBezTo>
                    <a:pt x="133349" y="187302"/>
                    <a:pt x="130150" y="190499"/>
                    <a:pt x="126204" y="190498"/>
                  </a:cubicBezTo>
                  <a:cubicBezTo>
                    <a:pt x="122635" y="190497"/>
                    <a:pt x="119616" y="187863"/>
                    <a:pt x="119129" y="184328"/>
                  </a:cubicBezTo>
                  <a:lnTo>
                    <a:pt x="119063" y="183356"/>
                  </a:lnTo>
                  <a:lnTo>
                    <a:pt x="119063" y="161915"/>
                  </a:lnTo>
                  <a:lnTo>
                    <a:pt x="102384" y="161915"/>
                  </a:lnTo>
                  <a:lnTo>
                    <a:pt x="102394" y="183356"/>
                  </a:lnTo>
                  <a:cubicBezTo>
                    <a:pt x="102394" y="186926"/>
                    <a:pt x="99758" y="189948"/>
                    <a:pt x="96222" y="190433"/>
                  </a:cubicBezTo>
                  <a:lnTo>
                    <a:pt x="95250" y="190500"/>
                  </a:lnTo>
                  <a:cubicBezTo>
                    <a:pt x="91680" y="190500"/>
                    <a:pt x="88659" y="187864"/>
                    <a:pt x="88173" y="184328"/>
                  </a:cubicBezTo>
                  <a:lnTo>
                    <a:pt x="88106" y="183356"/>
                  </a:lnTo>
                  <a:lnTo>
                    <a:pt x="88097" y="161915"/>
                  </a:lnTo>
                  <a:lnTo>
                    <a:pt x="71438" y="161915"/>
                  </a:lnTo>
                  <a:lnTo>
                    <a:pt x="71438" y="183356"/>
                  </a:lnTo>
                  <a:cubicBezTo>
                    <a:pt x="71437" y="186926"/>
                    <a:pt x="68802" y="189948"/>
                    <a:pt x="65265" y="190433"/>
                  </a:cubicBezTo>
                  <a:lnTo>
                    <a:pt x="64294" y="190500"/>
                  </a:lnTo>
                  <a:cubicBezTo>
                    <a:pt x="60724" y="190500"/>
                    <a:pt x="57702" y="187864"/>
                    <a:pt x="57217" y="184328"/>
                  </a:cubicBezTo>
                  <a:lnTo>
                    <a:pt x="57150" y="183356"/>
                  </a:lnTo>
                  <a:lnTo>
                    <a:pt x="57150" y="161211"/>
                  </a:lnTo>
                  <a:cubicBezTo>
                    <a:pt x="43123" y="158340"/>
                    <a:pt x="32160" y="147377"/>
                    <a:pt x="29289" y="133350"/>
                  </a:cubicBezTo>
                  <a:lnTo>
                    <a:pt x="7144" y="133350"/>
                  </a:lnTo>
                  <a:cubicBezTo>
                    <a:pt x="3198" y="133349"/>
                    <a:pt x="1" y="130150"/>
                    <a:pt x="2" y="126204"/>
                  </a:cubicBezTo>
                  <a:cubicBezTo>
                    <a:pt x="3" y="122635"/>
                    <a:pt x="2637" y="119616"/>
                    <a:pt x="6172" y="119129"/>
                  </a:cubicBezTo>
                  <a:lnTo>
                    <a:pt x="7144" y="119063"/>
                  </a:lnTo>
                  <a:lnTo>
                    <a:pt x="28575" y="119053"/>
                  </a:lnTo>
                  <a:lnTo>
                    <a:pt x="28575" y="102384"/>
                  </a:lnTo>
                  <a:lnTo>
                    <a:pt x="7144" y="102394"/>
                  </a:lnTo>
                  <a:cubicBezTo>
                    <a:pt x="3574" y="102394"/>
                    <a:pt x="552" y="99758"/>
                    <a:pt x="67" y="96222"/>
                  </a:cubicBezTo>
                  <a:lnTo>
                    <a:pt x="0" y="95250"/>
                  </a:lnTo>
                  <a:cubicBezTo>
                    <a:pt x="0" y="91680"/>
                    <a:pt x="2636" y="88659"/>
                    <a:pt x="6172" y="88173"/>
                  </a:cubicBezTo>
                  <a:lnTo>
                    <a:pt x="7144" y="88106"/>
                  </a:lnTo>
                  <a:lnTo>
                    <a:pt x="28575" y="88097"/>
                  </a:lnTo>
                  <a:lnTo>
                    <a:pt x="28575" y="71428"/>
                  </a:lnTo>
                  <a:lnTo>
                    <a:pt x="7144" y="71438"/>
                  </a:lnTo>
                  <a:cubicBezTo>
                    <a:pt x="3574" y="71437"/>
                    <a:pt x="552" y="68802"/>
                    <a:pt x="67" y="65265"/>
                  </a:cubicBezTo>
                  <a:lnTo>
                    <a:pt x="0" y="64294"/>
                  </a:lnTo>
                  <a:cubicBezTo>
                    <a:pt x="0" y="60724"/>
                    <a:pt x="2636" y="57702"/>
                    <a:pt x="6172" y="57217"/>
                  </a:cubicBezTo>
                  <a:lnTo>
                    <a:pt x="7144" y="57150"/>
                  </a:lnTo>
                  <a:lnTo>
                    <a:pt x="29289" y="57140"/>
                  </a:lnTo>
                  <a:cubicBezTo>
                    <a:pt x="32164" y="43117"/>
                    <a:pt x="43125" y="32159"/>
                    <a:pt x="57150" y="29289"/>
                  </a:cubicBezTo>
                  <a:lnTo>
                    <a:pt x="57150" y="7144"/>
                  </a:lnTo>
                  <a:cubicBezTo>
                    <a:pt x="57151" y="3198"/>
                    <a:pt x="60351" y="1"/>
                    <a:pt x="64296" y="2"/>
                  </a:cubicBezTo>
                  <a:cubicBezTo>
                    <a:pt x="67864" y="3"/>
                    <a:pt x="70884" y="2637"/>
                    <a:pt x="71371" y="6172"/>
                  </a:cubicBezTo>
                  <a:lnTo>
                    <a:pt x="71438" y="7144"/>
                  </a:lnTo>
                  <a:lnTo>
                    <a:pt x="71438" y="28565"/>
                  </a:lnTo>
                  <a:lnTo>
                    <a:pt x="88097" y="28565"/>
                  </a:lnTo>
                  <a:lnTo>
                    <a:pt x="88106" y="7144"/>
                  </a:lnTo>
                  <a:cubicBezTo>
                    <a:pt x="88106" y="3574"/>
                    <a:pt x="90742" y="552"/>
                    <a:pt x="94278" y="67"/>
                  </a:cubicBezTo>
                  <a:lnTo>
                    <a:pt x="95250" y="0"/>
                  </a:lnTo>
                  <a:cubicBezTo>
                    <a:pt x="98820" y="0"/>
                    <a:pt x="101841" y="2636"/>
                    <a:pt x="102327" y="6172"/>
                  </a:cubicBezTo>
                  <a:lnTo>
                    <a:pt x="102394" y="7144"/>
                  </a:lnTo>
                  <a:lnTo>
                    <a:pt x="102384" y="28565"/>
                  </a:lnTo>
                  <a:lnTo>
                    <a:pt x="119063" y="28565"/>
                  </a:lnTo>
                  <a:lnTo>
                    <a:pt x="119063" y="7144"/>
                  </a:lnTo>
                  <a:cubicBezTo>
                    <a:pt x="119062" y="3931"/>
                    <a:pt x="121206" y="1114"/>
                    <a:pt x="124301" y="257"/>
                  </a:cubicBezTo>
                  <a:lnTo>
                    <a:pt x="125235" y="67"/>
                  </a:lnTo>
                  <a:lnTo>
                    <a:pt x="126206" y="0"/>
                  </a:lnTo>
                  <a:close/>
                  <a:moveTo>
                    <a:pt x="95298" y="66723"/>
                  </a:moveTo>
                  <a:cubicBezTo>
                    <a:pt x="79516" y="66723"/>
                    <a:pt x="66723" y="79516"/>
                    <a:pt x="66723" y="95298"/>
                  </a:cubicBezTo>
                  <a:cubicBezTo>
                    <a:pt x="66723" y="111080"/>
                    <a:pt x="79516" y="123873"/>
                    <a:pt x="95298" y="123873"/>
                  </a:cubicBezTo>
                  <a:cubicBezTo>
                    <a:pt x="111080" y="123873"/>
                    <a:pt x="123873" y="111080"/>
                    <a:pt x="123873" y="95298"/>
                  </a:cubicBezTo>
                  <a:cubicBezTo>
                    <a:pt x="123873" y="79516"/>
                    <a:pt x="111080" y="66723"/>
                    <a:pt x="95298" y="66723"/>
                  </a:cubicBezTo>
                  <a:close/>
                  <a:moveTo>
                    <a:pt x="95298" y="81010"/>
                  </a:moveTo>
                  <a:cubicBezTo>
                    <a:pt x="103188" y="81010"/>
                    <a:pt x="109585" y="87407"/>
                    <a:pt x="109585" y="95298"/>
                  </a:cubicBezTo>
                  <a:cubicBezTo>
                    <a:pt x="109585" y="103188"/>
                    <a:pt x="103188" y="109585"/>
                    <a:pt x="95298" y="109585"/>
                  </a:cubicBezTo>
                  <a:cubicBezTo>
                    <a:pt x="87407" y="109585"/>
                    <a:pt x="81010" y="103188"/>
                    <a:pt x="81010" y="95298"/>
                  </a:cubicBezTo>
                  <a:cubicBezTo>
                    <a:pt x="81010" y="87407"/>
                    <a:pt x="87407" y="81010"/>
                    <a:pt x="95298" y="81010"/>
                  </a:cubicBezTo>
                  <a:close/>
                </a:path>
              </a:pathLst>
            </a:custGeom>
            <a:solidFill>
              <a:schemeClr val="tx1">
                <a:lumMod val="75000"/>
                <a:lumOff val="25000"/>
              </a:schemeClr>
            </a:solidFill>
            <a:ln w="15081" cap="flat">
              <a:noFill/>
              <a:prstDash val="solid"/>
              <a:miter/>
            </a:ln>
          </p:spPr>
          <p:txBody>
            <a:bodyPr rtlCol="0" anchor="ctr"/>
            <a:lstStyle/>
            <a:p>
              <a:endParaRPr lang="en-US"/>
            </a:p>
          </p:txBody>
        </p:sp>
      </p:grpSp>
      <p:grpSp>
        <p:nvGrpSpPr>
          <p:cNvPr id="113" name="Group 112">
            <a:extLst>
              <a:ext uri="{FF2B5EF4-FFF2-40B4-BE49-F238E27FC236}">
                <a16:creationId xmlns:a16="http://schemas.microsoft.com/office/drawing/2014/main" id="{0C55DE54-3B75-2B01-422B-17F23DEC8FBA}"/>
              </a:ext>
            </a:extLst>
          </p:cNvPr>
          <p:cNvGrpSpPr/>
          <p:nvPr/>
        </p:nvGrpSpPr>
        <p:grpSpPr>
          <a:xfrm>
            <a:off x="7165145" y="1435584"/>
            <a:ext cx="819986" cy="819976"/>
            <a:chOff x="7165145" y="1435584"/>
            <a:chExt cx="819986" cy="819976"/>
          </a:xfrm>
        </p:grpSpPr>
        <p:sp>
          <p:nvSpPr>
            <p:cNvPr id="11" name="Oval 10">
              <a:extLst>
                <a:ext uri="{FF2B5EF4-FFF2-40B4-BE49-F238E27FC236}">
                  <a16:creationId xmlns:a16="http://schemas.microsoft.com/office/drawing/2014/main" id="{EF390FEC-F02D-A108-AF8D-09FC5747233D}"/>
                </a:ext>
              </a:extLst>
            </p:cNvPr>
            <p:cNvSpPr>
              <a:spLocks/>
            </p:cNvSpPr>
            <p:nvPr/>
          </p:nvSpPr>
          <p:spPr bwMode="auto">
            <a:xfrm>
              <a:off x="7165145" y="1435584"/>
              <a:ext cx="819986" cy="819976"/>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12" name="Graphic 70" descr="Icon of a person standing behind a podium">
              <a:extLst>
                <a:ext uri="{FF2B5EF4-FFF2-40B4-BE49-F238E27FC236}">
                  <a16:creationId xmlns:a16="http://schemas.microsoft.com/office/drawing/2014/main" id="{53372C87-2DC8-171D-66C8-1360C0B40D5E}"/>
                </a:ext>
              </a:extLst>
            </p:cNvPr>
            <p:cNvSpPr>
              <a:spLocks/>
            </p:cNvSpPr>
            <p:nvPr/>
          </p:nvSpPr>
          <p:spPr>
            <a:xfrm>
              <a:off x="7377222" y="1625600"/>
              <a:ext cx="395832" cy="439944"/>
            </a:xfrm>
            <a:custGeom>
              <a:avLst/>
              <a:gdLst>
                <a:gd name="connsiteX0" fmla="*/ 164274 w 171441"/>
                <a:gd name="connsiteY0" fmla="*/ 104746 h 190547"/>
                <a:gd name="connsiteX1" fmla="*/ 168750 w 171441"/>
                <a:gd name="connsiteY1" fmla="*/ 117472 h 190547"/>
                <a:gd name="connsiteX2" fmla="*/ 123802 w 171441"/>
                <a:gd name="connsiteY2" fmla="*/ 153448 h 190547"/>
                <a:gd name="connsiteX3" fmla="*/ 123802 w 171441"/>
                <a:gd name="connsiteY3" fmla="*/ 169116 h 190547"/>
                <a:gd name="connsiteX4" fmla="*/ 102371 w 171441"/>
                <a:gd name="connsiteY4" fmla="*/ 190548 h 190547"/>
                <a:gd name="connsiteX5" fmla="*/ 69081 w 171441"/>
                <a:gd name="connsiteY5" fmla="*/ 190548 h 190547"/>
                <a:gd name="connsiteX6" fmla="*/ 47649 w 171441"/>
                <a:gd name="connsiteY6" fmla="*/ 169116 h 190547"/>
                <a:gd name="connsiteX7" fmla="*/ 47649 w 171441"/>
                <a:gd name="connsiteY7" fmla="*/ 153448 h 190547"/>
                <a:gd name="connsiteX8" fmla="*/ 2691 w 171441"/>
                <a:gd name="connsiteY8" fmla="*/ 117472 h 190547"/>
                <a:gd name="connsiteX9" fmla="*/ 7159 w 171441"/>
                <a:gd name="connsiteY9" fmla="*/ 104746 h 190547"/>
                <a:gd name="connsiteX10" fmla="*/ 164274 w 171441"/>
                <a:gd name="connsiteY10" fmla="*/ 104746 h 190547"/>
                <a:gd name="connsiteX11" fmla="*/ 54793 w 171441"/>
                <a:gd name="connsiteY11" fmla="*/ 66675 h 190547"/>
                <a:gd name="connsiteX12" fmla="*/ 116658 w 171441"/>
                <a:gd name="connsiteY12" fmla="*/ 66675 h 190547"/>
                <a:gd name="connsiteX13" fmla="*/ 133270 w 171441"/>
                <a:gd name="connsiteY13" fmla="*/ 81982 h 190547"/>
                <a:gd name="connsiteX14" fmla="*/ 133327 w 171441"/>
                <a:gd name="connsiteY14" fmla="*/ 83344 h 190547"/>
                <a:gd name="connsiteX15" fmla="*/ 133327 w 171441"/>
                <a:gd name="connsiteY15" fmla="*/ 95250 h 190547"/>
                <a:gd name="connsiteX16" fmla="*/ 38124 w 171441"/>
                <a:gd name="connsiteY16" fmla="*/ 95250 h 190547"/>
                <a:gd name="connsiteX17" fmla="*/ 38124 w 171441"/>
                <a:gd name="connsiteY17" fmla="*/ 83344 h 190547"/>
                <a:gd name="connsiteX18" fmla="*/ 53422 w 171441"/>
                <a:gd name="connsiteY18" fmla="*/ 66732 h 190547"/>
                <a:gd name="connsiteX19" fmla="*/ 54793 w 171441"/>
                <a:gd name="connsiteY19" fmla="*/ 66675 h 190547"/>
                <a:gd name="connsiteX20" fmla="*/ 116658 w 171441"/>
                <a:gd name="connsiteY20" fmla="*/ 66675 h 190547"/>
                <a:gd name="connsiteX21" fmla="*/ 54793 w 171441"/>
                <a:gd name="connsiteY21" fmla="*/ 66675 h 190547"/>
                <a:gd name="connsiteX22" fmla="*/ 85749 w 171441"/>
                <a:gd name="connsiteY22" fmla="*/ 0 h 190547"/>
                <a:gd name="connsiteX23" fmla="*/ 114324 w 171441"/>
                <a:gd name="connsiteY23" fmla="*/ 28575 h 190547"/>
                <a:gd name="connsiteX24" fmla="*/ 85749 w 171441"/>
                <a:gd name="connsiteY24" fmla="*/ 57150 h 190547"/>
                <a:gd name="connsiteX25" fmla="*/ 57174 w 171441"/>
                <a:gd name="connsiteY25" fmla="*/ 28575 h 190547"/>
                <a:gd name="connsiteX26" fmla="*/ 85749 w 171441"/>
                <a:gd name="connsiteY26" fmla="*/ 0 h 19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1441" h="190547">
                  <a:moveTo>
                    <a:pt x="164274" y="104746"/>
                  </a:moveTo>
                  <a:cubicBezTo>
                    <a:pt x="171036" y="104746"/>
                    <a:pt x="174018" y="113252"/>
                    <a:pt x="168750" y="117472"/>
                  </a:cubicBezTo>
                  <a:lnTo>
                    <a:pt x="123802" y="153448"/>
                  </a:lnTo>
                  <a:lnTo>
                    <a:pt x="123802" y="169116"/>
                  </a:lnTo>
                  <a:cubicBezTo>
                    <a:pt x="123802" y="180952"/>
                    <a:pt x="114206" y="190548"/>
                    <a:pt x="102371" y="190548"/>
                  </a:cubicBezTo>
                  <a:lnTo>
                    <a:pt x="69081" y="190548"/>
                  </a:lnTo>
                  <a:cubicBezTo>
                    <a:pt x="57245" y="190548"/>
                    <a:pt x="47649" y="180952"/>
                    <a:pt x="47649" y="169116"/>
                  </a:cubicBezTo>
                  <a:lnTo>
                    <a:pt x="47649" y="153448"/>
                  </a:lnTo>
                  <a:lnTo>
                    <a:pt x="2691" y="117472"/>
                  </a:lnTo>
                  <a:cubicBezTo>
                    <a:pt x="-2576" y="113252"/>
                    <a:pt x="405" y="104746"/>
                    <a:pt x="7159" y="104746"/>
                  </a:cubicBezTo>
                  <a:lnTo>
                    <a:pt x="164274" y="104746"/>
                  </a:lnTo>
                  <a:close/>
                  <a:moveTo>
                    <a:pt x="54793" y="66675"/>
                  </a:moveTo>
                  <a:lnTo>
                    <a:pt x="116658" y="66675"/>
                  </a:lnTo>
                  <a:cubicBezTo>
                    <a:pt x="125335" y="66676"/>
                    <a:pt x="132561" y="73333"/>
                    <a:pt x="133270" y="81982"/>
                  </a:cubicBezTo>
                  <a:lnTo>
                    <a:pt x="133327" y="83344"/>
                  </a:lnTo>
                  <a:lnTo>
                    <a:pt x="133327" y="95250"/>
                  </a:lnTo>
                  <a:lnTo>
                    <a:pt x="38124" y="95250"/>
                  </a:lnTo>
                  <a:lnTo>
                    <a:pt x="38124" y="83344"/>
                  </a:lnTo>
                  <a:cubicBezTo>
                    <a:pt x="38125" y="74670"/>
                    <a:pt x="44777" y="67446"/>
                    <a:pt x="53422" y="66732"/>
                  </a:cubicBezTo>
                  <a:lnTo>
                    <a:pt x="54793" y="66675"/>
                  </a:lnTo>
                  <a:lnTo>
                    <a:pt x="116658" y="66675"/>
                  </a:lnTo>
                  <a:lnTo>
                    <a:pt x="54793" y="66675"/>
                  </a:lnTo>
                  <a:close/>
                  <a:moveTo>
                    <a:pt x="85749" y="0"/>
                  </a:moveTo>
                  <a:cubicBezTo>
                    <a:pt x="101531" y="0"/>
                    <a:pt x="114324" y="12794"/>
                    <a:pt x="114324" y="28575"/>
                  </a:cubicBezTo>
                  <a:cubicBezTo>
                    <a:pt x="114324" y="44356"/>
                    <a:pt x="101531" y="57150"/>
                    <a:pt x="85749" y="57150"/>
                  </a:cubicBezTo>
                  <a:cubicBezTo>
                    <a:pt x="69967" y="57150"/>
                    <a:pt x="57174" y="44356"/>
                    <a:pt x="57174" y="28575"/>
                  </a:cubicBezTo>
                  <a:cubicBezTo>
                    <a:pt x="57174" y="12794"/>
                    <a:pt x="69967" y="0"/>
                    <a:pt x="85749" y="0"/>
                  </a:cubicBezTo>
                  <a:close/>
                </a:path>
              </a:pathLst>
            </a:custGeom>
            <a:solidFill>
              <a:schemeClr val="tx1">
                <a:lumMod val="75000"/>
                <a:lumOff val="25000"/>
              </a:schemeClr>
            </a:solidFill>
            <a:ln w="15081" cap="flat">
              <a:noFill/>
              <a:prstDash val="solid"/>
              <a:miter/>
            </a:ln>
          </p:spPr>
          <p:txBody>
            <a:bodyPr rtlCol="0" anchor="ctr"/>
            <a:lstStyle/>
            <a:p>
              <a:endParaRPr lang="en-US"/>
            </a:p>
          </p:txBody>
        </p:sp>
      </p:grpSp>
      <p:grpSp>
        <p:nvGrpSpPr>
          <p:cNvPr id="115" name="Group 114">
            <a:extLst>
              <a:ext uri="{FF2B5EF4-FFF2-40B4-BE49-F238E27FC236}">
                <a16:creationId xmlns:a16="http://schemas.microsoft.com/office/drawing/2014/main" id="{9EADEF43-ECAF-891A-9A76-9D002EA46F36}"/>
              </a:ext>
            </a:extLst>
          </p:cNvPr>
          <p:cNvGrpSpPr/>
          <p:nvPr/>
        </p:nvGrpSpPr>
        <p:grpSpPr>
          <a:xfrm>
            <a:off x="10104356" y="1435584"/>
            <a:ext cx="819986" cy="819976"/>
            <a:chOff x="10104356" y="1435584"/>
            <a:chExt cx="819986" cy="819976"/>
          </a:xfrm>
        </p:grpSpPr>
        <p:sp>
          <p:nvSpPr>
            <p:cNvPr id="12" name="Oval 11">
              <a:extLst>
                <a:ext uri="{FF2B5EF4-FFF2-40B4-BE49-F238E27FC236}">
                  <a16:creationId xmlns:a16="http://schemas.microsoft.com/office/drawing/2014/main" id="{D47632C6-CAF8-1FC3-19B3-D839C346DD69}"/>
                </a:ext>
              </a:extLst>
            </p:cNvPr>
            <p:cNvSpPr>
              <a:spLocks/>
            </p:cNvSpPr>
            <p:nvPr/>
          </p:nvSpPr>
          <p:spPr bwMode="auto">
            <a:xfrm>
              <a:off x="10104356" y="1435584"/>
              <a:ext cx="819986" cy="819976"/>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14" name="Graphic 239" descr="Icon of a person with money">
              <a:extLst>
                <a:ext uri="{FF2B5EF4-FFF2-40B4-BE49-F238E27FC236}">
                  <a16:creationId xmlns:a16="http://schemas.microsoft.com/office/drawing/2014/main" id="{EA251D3A-32A7-87F6-8E88-8DB3B782198E}"/>
                </a:ext>
              </a:extLst>
            </p:cNvPr>
            <p:cNvSpPr>
              <a:spLocks/>
            </p:cNvSpPr>
            <p:nvPr/>
          </p:nvSpPr>
          <p:spPr>
            <a:xfrm>
              <a:off x="10333704" y="1645920"/>
              <a:ext cx="361290" cy="399304"/>
            </a:xfrm>
            <a:custGeom>
              <a:avLst/>
              <a:gdLst>
                <a:gd name="connsiteX0" fmla="*/ 130974 w 180939"/>
                <a:gd name="connsiteY0" fmla="*/ 114255 h 199978"/>
                <a:gd name="connsiteX1" fmla="*/ 148790 w 180939"/>
                <a:gd name="connsiteY1" fmla="*/ 123779 h 199978"/>
                <a:gd name="connsiteX2" fmla="*/ 90452 w 180939"/>
                <a:gd name="connsiteY2" fmla="*/ 123779 h 199978"/>
                <a:gd name="connsiteX3" fmla="*/ 66640 w 180939"/>
                <a:gd name="connsiteY3" fmla="*/ 147591 h 199978"/>
                <a:gd name="connsiteX4" fmla="*/ 66640 w 180939"/>
                <a:gd name="connsiteY4" fmla="*/ 185691 h 199978"/>
                <a:gd name="connsiteX5" fmla="*/ 67064 w 180939"/>
                <a:gd name="connsiteY5" fmla="*/ 190187 h 199978"/>
                <a:gd name="connsiteX6" fmla="*/ 4861 w 180939"/>
                <a:gd name="connsiteY6" fmla="*/ 159638 h 199978"/>
                <a:gd name="connsiteX7" fmla="*/ 0 w 180939"/>
                <a:gd name="connsiteY7" fmla="*/ 144438 h 199978"/>
                <a:gd name="connsiteX8" fmla="*/ 0 w 180939"/>
                <a:gd name="connsiteY8" fmla="*/ 135676 h 199978"/>
                <a:gd name="connsiteX9" fmla="*/ 21420 w 180939"/>
                <a:gd name="connsiteY9" fmla="*/ 114255 h 199978"/>
                <a:gd name="connsiteX10" fmla="*/ 130974 w 180939"/>
                <a:gd name="connsiteY10" fmla="*/ 114255 h 199978"/>
                <a:gd name="connsiteX11" fmla="*/ 76167 w 180939"/>
                <a:gd name="connsiteY11" fmla="*/ 0 h 199978"/>
                <a:gd name="connsiteX12" fmla="*/ 123792 w 180939"/>
                <a:gd name="connsiteY12" fmla="*/ 47625 h 199978"/>
                <a:gd name="connsiteX13" fmla="*/ 76167 w 180939"/>
                <a:gd name="connsiteY13" fmla="*/ 95250 h 199978"/>
                <a:gd name="connsiteX14" fmla="*/ 28541 w 180939"/>
                <a:gd name="connsiteY14" fmla="*/ 47625 h 199978"/>
                <a:gd name="connsiteX15" fmla="*/ 76167 w 180939"/>
                <a:gd name="connsiteY15" fmla="*/ 0 h 199978"/>
                <a:gd name="connsiteX16" fmla="*/ 76165 w 180939"/>
                <a:gd name="connsiteY16" fmla="*/ 147591 h 199978"/>
                <a:gd name="connsiteX17" fmla="*/ 90452 w 180939"/>
                <a:gd name="connsiteY17" fmla="*/ 133304 h 199978"/>
                <a:gd name="connsiteX18" fmla="*/ 166652 w 180939"/>
                <a:gd name="connsiteY18" fmla="*/ 133304 h 199978"/>
                <a:gd name="connsiteX19" fmla="*/ 180940 w 180939"/>
                <a:gd name="connsiteY19" fmla="*/ 147591 h 199978"/>
                <a:gd name="connsiteX20" fmla="*/ 180940 w 180939"/>
                <a:gd name="connsiteY20" fmla="*/ 185691 h 199978"/>
                <a:gd name="connsiteX21" fmla="*/ 166652 w 180939"/>
                <a:gd name="connsiteY21" fmla="*/ 199979 h 199978"/>
                <a:gd name="connsiteX22" fmla="*/ 90452 w 180939"/>
                <a:gd name="connsiteY22" fmla="*/ 199979 h 199978"/>
                <a:gd name="connsiteX23" fmla="*/ 76165 w 180939"/>
                <a:gd name="connsiteY23" fmla="*/ 185691 h 199978"/>
                <a:gd name="connsiteX24" fmla="*/ 76165 w 180939"/>
                <a:gd name="connsiteY24" fmla="*/ 147591 h 199978"/>
                <a:gd name="connsiteX25" fmla="*/ 171415 w 180939"/>
                <a:gd name="connsiteY25" fmla="*/ 152354 h 199978"/>
                <a:gd name="connsiteX26" fmla="*/ 161890 w 180939"/>
                <a:gd name="connsiteY26" fmla="*/ 142829 h 199978"/>
                <a:gd name="connsiteX27" fmla="*/ 152365 w 180939"/>
                <a:gd name="connsiteY27" fmla="*/ 142829 h 199978"/>
                <a:gd name="connsiteX28" fmla="*/ 171415 w 180939"/>
                <a:gd name="connsiteY28" fmla="*/ 161879 h 199978"/>
                <a:gd name="connsiteX29" fmla="*/ 171415 w 180939"/>
                <a:gd name="connsiteY29" fmla="*/ 152354 h 199978"/>
                <a:gd name="connsiteX30" fmla="*/ 171415 w 180939"/>
                <a:gd name="connsiteY30" fmla="*/ 171404 h 199978"/>
                <a:gd name="connsiteX31" fmla="*/ 152365 w 180939"/>
                <a:gd name="connsiteY31" fmla="*/ 190454 h 199978"/>
                <a:gd name="connsiteX32" fmla="*/ 161890 w 180939"/>
                <a:gd name="connsiteY32" fmla="*/ 190454 h 199978"/>
                <a:gd name="connsiteX33" fmla="*/ 171415 w 180939"/>
                <a:gd name="connsiteY33" fmla="*/ 180929 h 199978"/>
                <a:gd name="connsiteX34" fmla="*/ 171415 w 180939"/>
                <a:gd name="connsiteY34" fmla="*/ 171404 h 199978"/>
                <a:gd name="connsiteX35" fmla="*/ 95215 w 180939"/>
                <a:gd name="connsiteY35" fmla="*/ 142829 h 199978"/>
                <a:gd name="connsiteX36" fmla="*/ 85690 w 180939"/>
                <a:gd name="connsiteY36" fmla="*/ 152354 h 199978"/>
                <a:gd name="connsiteX37" fmla="*/ 85690 w 180939"/>
                <a:gd name="connsiteY37" fmla="*/ 161879 h 199978"/>
                <a:gd name="connsiteX38" fmla="*/ 104740 w 180939"/>
                <a:gd name="connsiteY38" fmla="*/ 142829 h 199978"/>
                <a:gd name="connsiteX39" fmla="*/ 95215 w 180939"/>
                <a:gd name="connsiteY39" fmla="*/ 142829 h 199978"/>
                <a:gd name="connsiteX40" fmla="*/ 104740 w 180939"/>
                <a:gd name="connsiteY40" fmla="*/ 190454 h 199978"/>
                <a:gd name="connsiteX41" fmla="*/ 85690 w 180939"/>
                <a:gd name="connsiteY41" fmla="*/ 171404 h 199978"/>
                <a:gd name="connsiteX42" fmla="*/ 85690 w 180939"/>
                <a:gd name="connsiteY42" fmla="*/ 180929 h 199978"/>
                <a:gd name="connsiteX43" fmla="*/ 95215 w 180939"/>
                <a:gd name="connsiteY43" fmla="*/ 190454 h 199978"/>
                <a:gd name="connsiteX44" fmla="*/ 104740 w 180939"/>
                <a:gd name="connsiteY44" fmla="*/ 190454 h 199978"/>
                <a:gd name="connsiteX45" fmla="*/ 145221 w 180939"/>
                <a:gd name="connsiteY45" fmla="*/ 166641 h 199978"/>
                <a:gd name="connsiteX46" fmla="*/ 128552 w 180939"/>
                <a:gd name="connsiteY46" fmla="*/ 149972 h 199978"/>
                <a:gd name="connsiteX47" fmla="*/ 111883 w 180939"/>
                <a:gd name="connsiteY47" fmla="*/ 166641 h 199978"/>
                <a:gd name="connsiteX48" fmla="*/ 128552 w 180939"/>
                <a:gd name="connsiteY48" fmla="*/ 183310 h 199978"/>
                <a:gd name="connsiteX49" fmla="*/ 145221 w 180939"/>
                <a:gd name="connsiteY49" fmla="*/ 166641 h 19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0939" h="199978">
                  <a:moveTo>
                    <a:pt x="130974" y="114255"/>
                  </a:moveTo>
                  <a:cubicBezTo>
                    <a:pt x="138403" y="114255"/>
                    <a:pt x="144948" y="118036"/>
                    <a:pt x="148790" y="123779"/>
                  </a:cubicBezTo>
                  <a:lnTo>
                    <a:pt x="90452" y="123779"/>
                  </a:lnTo>
                  <a:cubicBezTo>
                    <a:pt x="77301" y="123779"/>
                    <a:pt x="66640" y="134440"/>
                    <a:pt x="66640" y="147591"/>
                  </a:cubicBezTo>
                  <a:lnTo>
                    <a:pt x="66640" y="185691"/>
                  </a:lnTo>
                  <a:cubicBezTo>
                    <a:pt x="66640" y="187227"/>
                    <a:pt x="66785" y="188730"/>
                    <a:pt x="67064" y="190187"/>
                  </a:cubicBezTo>
                  <a:cubicBezTo>
                    <a:pt x="39076" y="188420"/>
                    <a:pt x="18147" y="178284"/>
                    <a:pt x="4861" y="159638"/>
                  </a:cubicBezTo>
                  <a:cubicBezTo>
                    <a:pt x="1699" y="155201"/>
                    <a:pt x="0" y="149888"/>
                    <a:pt x="0" y="144438"/>
                  </a:cubicBezTo>
                  <a:lnTo>
                    <a:pt x="0" y="135676"/>
                  </a:lnTo>
                  <a:cubicBezTo>
                    <a:pt x="0" y="123845"/>
                    <a:pt x="9590" y="114255"/>
                    <a:pt x="21420" y="114255"/>
                  </a:cubicBezTo>
                  <a:lnTo>
                    <a:pt x="130974" y="114255"/>
                  </a:lnTo>
                  <a:close/>
                  <a:moveTo>
                    <a:pt x="76167" y="0"/>
                  </a:moveTo>
                  <a:cubicBezTo>
                    <a:pt x="102469" y="0"/>
                    <a:pt x="123792" y="21322"/>
                    <a:pt x="123792" y="47625"/>
                  </a:cubicBezTo>
                  <a:cubicBezTo>
                    <a:pt x="123792" y="73928"/>
                    <a:pt x="102469" y="95250"/>
                    <a:pt x="76167" y="95250"/>
                  </a:cubicBezTo>
                  <a:cubicBezTo>
                    <a:pt x="49864" y="95250"/>
                    <a:pt x="28541" y="73928"/>
                    <a:pt x="28541" y="47625"/>
                  </a:cubicBezTo>
                  <a:cubicBezTo>
                    <a:pt x="28541" y="21322"/>
                    <a:pt x="49864" y="0"/>
                    <a:pt x="76167" y="0"/>
                  </a:cubicBezTo>
                  <a:close/>
                  <a:moveTo>
                    <a:pt x="76165" y="147591"/>
                  </a:moveTo>
                  <a:cubicBezTo>
                    <a:pt x="76165" y="139701"/>
                    <a:pt x="82562" y="133304"/>
                    <a:pt x="90452" y="133304"/>
                  </a:cubicBezTo>
                  <a:lnTo>
                    <a:pt x="166652" y="133304"/>
                  </a:lnTo>
                  <a:cubicBezTo>
                    <a:pt x="174544" y="133304"/>
                    <a:pt x="180940" y="139701"/>
                    <a:pt x="180940" y="147591"/>
                  </a:cubicBezTo>
                  <a:lnTo>
                    <a:pt x="180940" y="185691"/>
                  </a:lnTo>
                  <a:cubicBezTo>
                    <a:pt x="180940" y="193582"/>
                    <a:pt x="174544" y="199979"/>
                    <a:pt x="166652" y="199979"/>
                  </a:cubicBezTo>
                  <a:lnTo>
                    <a:pt x="90452" y="199979"/>
                  </a:lnTo>
                  <a:cubicBezTo>
                    <a:pt x="82562" y="199979"/>
                    <a:pt x="76165" y="193582"/>
                    <a:pt x="76165" y="185691"/>
                  </a:cubicBezTo>
                  <a:lnTo>
                    <a:pt x="76165" y="147591"/>
                  </a:lnTo>
                  <a:close/>
                  <a:moveTo>
                    <a:pt x="171415" y="152354"/>
                  </a:moveTo>
                  <a:cubicBezTo>
                    <a:pt x="166155" y="152354"/>
                    <a:pt x="161890" y="148089"/>
                    <a:pt x="161890" y="142829"/>
                  </a:cubicBezTo>
                  <a:lnTo>
                    <a:pt x="152365" y="142829"/>
                  </a:lnTo>
                  <a:cubicBezTo>
                    <a:pt x="152365" y="153350"/>
                    <a:pt x="160894" y="161879"/>
                    <a:pt x="171415" y="161879"/>
                  </a:cubicBezTo>
                  <a:lnTo>
                    <a:pt x="171415" y="152354"/>
                  </a:lnTo>
                  <a:close/>
                  <a:moveTo>
                    <a:pt x="171415" y="171404"/>
                  </a:moveTo>
                  <a:cubicBezTo>
                    <a:pt x="160894" y="171404"/>
                    <a:pt x="152365" y="179932"/>
                    <a:pt x="152365" y="190454"/>
                  </a:cubicBezTo>
                  <a:lnTo>
                    <a:pt x="161890" y="190454"/>
                  </a:lnTo>
                  <a:cubicBezTo>
                    <a:pt x="161890" y="185193"/>
                    <a:pt x="166155" y="180929"/>
                    <a:pt x="171415" y="180929"/>
                  </a:cubicBezTo>
                  <a:lnTo>
                    <a:pt x="171415" y="171404"/>
                  </a:lnTo>
                  <a:close/>
                  <a:moveTo>
                    <a:pt x="95215" y="142829"/>
                  </a:moveTo>
                  <a:cubicBezTo>
                    <a:pt x="95215" y="148089"/>
                    <a:pt x="90950" y="152354"/>
                    <a:pt x="85690" y="152354"/>
                  </a:cubicBezTo>
                  <a:lnTo>
                    <a:pt x="85690" y="161879"/>
                  </a:lnTo>
                  <a:cubicBezTo>
                    <a:pt x="96211" y="161879"/>
                    <a:pt x="104740" y="153350"/>
                    <a:pt x="104740" y="142829"/>
                  </a:cubicBezTo>
                  <a:lnTo>
                    <a:pt x="95215" y="142829"/>
                  </a:lnTo>
                  <a:close/>
                  <a:moveTo>
                    <a:pt x="104740" y="190454"/>
                  </a:moveTo>
                  <a:cubicBezTo>
                    <a:pt x="104740" y="179932"/>
                    <a:pt x="96211" y="171404"/>
                    <a:pt x="85690" y="171404"/>
                  </a:cubicBezTo>
                  <a:lnTo>
                    <a:pt x="85690" y="180929"/>
                  </a:lnTo>
                  <a:cubicBezTo>
                    <a:pt x="90950" y="180929"/>
                    <a:pt x="95215" y="185193"/>
                    <a:pt x="95215" y="190454"/>
                  </a:cubicBezTo>
                  <a:lnTo>
                    <a:pt x="104740" y="190454"/>
                  </a:lnTo>
                  <a:close/>
                  <a:moveTo>
                    <a:pt x="145221" y="166641"/>
                  </a:moveTo>
                  <a:cubicBezTo>
                    <a:pt x="145221" y="157435"/>
                    <a:pt x="137758" y="149972"/>
                    <a:pt x="128552" y="149972"/>
                  </a:cubicBezTo>
                  <a:cubicBezTo>
                    <a:pt x="119346" y="149972"/>
                    <a:pt x="111883" y="157435"/>
                    <a:pt x="111883" y="166641"/>
                  </a:cubicBezTo>
                  <a:cubicBezTo>
                    <a:pt x="111883" y="175847"/>
                    <a:pt x="119346" y="183310"/>
                    <a:pt x="128552" y="183310"/>
                  </a:cubicBezTo>
                  <a:cubicBezTo>
                    <a:pt x="137758" y="183310"/>
                    <a:pt x="145221" y="175847"/>
                    <a:pt x="145221" y="166641"/>
                  </a:cubicBezTo>
                  <a:close/>
                </a:path>
              </a:pathLst>
            </a:custGeom>
            <a:solidFill>
              <a:schemeClr val="tx1">
                <a:lumMod val="75000"/>
                <a:lumOff val="25000"/>
              </a:schemeClr>
            </a:solidFill>
            <a:ln w="15081" cap="flat">
              <a:noFill/>
              <a:prstDash val="solid"/>
              <a:miter/>
            </a:ln>
          </p:spPr>
          <p:txBody>
            <a:bodyPr rtlCol="0" anchor="ctr"/>
            <a:lstStyle/>
            <a:p>
              <a:endParaRPr lang="en-US"/>
            </a:p>
          </p:txBody>
        </p:sp>
      </p:grpSp>
      <p:grpSp>
        <p:nvGrpSpPr>
          <p:cNvPr id="117" name="Group 116">
            <a:extLst>
              <a:ext uri="{FF2B5EF4-FFF2-40B4-BE49-F238E27FC236}">
                <a16:creationId xmlns:a16="http://schemas.microsoft.com/office/drawing/2014/main" id="{3637CADB-6B4C-7CF0-E8B2-58254595DE9C}"/>
              </a:ext>
            </a:extLst>
          </p:cNvPr>
          <p:cNvGrpSpPr/>
          <p:nvPr/>
        </p:nvGrpSpPr>
        <p:grpSpPr>
          <a:xfrm>
            <a:off x="1286725" y="1435584"/>
            <a:ext cx="819986" cy="819976"/>
            <a:chOff x="1286725" y="1435584"/>
            <a:chExt cx="819986" cy="819976"/>
          </a:xfrm>
        </p:grpSpPr>
        <p:sp>
          <p:nvSpPr>
            <p:cNvPr id="9" name="Oval 8">
              <a:extLst>
                <a:ext uri="{FF2B5EF4-FFF2-40B4-BE49-F238E27FC236}">
                  <a16:creationId xmlns:a16="http://schemas.microsoft.com/office/drawing/2014/main" id="{D9A5EF93-8F90-AED9-B143-1022F0251296}"/>
                </a:ext>
              </a:extLst>
            </p:cNvPr>
            <p:cNvSpPr>
              <a:spLocks/>
            </p:cNvSpPr>
            <p:nvPr/>
          </p:nvSpPr>
          <p:spPr bwMode="auto">
            <a:xfrm>
              <a:off x="1286725" y="1435584"/>
              <a:ext cx="819986" cy="819976"/>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16" name="Graphic 34" descr="Icon of a person in front of a screen showing a box">
              <a:extLst>
                <a:ext uri="{FF2B5EF4-FFF2-40B4-BE49-F238E27FC236}">
                  <a16:creationId xmlns:a16="http://schemas.microsoft.com/office/drawing/2014/main" id="{E07D2326-6E92-1EC7-30FF-3F3C3910DFAE}"/>
                </a:ext>
              </a:extLst>
            </p:cNvPr>
            <p:cNvSpPr>
              <a:spLocks/>
            </p:cNvSpPr>
            <p:nvPr/>
          </p:nvSpPr>
          <p:spPr>
            <a:xfrm>
              <a:off x="1479161" y="1628015"/>
              <a:ext cx="435114" cy="435114"/>
            </a:xfrm>
            <a:custGeom>
              <a:avLst/>
              <a:gdLst>
                <a:gd name="connsiteX0" fmla="*/ 30956 w 200025"/>
                <a:gd name="connsiteY0" fmla="*/ 0 h 180975"/>
                <a:gd name="connsiteX1" fmla="*/ 0 w 200025"/>
                <a:gd name="connsiteY1" fmla="*/ 30956 h 180975"/>
                <a:gd name="connsiteX2" fmla="*/ 0 w 200025"/>
                <a:gd name="connsiteY2" fmla="*/ 121444 h 180975"/>
                <a:gd name="connsiteX3" fmla="*/ 30956 w 200025"/>
                <a:gd name="connsiteY3" fmla="*/ 152400 h 180975"/>
                <a:gd name="connsiteX4" fmla="*/ 96374 w 200025"/>
                <a:gd name="connsiteY4" fmla="*/ 152400 h 180975"/>
                <a:gd name="connsiteX5" fmla="*/ 95250 w 200025"/>
                <a:gd name="connsiteY5" fmla="*/ 142875 h 180975"/>
                <a:gd name="connsiteX6" fmla="*/ 95250 w 200025"/>
                <a:gd name="connsiteY6" fmla="*/ 138113 h 180975"/>
                <a:gd name="connsiteX7" fmla="*/ 119063 w 200025"/>
                <a:gd name="connsiteY7" fmla="*/ 114300 h 180975"/>
                <a:gd name="connsiteX8" fmla="*/ 128111 w 200025"/>
                <a:gd name="connsiteY8" fmla="*/ 114300 h 180975"/>
                <a:gd name="connsiteX9" fmla="*/ 126199 w 200025"/>
                <a:gd name="connsiteY9" fmla="*/ 63822 h 180975"/>
                <a:gd name="connsiteX10" fmla="*/ 176676 w 200025"/>
                <a:gd name="connsiteY10" fmla="*/ 61910 h 180975"/>
                <a:gd name="connsiteX11" fmla="*/ 188033 w 200025"/>
                <a:gd name="connsiteY11" fmla="*/ 85725 h 180975"/>
                <a:gd name="connsiteX12" fmla="*/ 190500 w 200025"/>
                <a:gd name="connsiteY12" fmla="*/ 85725 h 180975"/>
                <a:gd name="connsiteX13" fmla="*/ 190500 w 200025"/>
                <a:gd name="connsiteY13" fmla="*/ 30956 h 180975"/>
                <a:gd name="connsiteX14" fmla="*/ 159544 w 200025"/>
                <a:gd name="connsiteY14" fmla="*/ 0 h 180975"/>
                <a:gd name="connsiteX15" fmla="*/ 30956 w 200025"/>
                <a:gd name="connsiteY15" fmla="*/ 0 h 180975"/>
                <a:gd name="connsiteX16" fmla="*/ 38100 w 200025"/>
                <a:gd name="connsiteY16" fmla="*/ 28575 h 180975"/>
                <a:gd name="connsiteX17" fmla="*/ 85725 w 200025"/>
                <a:gd name="connsiteY17" fmla="*/ 28575 h 180975"/>
                <a:gd name="connsiteX18" fmla="*/ 95250 w 200025"/>
                <a:gd name="connsiteY18" fmla="*/ 38100 h 180975"/>
                <a:gd name="connsiteX19" fmla="*/ 95250 w 200025"/>
                <a:gd name="connsiteY19" fmla="*/ 76200 h 180975"/>
                <a:gd name="connsiteX20" fmla="*/ 85725 w 200025"/>
                <a:gd name="connsiteY20" fmla="*/ 85725 h 180975"/>
                <a:gd name="connsiteX21" fmla="*/ 38100 w 200025"/>
                <a:gd name="connsiteY21" fmla="*/ 85725 h 180975"/>
                <a:gd name="connsiteX22" fmla="*/ 28575 w 200025"/>
                <a:gd name="connsiteY22" fmla="*/ 76200 h 180975"/>
                <a:gd name="connsiteX23" fmla="*/ 28575 w 200025"/>
                <a:gd name="connsiteY23" fmla="*/ 38100 h 180975"/>
                <a:gd name="connsiteX24" fmla="*/ 38100 w 200025"/>
                <a:gd name="connsiteY24" fmla="*/ 28575 h 180975"/>
                <a:gd name="connsiteX25" fmla="*/ 185738 w 200025"/>
                <a:gd name="connsiteY25" fmla="*/ 123825 h 180975"/>
                <a:gd name="connsiteX26" fmla="*/ 200025 w 200025"/>
                <a:gd name="connsiteY26" fmla="*/ 138113 h 180975"/>
                <a:gd name="connsiteX27" fmla="*/ 200025 w 200025"/>
                <a:gd name="connsiteY27" fmla="*/ 142875 h 180975"/>
                <a:gd name="connsiteX28" fmla="*/ 152400 w 200025"/>
                <a:gd name="connsiteY28" fmla="*/ 180975 h 180975"/>
                <a:gd name="connsiteX29" fmla="*/ 104775 w 200025"/>
                <a:gd name="connsiteY29" fmla="*/ 142875 h 180975"/>
                <a:gd name="connsiteX30" fmla="*/ 104775 w 200025"/>
                <a:gd name="connsiteY30" fmla="*/ 138113 h 180975"/>
                <a:gd name="connsiteX31" fmla="*/ 119063 w 200025"/>
                <a:gd name="connsiteY31" fmla="*/ 123825 h 180975"/>
                <a:gd name="connsiteX32" fmla="*/ 185738 w 200025"/>
                <a:gd name="connsiteY32" fmla="*/ 123825 h 180975"/>
                <a:gd name="connsiteX33" fmla="*/ 152400 w 200025"/>
                <a:gd name="connsiteY33" fmla="*/ 61913 h 180975"/>
                <a:gd name="connsiteX34" fmla="*/ 178594 w 200025"/>
                <a:gd name="connsiteY34" fmla="*/ 88106 h 180975"/>
                <a:gd name="connsiteX35" fmla="*/ 152400 w 200025"/>
                <a:gd name="connsiteY35" fmla="*/ 114300 h 180975"/>
                <a:gd name="connsiteX36" fmla="*/ 126206 w 200025"/>
                <a:gd name="connsiteY36" fmla="*/ 88106 h 180975"/>
                <a:gd name="connsiteX37" fmla="*/ 152400 w 200025"/>
                <a:gd name="connsiteY37" fmla="*/ 6191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0025" h="180975">
                  <a:moveTo>
                    <a:pt x="30956" y="0"/>
                  </a:moveTo>
                  <a:cubicBezTo>
                    <a:pt x="13860" y="0"/>
                    <a:pt x="0" y="13860"/>
                    <a:pt x="0" y="30956"/>
                  </a:cubicBezTo>
                  <a:lnTo>
                    <a:pt x="0" y="121444"/>
                  </a:lnTo>
                  <a:cubicBezTo>
                    <a:pt x="0" y="138540"/>
                    <a:pt x="13860" y="152400"/>
                    <a:pt x="30956" y="152400"/>
                  </a:cubicBezTo>
                  <a:lnTo>
                    <a:pt x="96374" y="152400"/>
                  </a:lnTo>
                  <a:cubicBezTo>
                    <a:pt x="95628" y="149280"/>
                    <a:pt x="95251" y="146083"/>
                    <a:pt x="95250" y="142875"/>
                  </a:cubicBezTo>
                  <a:lnTo>
                    <a:pt x="95250" y="138113"/>
                  </a:lnTo>
                  <a:cubicBezTo>
                    <a:pt x="95250" y="124961"/>
                    <a:pt x="105911" y="114300"/>
                    <a:pt x="119063" y="114300"/>
                  </a:cubicBezTo>
                  <a:lnTo>
                    <a:pt x="128111" y="114300"/>
                  </a:lnTo>
                  <a:cubicBezTo>
                    <a:pt x="113644" y="100889"/>
                    <a:pt x="112787" y="78290"/>
                    <a:pt x="126199" y="63822"/>
                  </a:cubicBezTo>
                  <a:cubicBezTo>
                    <a:pt x="139609" y="49355"/>
                    <a:pt x="162209" y="48499"/>
                    <a:pt x="176676" y="61910"/>
                  </a:cubicBezTo>
                  <a:cubicBezTo>
                    <a:pt x="183363" y="68108"/>
                    <a:pt x="187425" y="76628"/>
                    <a:pt x="188033" y="85725"/>
                  </a:cubicBezTo>
                  <a:lnTo>
                    <a:pt x="190500" y="85725"/>
                  </a:lnTo>
                  <a:lnTo>
                    <a:pt x="190500" y="30956"/>
                  </a:lnTo>
                  <a:cubicBezTo>
                    <a:pt x="190500" y="13860"/>
                    <a:pt x="176640" y="0"/>
                    <a:pt x="159544" y="0"/>
                  </a:cubicBezTo>
                  <a:lnTo>
                    <a:pt x="30956" y="0"/>
                  </a:lnTo>
                  <a:close/>
                  <a:moveTo>
                    <a:pt x="38100" y="28575"/>
                  </a:moveTo>
                  <a:lnTo>
                    <a:pt x="85725" y="28575"/>
                  </a:lnTo>
                  <a:cubicBezTo>
                    <a:pt x="90986" y="28575"/>
                    <a:pt x="95250" y="32840"/>
                    <a:pt x="95250" y="38100"/>
                  </a:cubicBezTo>
                  <a:lnTo>
                    <a:pt x="95250" y="76200"/>
                  </a:lnTo>
                  <a:cubicBezTo>
                    <a:pt x="95250" y="81461"/>
                    <a:pt x="90986" y="85725"/>
                    <a:pt x="85725" y="85725"/>
                  </a:cubicBezTo>
                  <a:lnTo>
                    <a:pt x="38100" y="85725"/>
                  </a:lnTo>
                  <a:cubicBezTo>
                    <a:pt x="32840" y="85725"/>
                    <a:pt x="28575" y="81461"/>
                    <a:pt x="28575" y="76200"/>
                  </a:cubicBezTo>
                  <a:lnTo>
                    <a:pt x="28575" y="38100"/>
                  </a:lnTo>
                  <a:cubicBezTo>
                    <a:pt x="28575" y="32840"/>
                    <a:pt x="32840" y="28575"/>
                    <a:pt x="38100" y="28575"/>
                  </a:cubicBezTo>
                  <a:close/>
                  <a:moveTo>
                    <a:pt x="185738" y="123825"/>
                  </a:moveTo>
                  <a:cubicBezTo>
                    <a:pt x="193628" y="123825"/>
                    <a:pt x="200025" y="130222"/>
                    <a:pt x="200025" y="138113"/>
                  </a:cubicBezTo>
                  <a:lnTo>
                    <a:pt x="200025" y="142875"/>
                  </a:lnTo>
                  <a:cubicBezTo>
                    <a:pt x="200025" y="161649"/>
                    <a:pt x="182309" y="180975"/>
                    <a:pt x="152400" y="180975"/>
                  </a:cubicBezTo>
                  <a:cubicBezTo>
                    <a:pt x="122492" y="180975"/>
                    <a:pt x="104775" y="161649"/>
                    <a:pt x="104775" y="142875"/>
                  </a:cubicBezTo>
                  <a:lnTo>
                    <a:pt x="104775" y="138113"/>
                  </a:lnTo>
                  <a:cubicBezTo>
                    <a:pt x="104775" y="130222"/>
                    <a:pt x="111172" y="123825"/>
                    <a:pt x="119063" y="123825"/>
                  </a:cubicBezTo>
                  <a:lnTo>
                    <a:pt x="185738" y="123825"/>
                  </a:lnTo>
                  <a:close/>
                  <a:moveTo>
                    <a:pt x="152400" y="61913"/>
                  </a:moveTo>
                  <a:cubicBezTo>
                    <a:pt x="166867" y="61913"/>
                    <a:pt x="178594" y="73640"/>
                    <a:pt x="178594" y="88106"/>
                  </a:cubicBezTo>
                  <a:cubicBezTo>
                    <a:pt x="178594" y="102573"/>
                    <a:pt x="166867" y="114300"/>
                    <a:pt x="152400" y="114300"/>
                  </a:cubicBezTo>
                  <a:cubicBezTo>
                    <a:pt x="137933" y="114300"/>
                    <a:pt x="126206" y="102573"/>
                    <a:pt x="126206" y="88106"/>
                  </a:cubicBezTo>
                  <a:cubicBezTo>
                    <a:pt x="126206" y="73640"/>
                    <a:pt x="137933" y="61913"/>
                    <a:pt x="152400" y="61913"/>
                  </a:cubicBezTo>
                  <a:close/>
                </a:path>
              </a:pathLst>
            </a:custGeom>
            <a:solidFill>
              <a:schemeClr val="tx1">
                <a:lumMod val="75000"/>
                <a:lumOff val="25000"/>
              </a:schemeClr>
            </a:solidFill>
            <a:ln w="15081" cap="flat">
              <a:noFill/>
              <a:prstDash val="solid"/>
              <a:miter/>
            </a:ln>
          </p:spPr>
          <p:txBody>
            <a:bodyPr rtlCol="0" anchor="ctr"/>
            <a:lstStyle/>
            <a:p>
              <a:endParaRPr lang="en-US"/>
            </a:p>
          </p:txBody>
        </p:sp>
      </p:grpSp>
      <p:sp>
        <p:nvSpPr>
          <p:cNvPr id="3" name="Rectangle 2">
            <a:extLst>
              <a:ext uri="{FF2B5EF4-FFF2-40B4-BE49-F238E27FC236}">
                <a16:creationId xmlns:a16="http://schemas.microsoft.com/office/drawing/2014/main" id="{681AA7B1-8478-B460-1521-AB66B0044829}"/>
              </a:ext>
            </a:extLst>
          </p:cNvPr>
          <p:cNvSpPr/>
          <p:nvPr/>
        </p:nvSpPr>
        <p:spPr bwMode="auto">
          <a:xfrm>
            <a:off x="-3376029" y="-337"/>
            <a:ext cx="3268980" cy="2745159"/>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Partner instructions: </a:t>
            </a: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lang="en-US" dirty="0">
                <a:gradFill>
                  <a:gsLst>
                    <a:gs pos="0">
                      <a:srgbClr val="FFFFFF"/>
                    </a:gs>
                    <a:gs pos="100000">
                      <a:srgbClr val="FFFFFF"/>
                    </a:gs>
                  </a:gsLst>
                  <a:lin ang="5400000" scaled="0"/>
                </a:gradFill>
                <a:latin typeface="Segoe UI"/>
                <a:ea typeface="Segoe UI" pitchFamily="34" charset="0"/>
                <a:cs typeface="Segoe UI" pitchFamily="34" charset="0"/>
              </a:rPr>
              <a:t>Replace “INSERT PARTNER NAME” with Partner name</a:t>
            </a:r>
            <a:r>
              <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t>
            </a:r>
          </a:p>
          <a:p>
            <a:pPr marL="0" marR="0" lvl="0" indent="0" algn="l" defTabSz="932472" rtl="0" eaLnBrk="1" fontAlgn="base" latinLnBrk="0" hangingPunct="1">
              <a:lnSpc>
                <a:spcPct val="100000"/>
              </a:lnSpc>
              <a:spcBef>
                <a:spcPct val="0"/>
              </a:spcBef>
              <a:spcAft>
                <a:spcPct val="0"/>
              </a:spcAft>
              <a:buClrTx/>
              <a:buSzTx/>
              <a:buFontTx/>
              <a:buNone/>
              <a:tabLst/>
              <a:defRPr/>
            </a:pPr>
            <a:endParaRPr lang="en-US" dirty="0">
              <a:gradFill>
                <a:gsLst>
                  <a:gs pos="0">
                    <a:srgbClr val="FFFFFF"/>
                  </a:gs>
                  <a:gs pos="100000">
                    <a:srgbClr val="FFFFFF"/>
                  </a:gs>
                </a:gsLst>
                <a:lin ang="5400000" scaled="0"/>
              </a:gradFill>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lang="en-US" dirty="0">
                <a:gradFill>
                  <a:gsLst>
                    <a:gs pos="0">
                      <a:srgbClr val="FFFFFF"/>
                    </a:gs>
                    <a:gs pos="100000">
                      <a:srgbClr val="FFFFFF"/>
                    </a:gs>
                  </a:gsLst>
                  <a:lin ang="5400000" scaled="0"/>
                </a:gradFill>
                <a:latin typeface="Segoe UI"/>
                <a:ea typeface="Segoe UI" pitchFamily="34" charset="0"/>
                <a:cs typeface="Segoe UI" pitchFamily="34" charset="0"/>
              </a:rPr>
              <a:t>Make red font black</a:t>
            </a: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2">
            <a:extLst>
              <a:ext uri="{FF2B5EF4-FFF2-40B4-BE49-F238E27FC236}">
                <a16:creationId xmlns:a16="http://schemas.microsoft.com/office/drawing/2014/main" id="{0062E2EC-E7A8-1C6B-B25E-00A179B1F47F}"/>
              </a:ext>
            </a:extLst>
          </p:cNvPr>
          <p:cNvSpPr txBox="1"/>
          <p:nvPr/>
        </p:nvSpPr>
        <p:spPr>
          <a:xfrm>
            <a:off x="-25104" y="-6139"/>
            <a:ext cx="3111501" cy="492443"/>
          </a:xfrm>
          <a:prstGeom prst="rect">
            <a:avLst/>
          </a:prstGeom>
          <a:solidFill>
            <a:srgbClr val="FF0000"/>
          </a:solidFill>
        </p:spPr>
        <p:txBody>
          <a:bodyPr wrap="square" lIns="91440" tIns="91440" rIns="91440" bIns="9144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Partner action required</a:t>
            </a:r>
          </a:p>
        </p:txBody>
      </p:sp>
    </p:spTree>
    <p:extLst>
      <p:ext uri="{BB962C8B-B14F-4D97-AF65-F5344CB8AC3E}">
        <p14:creationId xmlns:p14="http://schemas.microsoft.com/office/powerpoint/2010/main" val="135731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A446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F68C8A-CC99-0F82-030C-BBCE779CDE19}"/>
              </a:ext>
            </a:extLst>
          </p:cNvPr>
          <p:cNvSpPr txBox="1"/>
          <p:nvPr/>
        </p:nvSpPr>
        <p:spPr>
          <a:xfrm>
            <a:off x="3084566" y="3013501"/>
            <a:ext cx="6042212" cy="830997"/>
          </a:xfrm>
          <a:prstGeom prst="rect">
            <a:avLst/>
          </a:prstGeom>
          <a:noFill/>
        </p:spPr>
        <p:txBody>
          <a:bodyPr wrap="square" lIns="0" tIns="0" rIns="0" bIns="0" rtlCol="0">
            <a:spAutoFit/>
          </a:bodyPr>
          <a:lstStyle/>
          <a:p>
            <a:pPr algn="ctr"/>
            <a:r>
              <a:rPr lang="en-US" sz="5400">
                <a:solidFill>
                  <a:schemeClr val="bg1"/>
                </a:solidFill>
              </a:rPr>
              <a:t>Appendix</a:t>
            </a:r>
          </a:p>
        </p:txBody>
      </p:sp>
    </p:spTree>
    <p:extLst>
      <p:ext uri="{BB962C8B-B14F-4D97-AF65-F5344CB8AC3E}">
        <p14:creationId xmlns:p14="http://schemas.microsoft.com/office/powerpoint/2010/main" val="311208126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tail unlocked logo">
            <a:extLst>
              <a:ext uri="{FF2B5EF4-FFF2-40B4-BE49-F238E27FC236}">
                <a16:creationId xmlns:a16="http://schemas.microsoft.com/office/drawing/2014/main" id="{66F34DE3-AB9E-29E5-189A-76E3870045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37831" y="5220650"/>
            <a:ext cx="1716336" cy="632899"/>
          </a:xfrm>
          <a:prstGeom prst="rect">
            <a:avLst/>
          </a:prstGeom>
        </p:spPr>
      </p:pic>
      <p:sp>
        <p:nvSpPr>
          <p:cNvPr id="13" name="TextBox 12">
            <a:extLst>
              <a:ext uri="{FF2B5EF4-FFF2-40B4-BE49-F238E27FC236}">
                <a16:creationId xmlns:a16="http://schemas.microsoft.com/office/drawing/2014/main" id="{306BD104-B6AB-C3B7-88AE-7AE0DD67362F}"/>
              </a:ext>
            </a:extLst>
          </p:cNvPr>
          <p:cNvSpPr txBox="1"/>
          <p:nvPr/>
        </p:nvSpPr>
        <p:spPr>
          <a:xfrm>
            <a:off x="2842602" y="2006479"/>
            <a:ext cx="6506796" cy="2092881"/>
          </a:xfrm>
          <a:prstGeom prst="rect">
            <a:avLst/>
          </a:prstGeom>
          <a:noFill/>
        </p:spPr>
        <p:txBody>
          <a:bodyPr wrap="square" lIns="0" tIns="0" rIns="0" bIns="0" rtlCol="0">
            <a:spAutoFit/>
          </a:bodyPr>
          <a:lstStyle/>
          <a:p>
            <a:pPr algn="ctr"/>
            <a:r>
              <a:rPr lang="en-US" sz="4000" b="1">
                <a:solidFill>
                  <a:srgbClr val="FFB900"/>
                </a:solidFill>
                <a:latin typeface="Segoe UI" panose="020B0502040204020203" pitchFamily="34" charset="0"/>
                <a:cs typeface="Segoe UI" panose="020B0502040204020203" pitchFamily="34" charset="0"/>
              </a:rPr>
              <a:t>Maximize</a:t>
            </a:r>
            <a:r>
              <a:rPr lang="en-US" sz="4000" b="1">
                <a:solidFill>
                  <a:schemeClr val="bg1"/>
                </a:solidFill>
                <a:latin typeface="Segoe UI" panose="020B0502040204020203" pitchFamily="34" charset="0"/>
                <a:cs typeface="Segoe UI" panose="020B0502040204020203" pitchFamily="34" charset="0"/>
              </a:rPr>
              <a:t> the value </a:t>
            </a:r>
            <a:br>
              <a:rPr lang="en-US" sz="4000" b="1">
                <a:solidFill>
                  <a:schemeClr val="bg1"/>
                </a:solidFill>
                <a:latin typeface="Segoe UI" panose="020B0502040204020203" pitchFamily="34" charset="0"/>
                <a:cs typeface="Segoe UI" panose="020B0502040204020203" pitchFamily="34" charset="0"/>
              </a:rPr>
            </a:br>
            <a:r>
              <a:rPr lang="en-US" sz="4000" b="1">
                <a:solidFill>
                  <a:schemeClr val="bg1"/>
                </a:solidFill>
                <a:latin typeface="Segoe UI" panose="020B0502040204020203" pitchFamily="34" charset="0"/>
                <a:cs typeface="Segoe UI" panose="020B0502040204020203" pitchFamily="34" charset="0"/>
              </a:rPr>
              <a:t>of your data:</a:t>
            </a:r>
            <a:br>
              <a:rPr lang="en-US" sz="4000" b="1">
                <a:solidFill>
                  <a:schemeClr val="bg1"/>
                </a:solidFill>
                <a:latin typeface="Segoe UI" panose="020B0502040204020203" pitchFamily="34" charset="0"/>
                <a:cs typeface="Segoe UI" panose="020B0502040204020203" pitchFamily="34" charset="0"/>
              </a:rPr>
            </a:br>
            <a:r>
              <a:rPr lang="en-US" sz="2800">
                <a:solidFill>
                  <a:schemeClr val="bg1"/>
                </a:solidFill>
                <a:latin typeface="Segoe UI" panose="020B0502040204020203" pitchFamily="34" charset="0"/>
                <a:cs typeface="Segoe UI" panose="020B0502040204020203" pitchFamily="34" charset="0"/>
              </a:rPr>
              <a:t>Customer scenario level BDM+TDM content and customer stories</a:t>
            </a:r>
          </a:p>
        </p:txBody>
      </p:sp>
    </p:spTree>
    <p:extLst>
      <p:ext uri="{BB962C8B-B14F-4D97-AF65-F5344CB8AC3E}">
        <p14:creationId xmlns:p14="http://schemas.microsoft.com/office/powerpoint/2010/main" val="355261392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3AB8B4-373A-5F50-F31E-AAACE09E3937}"/>
              </a:ext>
              <a:ext uri="{C183D7F6-B498-43B3-948B-1728B52AA6E4}">
                <adec:decorative xmlns:adec="http://schemas.microsoft.com/office/drawing/2017/decorative" val="1"/>
              </a:ext>
            </a:extLst>
          </p:cNvPr>
          <p:cNvSpPr/>
          <p:nvPr/>
        </p:nvSpPr>
        <p:spPr bwMode="auto">
          <a:xfrm>
            <a:off x="14086" y="1877972"/>
            <a:ext cx="12192000" cy="588675"/>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5D9E9E94-EA02-6A7C-7B24-5FDD38D10D05}"/>
              </a:ext>
            </a:extLst>
          </p:cNvPr>
          <p:cNvSpPr>
            <a:spLocks noGrp="1"/>
          </p:cNvSpPr>
          <p:nvPr>
            <p:ph type="title"/>
          </p:nvPr>
        </p:nvSpPr>
        <p:spPr>
          <a:xfrm>
            <a:off x="1091710" y="585788"/>
            <a:ext cx="10016836" cy="1107996"/>
          </a:xfrm>
        </p:spPr>
        <p:txBody>
          <a:bodyPr/>
          <a:lstStyle/>
          <a:p>
            <a:r>
              <a:rPr lang="en-US" b="1">
                <a:latin typeface="Segoe UI" panose="020B0502040204020203" pitchFamily="34" charset="0"/>
                <a:cs typeface="Segoe UI" panose="020B0502040204020203" pitchFamily="34" charset="0"/>
              </a:rPr>
              <a:t>Manage all your retail data – in one place – </a:t>
            </a:r>
            <a:br>
              <a:rPr lang="en-US" b="1">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with a suite of analytics experiences</a:t>
            </a:r>
            <a:endParaRPr lang="en-US"/>
          </a:p>
        </p:txBody>
      </p:sp>
      <p:sp>
        <p:nvSpPr>
          <p:cNvPr id="3" name="TextBox 2">
            <a:extLst>
              <a:ext uri="{FF2B5EF4-FFF2-40B4-BE49-F238E27FC236}">
                <a16:creationId xmlns:a16="http://schemas.microsoft.com/office/drawing/2014/main" id="{678BC9FB-F6AA-217D-55BE-FE4CAA1E9C63}"/>
              </a:ext>
            </a:extLst>
          </p:cNvPr>
          <p:cNvSpPr txBox="1"/>
          <p:nvPr/>
        </p:nvSpPr>
        <p:spPr>
          <a:xfrm>
            <a:off x="1738595" y="2018304"/>
            <a:ext cx="8523710" cy="307777"/>
          </a:xfrm>
          <a:prstGeom prst="rect">
            <a:avLst/>
          </a:prstGeom>
          <a:noFill/>
        </p:spPr>
        <p:txBody>
          <a:bodyPr wrap="square" lIns="0" tIns="0" rIns="0" bIns="0" rtlCol="0">
            <a:spAutoFit/>
          </a:bodyPr>
          <a:lstStyle/>
          <a:p>
            <a:pPr algn="ctr"/>
            <a:r>
              <a:rPr lang="en-US" sz="2000"/>
              <a:t>Introducing data solutions in Microsoft Fabric</a:t>
            </a:r>
          </a:p>
        </p:txBody>
      </p:sp>
      <p:sp>
        <p:nvSpPr>
          <p:cNvPr id="8" name="TextBox 7">
            <a:extLst>
              <a:ext uri="{FF2B5EF4-FFF2-40B4-BE49-F238E27FC236}">
                <a16:creationId xmlns:a16="http://schemas.microsoft.com/office/drawing/2014/main" id="{3D1CFFD5-E382-A6A4-0496-ACEB35723784}"/>
              </a:ext>
            </a:extLst>
          </p:cNvPr>
          <p:cNvSpPr txBox="1"/>
          <p:nvPr/>
        </p:nvSpPr>
        <p:spPr>
          <a:xfrm>
            <a:off x="926718" y="2665874"/>
            <a:ext cx="4877733" cy="2508379"/>
          </a:xfrm>
          <a:prstGeom prst="rect">
            <a:avLst/>
          </a:prstGeom>
          <a:noFill/>
        </p:spPr>
        <p:txBody>
          <a:bodyPr wrap="square" lIns="0" tIns="0" rIns="0" bIns="0" rtlCol="0">
            <a:spAutoFit/>
          </a:bodyPr>
          <a:lstStyle/>
          <a:p>
            <a:pPr algn="l">
              <a:spcAft>
                <a:spcPts val="1800"/>
              </a:spcAft>
            </a:pPr>
            <a:r>
              <a:rPr lang="en-US" sz="2000">
                <a:latin typeface="+mj-lt"/>
              </a:rPr>
              <a:t>End-to-end analytics platform</a:t>
            </a:r>
            <a:br>
              <a:rPr lang="en-US">
                <a:latin typeface="+mj-lt"/>
              </a:rPr>
            </a:br>
            <a:r>
              <a:rPr lang="en-US"/>
              <a:t>Bring together all the data and analytics tools you need to go from the data lake to the business user.</a:t>
            </a:r>
          </a:p>
          <a:p>
            <a:pPr algn="l">
              <a:spcAft>
                <a:spcPts val="1800"/>
              </a:spcAft>
            </a:pPr>
            <a:r>
              <a:rPr lang="en-US" sz="2000">
                <a:latin typeface="+mj-lt"/>
              </a:rPr>
              <a:t>Optimized data solutions for retail</a:t>
            </a:r>
            <a:br>
              <a:rPr lang="en-US">
                <a:latin typeface="+mj-lt"/>
              </a:rPr>
            </a:br>
            <a:r>
              <a:rPr lang="en-US"/>
              <a:t>Enable data-driven merchandizing and meet shopper demands with a 360° view of the customer. </a:t>
            </a:r>
          </a:p>
        </p:txBody>
      </p:sp>
      <p:cxnSp>
        <p:nvCxnSpPr>
          <p:cNvPr id="9" name="Straight Connector 8">
            <a:extLst>
              <a:ext uri="{FF2B5EF4-FFF2-40B4-BE49-F238E27FC236}">
                <a16:creationId xmlns:a16="http://schemas.microsoft.com/office/drawing/2014/main" id="{2D6697CF-BD1D-8178-A76D-813D51EAA9BB}"/>
              </a:ext>
              <a:ext uri="{C183D7F6-B498-43B3-948B-1728B52AA6E4}">
                <adec:decorative xmlns:adec="http://schemas.microsoft.com/office/drawing/2017/decorative" val="1"/>
              </a:ext>
            </a:extLst>
          </p:cNvPr>
          <p:cNvCxnSpPr>
            <a:cxnSpLocks/>
          </p:cNvCxnSpPr>
          <p:nvPr/>
        </p:nvCxnSpPr>
        <p:spPr>
          <a:xfrm>
            <a:off x="926719" y="5677896"/>
            <a:ext cx="10338563"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B5A6371-9D31-2F32-DF62-AF388216F1EC}"/>
              </a:ext>
            </a:extLst>
          </p:cNvPr>
          <p:cNvSpPr txBox="1"/>
          <p:nvPr/>
        </p:nvSpPr>
        <p:spPr>
          <a:xfrm>
            <a:off x="6387551" y="2658354"/>
            <a:ext cx="4877733" cy="2231380"/>
          </a:xfrm>
          <a:prstGeom prst="rect">
            <a:avLst/>
          </a:prstGeom>
          <a:noFill/>
        </p:spPr>
        <p:txBody>
          <a:bodyPr wrap="square" lIns="0" tIns="0" rIns="0" bIns="0" rtlCol="0">
            <a:spAutoFit/>
          </a:bodyPr>
          <a:lstStyle/>
          <a:p>
            <a:pPr algn="l">
              <a:spcAft>
                <a:spcPts val="1800"/>
              </a:spcAft>
            </a:pPr>
            <a:r>
              <a:rPr lang="en-US" sz="2000">
                <a:latin typeface="+mj-lt"/>
              </a:rPr>
              <a:t>Secure, democratized insights for all</a:t>
            </a:r>
            <a:br>
              <a:rPr lang="en-US">
                <a:latin typeface="+mj-lt"/>
              </a:rPr>
            </a:br>
            <a:r>
              <a:rPr lang="en-US"/>
              <a:t>Reduce time to insight with role-specific, self-serve tools and unmatched integration with Microsoft 365.</a:t>
            </a:r>
          </a:p>
          <a:p>
            <a:pPr algn="l">
              <a:spcAft>
                <a:spcPts val="1800"/>
              </a:spcAft>
            </a:pPr>
            <a:r>
              <a:rPr lang="en-US" sz="2000" spc="-30">
                <a:latin typeface="+mj-lt"/>
              </a:rPr>
              <a:t>Get more done, faster, with Copilot</a:t>
            </a:r>
            <a:br>
              <a:rPr lang="en-US" spc="-30"/>
            </a:br>
            <a:r>
              <a:rPr lang="en-US" spc="-30"/>
              <a:t>Turn your words into dataflows and data pipelines to intelligently integrate data from anywhere.</a:t>
            </a:r>
          </a:p>
        </p:txBody>
      </p:sp>
      <p:sp>
        <p:nvSpPr>
          <p:cNvPr id="7" name="TextBox 6">
            <a:extLst>
              <a:ext uri="{FF2B5EF4-FFF2-40B4-BE49-F238E27FC236}">
                <a16:creationId xmlns:a16="http://schemas.microsoft.com/office/drawing/2014/main" id="{02803812-3594-4036-1497-7933930FEA8C}"/>
              </a:ext>
            </a:extLst>
          </p:cNvPr>
          <p:cNvSpPr txBox="1"/>
          <p:nvPr/>
        </p:nvSpPr>
        <p:spPr>
          <a:xfrm>
            <a:off x="926717" y="5874513"/>
            <a:ext cx="10338563" cy="492443"/>
          </a:xfrm>
          <a:prstGeom prst="rect">
            <a:avLst/>
          </a:prstGeom>
          <a:noFill/>
        </p:spPr>
        <p:txBody>
          <a:bodyPr wrap="square" lIns="0" tIns="0" rIns="0" bIns="0" rtlCol="0">
            <a:spAutoFit/>
          </a:bodyPr>
          <a:lstStyle/>
          <a:p>
            <a:pPr algn="ctr"/>
            <a:r>
              <a:rPr lang="en-US" sz="1600"/>
              <a:t>Data solutions in Microsoft Fabric | Microsoft 365 Copilot</a:t>
            </a:r>
            <a:br>
              <a:rPr lang="en-US" sz="1600"/>
            </a:br>
            <a:r>
              <a:rPr lang="en-US" sz="1600"/>
              <a:t>Azure OpenAI Service | Power Virtual Agents | Microsoft Dynamics 365 Copilot </a:t>
            </a:r>
          </a:p>
        </p:txBody>
      </p:sp>
      <p:pic>
        <p:nvPicPr>
          <p:cNvPr id="18" name="Picture 17">
            <a:extLst>
              <a:ext uri="{FF2B5EF4-FFF2-40B4-BE49-F238E27FC236}">
                <a16:creationId xmlns:a16="http://schemas.microsoft.com/office/drawing/2014/main" id="{4CF171BE-FBA0-F1A1-2525-9968A1B5C5F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795713" y="2002105"/>
            <a:ext cx="410373" cy="464542"/>
          </a:xfrm>
          <a:prstGeom prst="rect">
            <a:avLst/>
          </a:prstGeom>
        </p:spPr>
      </p:pic>
    </p:spTree>
    <p:extLst>
      <p:ext uri="{BB962C8B-B14F-4D97-AF65-F5344CB8AC3E}">
        <p14:creationId xmlns:p14="http://schemas.microsoft.com/office/powerpoint/2010/main" val="124919520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5" descr="A woman shopping and holding up a piece of clothing&#10;&#10;">
            <a:extLst>
              <a:ext uri="{FF2B5EF4-FFF2-40B4-BE49-F238E27FC236}">
                <a16:creationId xmlns:a16="http://schemas.microsoft.com/office/drawing/2014/main" id="{E16DB9DD-FA9A-C088-A337-F85819E935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89815" cy="6858000"/>
          </a:xfrm>
          <a:prstGeom prst="rect">
            <a:avLst/>
          </a:prstGeom>
        </p:spPr>
      </p:pic>
      <p:grpSp>
        <p:nvGrpSpPr>
          <p:cNvPr id="18" name="Group 17">
            <a:extLst>
              <a:ext uri="{FF2B5EF4-FFF2-40B4-BE49-F238E27FC236}">
                <a16:creationId xmlns:a16="http://schemas.microsoft.com/office/drawing/2014/main" id="{0DE4A485-5C25-0749-6718-F3B9323B9F55}"/>
              </a:ext>
              <a:ext uri="{C183D7F6-B498-43B3-948B-1728B52AA6E4}">
                <adec:decorative xmlns:adec="http://schemas.microsoft.com/office/drawing/2017/decorative" val="1"/>
              </a:ext>
            </a:extLst>
          </p:cNvPr>
          <p:cNvGrpSpPr/>
          <p:nvPr/>
        </p:nvGrpSpPr>
        <p:grpSpPr>
          <a:xfrm>
            <a:off x="252570" y="4487989"/>
            <a:ext cx="5337245" cy="1652281"/>
            <a:chOff x="117423" y="4487989"/>
            <a:chExt cx="5337245" cy="1652281"/>
          </a:xfrm>
          <a:solidFill>
            <a:srgbClr val="FFE399"/>
          </a:solidFill>
        </p:grpSpPr>
        <p:sp>
          <p:nvSpPr>
            <p:cNvPr id="12" name="Rounded Rectangle 11">
              <a:extLst>
                <a:ext uri="{FF2B5EF4-FFF2-40B4-BE49-F238E27FC236}">
                  <a16:creationId xmlns:a16="http://schemas.microsoft.com/office/drawing/2014/main" id="{2B085737-3E3E-2698-A750-469F4594EF65}"/>
                </a:ext>
                <a:ext uri="{C183D7F6-B498-43B3-948B-1728B52AA6E4}">
                  <adec:decorative xmlns:adec="http://schemas.microsoft.com/office/drawing/2017/decorative" val="1"/>
                </a:ext>
              </a:extLst>
            </p:cNvPr>
            <p:cNvSpPr/>
            <p:nvPr/>
          </p:nvSpPr>
          <p:spPr bwMode="auto">
            <a:xfrm>
              <a:off x="117423" y="4487989"/>
              <a:ext cx="3726395"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7" name="Rounded Rectangle 16">
              <a:extLst>
                <a:ext uri="{FF2B5EF4-FFF2-40B4-BE49-F238E27FC236}">
                  <a16:creationId xmlns:a16="http://schemas.microsoft.com/office/drawing/2014/main" id="{DD77B943-26B5-3932-06E8-A40A88421576}"/>
                </a:ext>
                <a:ext uri="{C183D7F6-B498-43B3-948B-1728B52AA6E4}">
                  <adec:decorative xmlns:adec="http://schemas.microsoft.com/office/drawing/2017/decorative" val="1"/>
                </a:ext>
              </a:extLst>
            </p:cNvPr>
            <p:cNvSpPr/>
            <p:nvPr/>
          </p:nvSpPr>
          <p:spPr bwMode="auto">
            <a:xfrm>
              <a:off x="2415715" y="4487989"/>
              <a:ext cx="3038953"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6D9238B4-1371-2485-5117-75C98814AD37}"/>
              </a:ext>
            </a:extLst>
          </p:cNvPr>
          <p:cNvSpPr>
            <a:spLocks noGrp="1"/>
          </p:cNvSpPr>
          <p:nvPr>
            <p:ph type="title"/>
          </p:nvPr>
        </p:nvSpPr>
        <p:spPr>
          <a:xfrm>
            <a:off x="591094" y="4769087"/>
            <a:ext cx="4953247" cy="1381815"/>
          </a:xfrm>
        </p:spPr>
        <p:txBody>
          <a:bodyPr/>
          <a:lstStyle/>
          <a:p>
            <a:pPr algn="l"/>
            <a:r>
              <a:rPr lang="en-US" b="1">
                <a:latin typeface="Segoe UI" panose="020B0502040204020203" pitchFamily="34" charset="0"/>
                <a:cs typeface="Segoe UI" panose="020B0502040204020203" pitchFamily="34" charset="0"/>
              </a:rPr>
              <a:t>Unified</a:t>
            </a:r>
            <a:r>
              <a:rPr lang="en-US"/>
              <a:t> customer profiles</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687834"/>
            <a:ext cx="5486668" cy="492443"/>
          </a:xfrm>
          <a:prstGeom prst="rect">
            <a:avLst/>
          </a:prstGeom>
          <a:noFill/>
        </p:spPr>
        <p:txBody>
          <a:bodyPr wrap="square" lIns="0" tIns="0" rIns="0" bIns="0" rtlCol="0">
            <a:spAutoFit/>
          </a:bodyPr>
          <a:lstStyle/>
          <a:p>
            <a:pPr algn="l"/>
            <a:r>
              <a:rPr lang="en-US" sz="1600"/>
              <a:t>Dynamics 365 Customer Insights | Retail channel churn model | Microsoft Intelligent Data Platform</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3631763"/>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Get a 360° view of customer profiles </a:t>
            </a:r>
            <a:r>
              <a:rPr lang="en-US" sz="1600">
                <a:latin typeface="Segoe UI" panose="020B0502040204020203" pitchFamily="34" charset="0"/>
                <a:cs typeface="Segoe UI" panose="020B0502040204020203" pitchFamily="34" charset="0"/>
              </a:rPr>
              <a:t>by unifying data across all customer touchpoints and systems.</a:t>
            </a:r>
          </a:p>
          <a:p>
            <a:pPr algn="l">
              <a:spcAft>
                <a:spcPts val="1800"/>
              </a:spcAft>
            </a:pPr>
            <a:r>
              <a:rPr lang="en-US" sz="1600" spc="-30">
                <a:latin typeface="+mj-lt"/>
                <a:cs typeface="Segoe UI" panose="020B0502040204020203" pitchFamily="34" charset="0"/>
              </a:rPr>
              <a:t>Enrich customer profiles </a:t>
            </a:r>
            <a:r>
              <a:rPr lang="en-US" sz="1600" spc="-30">
                <a:latin typeface="Segoe UI" panose="020B0502040204020203" pitchFamily="34" charset="0"/>
                <a:cs typeface="Segoe UI" panose="020B0502040204020203" pitchFamily="34" charset="0"/>
              </a:rPr>
              <a:t>for a more robust understanding.</a:t>
            </a:r>
          </a:p>
          <a:p>
            <a:pPr algn="l">
              <a:spcAft>
                <a:spcPts val="1800"/>
              </a:spcAft>
            </a:pPr>
            <a:r>
              <a:rPr lang="en-US" sz="1600">
                <a:latin typeface="+mj-lt"/>
                <a:cs typeface="Segoe UI" panose="020B0502040204020203" pitchFamily="34" charset="0"/>
              </a:rPr>
              <a:t>Make better decisions </a:t>
            </a:r>
            <a:r>
              <a:rPr lang="en-US" sz="1600">
                <a:latin typeface="Segoe UI" panose="020B0502040204020203" pitchFamily="34" charset="0"/>
                <a:cs typeface="Segoe UI" panose="020B0502040204020203" pitchFamily="34" charset="0"/>
              </a:rPr>
              <a:t>with powerful analytics that reach down to the customer level, including predictive churn risk.</a:t>
            </a:r>
          </a:p>
          <a:p>
            <a:pPr algn="l">
              <a:spcAft>
                <a:spcPts val="1800"/>
              </a:spcAft>
            </a:pPr>
            <a:r>
              <a:rPr lang="en-US" sz="1600" spc="-30">
                <a:latin typeface="+mj-lt"/>
                <a:cs typeface="Segoe UI" panose="020B0502040204020203" pitchFamily="34" charset="0"/>
              </a:rPr>
              <a:t>Produce more effective marketing </a:t>
            </a:r>
            <a:r>
              <a:rPr lang="en-US" sz="1600" spc="-30">
                <a:latin typeface="Segoe UI" panose="020B0502040204020203" pitchFamily="34" charset="0"/>
                <a:cs typeface="Segoe UI" panose="020B0502040204020203" pitchFamily="34" charset="0"/>
              </a:rPr>
              <a:t>such as emails, advertising, web personalization, and in-store interactions with a comprehensive view of each shopper.</a:t>
            </a:r>
          </a:p>
          <a:p>
            <a:pPr algn="l">
              <a:spcAft>
                <a:spcPts val="1800"/>
              </a:spcAft>
            </a:pPr>
            <a:r>
              <a:rPr lang="en-US" sz="1600">
                <a:latin typeface="+mj-lt"/>
                <a:cs typeface="Segoe UI" panose="020B0502040204020203" pitchFamily="34" charset="0"/>
              </a:rPr>
              <a:t>Help retain customers and increase lifetime value </a:t>
            </a:r>
            <a:r>
              <a:rPr lang="en-US" sz="1600">
                <a:latin typeface="Segoe UI" panose="020B0502040204020203" pitchFamily="34" charset="0"/>
                <a:cs typeface="Segoe UI" panose="020B0502040204020203" pitchFamily="34" charset="0"/>
              </a:rPr>
              <a:t>using AI/ML with purchase and behavior data to identify, predict, and mitigate customer churn.</a:t>
            </a:r>
          </a:p>
        </p:txBody>
      </p:sp>
      <p:pic>
        <p:nvPicPr>
          <p:cNvPr id="7" name="Picture 6">
            <a:extLst>
              <a:ext uri="{FF2B5EF4-FFF2-40B4-BE49-F238E27FC236}">
                <a16:creationId xmlns:a16="http://schemas.microsoft.com/office/drawing/2014/main" id="{8FFEBECC-BCF0-8806-68CE-677589F28FF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99117" y="5032274"/>
            <a:ext cx="978795" cy="1107996"/>
          </a:xfrm>
          <a:prstGeom prst="rect">
            <a:avLst/>
          </a:prstGeom>
        </p:spPr>
      </p:pic>
      <p:cxnSp>
        <p:nvCxnSpPr>
          <p:cNvPr id="9" name="Straight Connector 8">
            <a:extLst>
              <a:ext uri="{FF2B5EF4-FFF2-40B4-BE49-F238E27FC236}">
                <a16:creationId xmlns:a16="http://schemas.microsoft.com/office/drawing/2014/main" id="{4F905A58-5188-0504-3770-C06020C40918}"/>
              </a:ext>
            </a:extLst>
          </p:cNvPr>
          <p:cNvCxnSpPr>
            <a:cxnSpLocks/>
          </p:cNvCxnSpPr>
          <p:nvPr/>
        </p:nvCxnSpPr>
        <p:spPr>
          <a:xfrm>
            <a:off x="6019799" y="554746"/>
            <a:ext cx="5589815"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Lst>
          </p:cNvPr>
          <p:cNvCxnSpPr>
            <a:cxnSpLocks/>
          </p:cNvCxnSpPr>
          <p:nvPr/>
        </p:nvCxnSpPr>
        <p:spPr>
          <a:xfrm>
            <a:off x="6019799" y="1317474"/>
            <a:ext cx="5589815"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74C846-397A-BF23-260D-325CA127E864}"/>
              </a:ext>
            </a:extLst>
          </p:cNvPr>
          <p:cNvSpPr txBox="1"/>
          <p:nvPr/>
        </p:nvSpPr>
        <p:spPr>
          <a:xfrm>
            <a:off x="6012214" y="6077115"/>
            <a:ext cx="1513175" cy="492443"/>
          </a:xfrm>
          <a:prstGeom prst="rect">
            <a:avLst/>
          </a:prstGeom>
          <a:noFill/>
        </p:spPr>
        <p:txBody>
          <a:bodyPr wrap="square" lIns="0" tIns="0" rIns="0" bIns="0" rtlCol="0">
            <a:spAutoFit/>
          </a:bodyPr>
          <a:lstStyle/>
          <a:p>
            <a:pPr algn="l"/>
            <a:r>
              <a:rPr lang="en-US" sz="1600">
                <a:latin typeface="+mj-lt"/>
              </a:rPr>
              <a:t>Featuring partners like:</a:t>
            </a:r>
          </a:p>
        </p:txBody>
      </p:sp>
      <p:pic>
        <p:nvPicPr>
          <p:cNvPr id="16" name="Picture 6" descr="Adobe logo&#10;">
            <a:extLst>
              <a:ext uri="{FF2B5EF4-FFF2-40B4-BE49-F238E27FC236}">
                <a16:creationId xmlns:a16="http://schemas.microsoft.com/office/drawing/2014/main" id="{82FC0997-7AA7-1B34-19FB-79E13925C9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1210" y="6142257"/>
            <a:ext cx="1250156" cy="3258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0161C6-3DC1-0A72-5065-CFB60CFA6C27}"/>
              </a:ext>
            </a:extLst>
          </p:cNvPr>
          <p:cNvSpPr txBox="1"/>
          <p:nvPr/>
        </p:nvSpPr>
        <p:spPr>
          <a:xfrm>
            <a:off x="10490670" y="6150903"/>
            <a:ext cx="1118944" cy="246220"/>
          </a:xfrm>
          <a:prstGeom prst="rect">
            <a:avLst/>
          </a:prstGeom>
          <a:noFill/>
        </p:spPr>
        <p:txBody>
          <a:bodyPr wrap="square" lIns="0" tIns="0" rIns="0" bIns="0" rtlCol="0">
            <a:spAutoFit/>
          </a:bodyPr>
          <a:lstStyle/>
          <a:p>
            <a:pPr algn="l"/>
            <a:r>
              <a:rPr lang="en-US" sz="1600">
                <a:latin typeface="+mj-lt"/>
              </a:rPr>
              <a:t>and more…</a:t>
            </a:r>
          </a:p>
        </p:txBody>
      </p:sp>
      <p:cxnSp>
        <p:nvCxnSpPr>
          <p:cNvPr id="14" name="Straight Connector 13">
            <a:extLst>
              <a:ext uri="{FF2B5EF4-FFF2-40B4-BE49-F238E27FC236}">
                <a16:creationId xmlns:a16="http://schemas.microsoft.com/office/drawing/2014/main" id="{911DAF6D-0104-56D8-ED56-46A5CD708824}"/>
              </a:ext>
              <a:ext uri="{C183D7F6-B498-43B3-948B-1728B52AA6E4}">
                <adec:decorative xmlns:adec="http://schemas.microsoft.com/office/drawing/2017/decorative" val="1"/>
              </a:ext>
            </a:extLst>
          </p:cNvPr>
          <p:cNvCxnSpPr>
            <a:cxnSpLocks/>
          </p:cNvCxnSpPr>
          <p:nvPr/>
        </p:nvCxnSpPr>
        <p:spPr>
          <a:xfrm>
            <a:off x="6019003" y="5942294"/>
            <a:ext cx="5524390"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11301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Unified</a:t>
            </a:r>
            <a:r>
              <a:rPr lang="en-US" dirty="0"/>
              <a:t> customer profile in detail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541008" cy="3354765"/>
          </a:xfrm>
          <a:prstGeom prst="rect">
            <a:avLst/>
          </a:prstGeom>
          <a:noFill/>
        </p:spPr>
        <p:txBody>
          <a:bodyPr wrap="square" lIns="0" tIns="0" rIns="0" bIns="0" rtlCol="0">
            <a:spAutoFit/>
          </a:bodyPr>
          <a:lstStyle/>
          <a:p>
            <a:pPr algn="l">
              <a:spcAft>
                <a:spcPts val="600"/>
              </a:spcAft>
            </a:pPr>
            <a:r>
              <a:rPr lang="en-US">
                <a:latin typeface="+mj-lt"/>
              </a:rPr>
              <a:t>Unification</a:t>
            </a:r>
          </a:p>
          <a:p>
            <a:pPr marL="285750" indent="-285750" algn="l">
              <a:spcAft>
                <a:spcPts val="600"/>
              </a:spcAft>
              <a:buFont typeface="Arial" panose="020B0604020202020204" pitchFamily="34" charset="0"/>
              <a:buChar char="•"/>
            </a:pPr>
            <a:r>
              <a:rPr lang="en-US" sz="1600"/>
              <a:t>Bring multiple identities together to create a 360 view of the customer through AI-powered identity resolution.</a:t>
            </a:r>
          </a:p>
          <a:p>
            <a:pPr marL="285750" indent="-285750" algn="l">
              <a:spcAft>
                <a:spcPts val="600"/>
              </a:spcAft>
              <a:buFont typeface="Arial" panose="020B0604020202020204" pitchFamily="34" charset="0"/>
              <a:buChar char="•"/>
            </a:pPr>
            <a:r>
              <a:rPr lang="en-US" sz="1600"/>
              <a:t>Ingest multiple types of data, behaviors, and customer sentiment in real time via more than 500+ built-in connectors.</a:t>
            </a:r>
          </a:p>
          <a:p>
            <a:pPr algn="l">
              <a:spcBef>
                <a:spcPts val="600"/>
              </a:spcBef>
              <a:spcAft>
                <a:spcPts val="600"/>
              </a:spcAft>
            </a:pPr>
            <a:r>
              <a:rPr lang="en-US">
                <a:latin typeface="+mj-lt"/>
              </a:rPr>
              <a:t>Unique enrichment</a:t>
            </a:r>
          </a:p>
          <a:p>
            <a:pPr marL="285750" indent="-285750" algn="l">
              <a:spcAft>
                <a:spcPts val="600"/>
              </a:spcAft>
              <a:buFont typeface="Arial" panose="020B0604020202020204" pitchFamily="34" charset="0"/>
              <a:buChar char="•"/>
            </a:pPr>
            <a:r>
              <a:rPr lang="en-US" sz="1600"/>
              <a:t>Gain a 360 view of the customer with proprietary audience intelligence from Microsoft Graph.</a:t>
            </a:r>
          </a:p>
          <a:p>
            <a:pPr marL="285750" indent="-285750" algn="l">
              <a:spcAft>
                <a:spcPts val="600"/>
              </a:spcAft>
              <a:buFont typeface="Arial" panose="020B0604020202020204" pitchFamily="34" charset="0"/>
              <a:buChar char="•"/>
            </a:pPr>
            <a:r>
              <a:rPr lang="en-US" sz="1600"/>
              <a:t>Leverage cross-channel behavior to complete the picture of your end-customer.</a:t>
            </a:r>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6" name="Picture 5" descr="Image of laptop with screenshot of customer profile detail">
            <a:extLst>
              <a:ext uri="{FF2B5EF4-FFF2-40B4-BE49-F238E27FC236}">
                <a16:creationId xmlns:a16="http://schemas.microsoft.com/office/drawing/2014/main" id="{C5E24714-6DC6-0A77-E846-BF3EDC9C69E2}"/>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l="-336" t="-1"/>
          <a:stretch/>
        </p:blipFill>
        <p:spPr>
          <a:xfrm>
            <a:off x="7117237" y="1987031"/>
            <a:ext cx="5263978" cy="2931277"/>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spTree>
    <p:extLst>
      <p:ext uri="{BB962C8B-B14F-4D97-AF65-F5344CB8AC3E}">
        <p14:creationId xmlns:p14="http://schemas.microsoft.com/office/powerpoint/2010/main" val="205401990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Unified</a:t>
            </a:r>
            <a:r>
              <a:rPr lang="en-US" dirty="0"/>
              <a:t> customer profile in detail (part 2)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0" y="1768707"/>
            <a:ext cx="5684699" cy="4247317"/>
          </a:xfrm>
          <a:prstGeom prst="rect">
            <a:avLst/>
          </a:prstGeom>
          <a:noFill/>
        </p:spPr>
        <p:txBody>
          <a:bodyPr wrap="square" lIns="0" tIns="0" rIns="0" bIns="0" rtlCol="0">
            <a:spAutoFit/>
          </a:bodyPr>
          <a:lstStyle/>
          <a:p>
            <a:pPr algn="l">
              <a:spcAft>
                <a:spcPts val="600"/>
              </a:spcAft>
            </a:pPr>
            <a:r>
              <a:rPr lang="en-US">
                <a:latin typeface="+mj-lt"/>
              </a:rPr>
              <a:t>Insights</a:t>
            </a:r>
          </a:p>
          <a:p>
            <a:pPr marL="285750" indent="-285750" algn="l">
              <a:spcAft>
                <a:spcPts val="600"/>
              </a:spcAft>
              <a:buFont typeface="Arial" panose="020B0604020202020204" pitchFamily="34" charset="0"/>
              <a:buChar char="•"/>
            </a:pPr>
            <a:r>
              <a:rPr lang="en-US" sz="1600"/>
              <a:t>Gain more nuanced insights by combining digital analytics with customer profiles to create richer segments and leverage churn models to understand churn risk at a glance.</a:t>
            </a:r>
          </a:p>
          <a:p>
            <a:pPr marL="285750" indent="-285750" algn="l">
              <a:spcAft>
                <a:spcPts val="600"/>
              </a:spcAft>
              <a:buFont typeface="Arial" panose="020B0604020202020204" pitchFamily="34" charset="0"/>
              <a:buChar char="•"/>
            </a:pPr>
            <a:r>
              <a:rPr lang="en-US" sz="1600"/>
              <a:t>Observe customer progress through each defined step of the journey, quickly identifying obstacles and opportunities.</a:t>
            </a:r>
          </a:p>
          <a:p>
            <a:pPr marL="285750" indent="-285750" algn="l">
              <a:spcAft>
                <a:spcPts val="600"/>
              </a:spcAft>
              <a:buFont typeface="Arial" panose="020B0604020202020204" pitchFamily="34" charset="0"/>
              <a:buChar char="•"/>
            </a:pPr>
            <a:r>
              <a:rPr lang="en-US" sz="1600"/>
              <a:t>Create custom reports and views based on real-time customer behavior data and leverage built-in web and mobile analytics to predict customer needs.</a:t>
            </a:r>
          </a:p>
          <a:p>
            <a:pPr algn="l">
              <a:spcAft>
                <a:spcPts val="600"/>
              </a:spcAft>
            </a:pPr>
            <a:r>
              <a:rPr lang="en-US" b="1">
                <a:latin typeface="Segoe UI Semibold" panose="020B0502040204020203" pitchFamily="34" charset="0"/>
                <a:cs typeface="Segoe UI Semibold" panose="020B0502040204020203" pitchFamily="34" charset="0"/>
              </a:rPr>
              <a:t>Trust, privacy, and consent </a:t>
            </a:r>
          </a:p>
          <a:p>
            <a:pPr marL="285750" indent="-285750" algn="l">
              <a:spcAft>
                <a:spcPts val="600"/>
              </a:spcAft>
              <a:buFont typeface="Arial" panose="020B0604020202020204" pitchFamily="34" charset="0"/>
              <a:buChar char="•"/>
            </a:pPr>
            <a:r>
              <a:rPr lang="en-US" sz="1600"/>
              <a:t>Help build and uphold customer trust through Azure Purview with advanced security capabilities, including a cookie-less future, consent across workflows, sensitive data security, and regulation compliance.</a:t>
            </a:r>
          </a:p>
          <a:p>
            <a:pPr algn="l">
              <a:spcAft>
                <a:spcPts val="600"/>
              </a:spcAft>
            </a:pPr>
            <a:endParaRPr lang="en-US"/>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3" name="Picture 2" descr="Image of laptop with screenshot of customer profile detail">
            <a:extLst>
              <a:ext uri="{FF2B5EF4-FFF2-40B4-BE49-F238E27FC236}">
                <a16:creationId xmlns:a16="http://schemas.microsoft.com/office/drawing/2014/main" id="{5B5EB552-FEC7-66DC-82DC-14C5D3A6BBC0}"/>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t="-510" b="-1701"/>
          <a:stretch/>
        </p:blipFill>
        <p:spPr>
          <a:xfrm>
            <a:off x="7141089" y="1921715"/>
            <a:ext cx="5354537" cy="3107485"/>
          </a:xfrm>
          <a:custGeom>
            <a:avLst/>
            <a:gdLst>
              <a:gd name="connsiteX0" fmla="*/ 0 w 4468299"/>
              <a:gd name="connsiteY0" fmla="*/ 0 h 2415677"/>
              <a:gd name="connsiteX1" fmla="*/ 4468299 w 4468299"/>
              <a:gd name="connsiteY1" fmla="*/ 0 h 2415677"/>
              <a:gd name="connsiteX2" fmla="*/ 4468299 w 4468299"/>
              <a:gd name="connsiteY2" fmla="*/ 2415677 h 2415677"/>
              <a:gd name="connsiteX3" fmla="*/ 0 w 4468299"/>
              <a:gd name="connsiteY3" fmla="*/ 2415677 h 2415677"/>
            </a:gdLst>
            <a:ahLst/>
            <a:cxnLst>
              <a:cxn ang="0">
                <a:pos x="connsiteX0" y="connsiteY0"/>
              </a:cxn>
              <a:cxn ang="0">
                <a:pos x="connsiteX1" y="connsiteY1"/>
              </a:cxn>
              <a:cxn ang="0">
                <a:pos x="connsiteX2" y="connsiteY2"/>
              </a:cxn>
              <a:cxn ang="0">
                <a:pos x="connsiteX3" y="connsiteY3"/>
              </a:cxn>
            </a:cxnLst>
            <a:rect l="l" t="t" r="r" b="b"/>
            <a:pathLst>
              <a:path w="4468299" h="2415677">
                <a:moveTo>
                  <a:pt x="0" y="0"/>
                </a:moveTo>
                <a:lnTo>
                  <a:pt x="4468299" y="0"/>
                </a:lnTo>
                <a:lnTo>
                  <a:pt x="4468299" y="2415677"/>
                </a:lnTo>
                <a:lnTo>
                  <a:pt x="0" y="2415677"/>
                </a:lnTo>
                <a:close/>
              </a:path>
            </a:pathLst>
          </a:custGeom>
        </p:spPr>
      </p:pic>
    </p:spTree>
    <p:extLst>
      <p:ext uri="{BB962C8B-B14F-4D97-AF65-F5344CB8AC3E}">
        <p14:creationId xmlns:p14="http://schemas.microsoft.com/office/powerpoint/2010/main" val="260396195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7B38D9-B333-D286-F1DA-8E1EA3585079}"/>
              </a:ext>
              <a:ext uri="{C183D7F6-B498-43B3-948B-1728B52AA6E4}">
                <adec:decorative xmlns:adec="http://schemas.microsoft.com/office/drawing/2017/decorative" val="1"/>
              </a:ext>
            </a:extLst>
          </p:cNvPr>
          <p:cNvSpPr/>
          <p:nvPr/>
        </p:nvSpPr>
        <p:spPr bwMode="auto">
          <a:xfrm>
            <a:off x="0" y="0"/>
            <a:ext cx="4760007" cy="6858000"/>
          </a:xfrm>
          <a:prstGeom prst="rect">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5" name="Title 4">
            <a:extLst>
              <a:ext uri="{FF2B5EF4-FFF2-40B4-BE49-F238E27FC236}">
                <a16:creationId xmlns:a16="http://schemas.microsoft.com/office/drawing/2014/main" id="{464F5812-D61A-E314-1BEE-4EF8C427F0D6}"/>
              </a:ext>
            </a:extLst>
          </p:cNvPr>
          <p:cNvSpPr>
            <a:spLocks noGrp="1"/>
          </p:cNvSpPr>
          <p:nvPr>
            <p:ph type="title"/>
          </p:nvPr>
        </p:nvSpPr>
        <p:spPr>
          <a:xfrm>
            <a:off x="590868" y="2321004"/>
            <a:ext cx="3605116" cy="2189928"/>
          </a:xfrm>
        </p:spPr>
        <p:txBody>
          <a:bodyPr/>
          <a:lstStyle/>
          <a:p>
            <a:pPr algn="l"/>
            <a:r>
              <a:rPr lang="en-US" b="1">
                <a:solidFill>
                  <a:schemeClr val="bg1"/>
                </a:solidFill>
                <a:latin typeface="Segoe UI" panose="020B0502040204020203" pitchFamily="34" charset="0"/>
                <a:cs typeface="Segoe UI" panose="020B0502040204020203" pitchFamily="34" charset="0"/>
              </a:rPr>
              <a:t>Retail channel churn model </a:t>
            </a:r>
            <a:br>
              <a:rPr lang="en-US" b="1">
                <a:solidFill>
                  <a:schemeClr val="bg1"/>
                </a:solidFill>
                <a:latin typeface="Segoe UI" panose="020B0502040204020203" pitchFamily="34" charset="0"/>
                <a:cs typeface="Segoe UI" panose="020B0502040204020203" pitchFamily="34" charset="0"/>
              </a:rPr>
            </a:br>
            <a:r>
              <a:rPr lang="en-US">
                <a:solidFill>
                  <a:schemeClr val="bg1"/>
                </a:solidFill>
              </a:rPr>
              <a:t>for unified customer profile</a:t>
            </a:r>
            <a:endParaRPr lang="en-US" b="1">
              <a:solidFill>
                <a:schemeClr val="bg1"/>
              </a:solidFill>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6E06655E-C1FF-9650-EBC2-6A27308E5305}"/>
              </a:ext>
            </a:extLst>
          </p:cNvPr>
          <p:cNvSpPr txBox="1"/>
          <p:nvPr/>
        </p:nvSpPr>
        <p:spPr>
          <a:xfrm>
            <a:off x="5350876" y="931219"/>
            <a:ext cx="6151763" cy="3216265"/>
          </a:xfrm>
          <a:prstGeom prst="rect">
            <a:avLst/>
          </a:prstGeom>
          <a:noFill/>
        </p:spPr>
        <p:txBody>
          <a:bodyPr wrap="square" lIns="0" tIns="0" rIns="0" bIns="0" rtlCol="0">
            <a:spAutoFit/>
          </a:bodyPr>
          <a:lstStyle/>
          <a:p>
            <a:pPr algn="l">
              <a:spcAft>
                <a:spcPts val="600"/>
              </a:spcAft>
            </a:pPr>
            <a:r>
              <a:rPr lang="en-US">
                <a:latin typeface="+mj-lt"/>
              </a:rPr>
              <a:t>Solution overview </a:t>
            </a:r>
          </a:p>
          <a:p>
            <a:pPr algn="l">
              <a:spcAft>
                <a:spcPts val="600"/>
              </a:spcAft>
            </a:pPr>
            <a:r>
              <a:rPr lang="en-US" sz="1500"/>
              <a:t>Help reduce customer churn by enriching the profile of each shopper based on the channel in which they’ve purchased. Use this model to predict which customers are most likely to churn and create retention strategies that increase lifetime value. </a:t>
            </a:r>
          </a:p>
          <a:p>
            <a:pPr algn="l">
              <a:spcAft>
                <a:spcPts val="600"/>
              </a:spcAft>
            </a:pPr>
            <a:r>
              <a:rPr lang="en-US">
                <a:latin typeface="+mj-lt"/>
              </a:rPr>
              <a:t>Meeting the customer’s need</a:t>
            </a:r>
          </a:p>
          <a:p>
            <a:pPr algn="l">
              <a:spcAft>
                <a:spcPts val="600"/>
              </a:spcAft>
            </a:pPr>
            <a:r>
              <a:rPr lang="en-US" sz="1500"/>
              <a:t>Competition for customers is at an all-time high. With the high cost of customer acquisition, retailers must understand and improve existing customer activities across all their channels of business. Predicting churn propensity by channel allows retailers to deliver better customer experiences, reduce marketing costs, and improve profits.</a:t>
            </a:r>
          </a:p>
          <a:p>
            <a:pPr algn="l">
              <a:spcAft>
                <a:spcPts val="600"/>
              </a:spcAft>
            </a:pPr>
            <a:endParaRPr lang="en-US">
              <a:latin typeface="+mj-lt"/>
            </a:endParaRPr>
          </a:p>
        </p:txBody>
      </p:sp>
      <p:sp>
        <p:nvSpPr>
          <p:cNvPr id="6" name="TextBox 5">
            <a:extLst>
              <a:ext uri="{FF2B5EF4-FFF2-40B4-BE49-F238E27FC236}">
                <a16:creationId xmlns:a16="http://schemas.microsoft.com/office/drawing/2014/main" id="{707A8DD9-5083-3BE6-1BC6-AD69F4D8EB1D}"/>
              </a:ext>
            </a:extLst>
          </p:cNvPr>
          <p:cNvSpPr txBox="1"/>
          <p:nvPr/>
        </p:nvSpPr>
        <p:spPr>
          <a:xfrm>
            <a:off x="5350876" y="4510932"/>
            <a:ext cx="6291774" cy="1579920"/>
          </a:xfrm>
          <a:prstGeom prst="rect">
            <a:avLst/>
          </a:prstGeom>
          <a:noFill/>
        </p:spPr>
        <p:txBody>
          <a:bodyPr wrap="square" lIns="0" tIns="0" rIns="0" bIns="0" rtlCol="0">
            <a:spAutoFit/>
          </a:bodyPr>
          <a:lstStyle/>
          <a:p>
            <a:pPr marR="0" lvl="0" algn="l" defTabSz="914367" rtl="0" eaLnBrk="1" fontAlgn="auto" latinLnBrk="0" hangingPunct="1">
              <a:lnSpc>
                <a:spcPct val="100000"/>
              </a:lnSpc>
              <a:spcBef>
                <a:spcPts val="400"/>
              </a:spcBef>
              <a:spcAft>
                <a:spcPts val="0"/>
              </a:spcAft>
              <a:buClrTx/>
              <a:buSzPct val="100000"/>
              <a:tabLst/>
              <a:defRPr/>
            </a:pPr>
            <a:r>
              <a:rPr lang="en-US" sz="1600">
                <a:latin typeface="+mj-lt"/>
              </a:rPr>
              <a:t>Benefits: </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Unified customer data by channel</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Personalized customer experiences</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Increased customer lifetime value</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Reduced marketing costs</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Improved profits</a:t>
            </a:r>
          </a:p>
        </p:txBody>
      </p:sp>
      <p:cxnSp>
        <p:nvCxnSpPr>
          <p:cNvPr id="2" name="Straight Connector 1">
            <a:extLst>
              <a:ext uri="{FF2B5EF4-FFF2-40B4-BE49-F238E27FC236}">
                <a16:creationId xmlns:a16="http://schemas.microsoft.com/office/drawing/2014/main" id="{8DB7B3E4-FFE6-6F87-5912-34844C93D418}"/>
              </a:ext>
              <a:ext uri="{C183D7F6-B498-43B3-948B-1728B52AA6E4}">
                <adec:decorative xmlns:adec="http://schemas.microsoft.com/office/drawing/2017/decorative" val="1"/>
              </a:ext>
            </a:extLst>
          </p:cNvPr>
          <p:cNvCxnSpPr>
            <a:cxnSpLocks/>
          </p:cNvCxnSpPr>
          <p:nvPr/>
        </p:nvCxnSpPr>
        <p:spPr>
          <a:xfrm>
            <a:off x="5350876" y="4358035"/>
            <a:ext cx="6291775" cy="0"/>
          </a:xfrm>
          <a:prstGeom prst="line">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43995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D40D63E0-5596-B496-6A4B-35D92B7D48A4}"/>
              </a:ext>
            </a:extLst>
          </p:cNvPr>
          <p:cNvSpPr>
            <a:spLocks noGrp="1"/>
          </p:cNvSpPr>
          <p:nvPr>
            <p:ph type="title"/>
          </p:nvPr>
        </p:nvSpPr>
        <p:spPr>
          <a:xfrm>
            <a:off x="380206" y="5885029"/>
            <a:ext cx="3302000" cy="369332"/>
          </a:xfrm>
        </p:spPr>
        <p:txBody>
          <a:bodyPr/>
          <a:lstStyle/>
          <a:p>
            <a:r>
              <a:rPr lang="en-US"/>
              <a:t>GNC Case Study</a:t>
            </a:r>
          </a:p>
        </p:txBody>
      </p:sp>
      <p:pic>
        <p:nvPicPr>
          <p:cNvPr id="4" name="Picture Placeholder 3" descr="Photo of man in foreground, two people in background, doing a lunge in an exercise class.">
            <a:extLst>
              <a:ext uri="{FF2B5EF4-FFF2-40B4-BE49-F238E27FC236}">
                <a16:creationId xmlns:a16="http://schemas.microsoft.com/office/drawing/2014/main" id="{8B2731A3-0C43-6192-519E-8B1B59E56343}"/>
              </a:ext>
            </a:extLst>
          </p:cNvPr>
          <p:cNvPicPr>
            <a:picLocks noGrp="1" noChangeAspect="1" noChangeArrowheads="1"/>
          </p:cNvPicPr>
          <p:nvPr>
            <p:ph type="pic" sz="quarter" idx="17"/>
          </p:nvPr>
        </p:nvPicPr>
        <p:blipFill rotWithShape="1">
          <a:blip r:embed="rId3" cstate="screen">
            <a:extLst>
              <a:ext uri="{28A0092B-C50C-407E-A947-70E740481C1C}">
                <a14:useLocalDpi xmlns:a14="http://schemas.microsoft.com/office/drawing/2010/main"/>
              </a:ext>
            </a:extLst>
          </a:blip>
          <a:srcRect t="97" b="97"/>
          <a:stretch/>
        </p:blipFill>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With Dynamics 365, our increased knowledge of individual customer journeys will further strengthen our customer relationships and turn GNC into people’s primary destination for health and wellness.”</a:t>
            </a:r>
          </a:p>
          <a:p>
            <a:r>
              <a:rPr lang="en-US" sz="1100" b="1">
                <a:latin typeface="Segoe UI" panose="020B0502040204020203" pitchFamily="34" charset="0"/>
              </a:rPr>
              <a:t>Scott </a:t>
            </a:r>
            <a:r>
              <a:rPr lang="en-US" sz="1100" b="1" err="1">
                <a:latin typeface="Segoe UI" panose="020B0502040204020203" pitchFamily="34" charset="0"/>
              </a:rPr>
              <a:t>Saeger</a:t>
            </a:r>
            <a:r>
              <a:rPr lang="en-US" sz="1100"/>
              <a:t>, Chief Information Officer, GNC</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After emerging from bankruptcy, GNC has put a premium on technology investment and highly personalized customer communications. The company needed the right solutions to achieve its goals.</a:t>
            </a:r>
          </a:p>
          <a:p>
            <a:endParaRPr lang="en-US"/>
          </a:p>
          <a:p>
            <a:endParaRPr lang="en-US"/>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GNC is using Microsoft Azure and deploying Microsoft Dynamics 365 Customer Insights to manage 25 million customer profiles. It has begun plans to implement Dynamics 365 Supply Chain Management as well, and it’s evaluating Dynamics 365 Finance.</a:t>
            </a:r>
          </a:p>
          <a:p>
            <a:endParaRPr lang="en-US"/>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With the AI capabilities built into Customer Insights, GNC will be able to deliver</a:t>
            </a:r>
            <a:br>
              <a:rPr lang="en-US"/>
            </a:br>
            <a:r>
              <a:rPr lang="en-US"/>
              <a:t>a consistent, relevant omnichannel experience that presents customers with product, program, and promotion information at the right time and in the right place.</a:t>
            </a:r>
          </a:p>
          <a:p>
            <a:endParaRPr lang="en-US"/>
          </a:p>
          <a:p>
            <a:endParaRPr lang="en-US"/>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p:txBody>
          <a:bodyPr/>
          <a:lstStyle/>
          <a:p>
            <a:r>
              <a:rPr lang="en-US"/>
              <a:t>Customer: GNC</a:t>
            </a:r>
          </a:p>
          <a:p>
            <a:r>
              <a:rPr lang="en-US"/>
              <a:t>Industry: Retailers</a:t>
            </a:r>
          </a:p>
          <a:p>
            <a:r>
              <a:rPr lang="en-US"/>
              <a:t>Size: 10,000+ employees</a:t>
            </a:r>
          </a:p>
          <a:p>
            <a:r>
              <a:rPr lang="en-US"/>
              <a:t>Country: United States</a:t>
            </a:r>
          </a:p>
        </p:txBody>
      </p:sp>
      <p:sp>
        <p:nvSpPr>
          <p:cNvPr id="36" name="Text Placeholder 19">
            <a:extLst>
              <a:ext uri="{FF2B5EF4-FFF2-40B4-BE49-F238E27FC236}">
                <a16:creationId xmlns:a16="http://schemas.microsoft.com/office/drawing/2014/main" id="{35BB2240-6811-AEFE-1B56-558333101705}"/>
              </a:ext>
            </a:extLst>
          </p:cNvPr>
          <p:cNvSpPr txBox="1">
            <a:spLocks/>
          </p:cNvSpPr>
          <p:nvPr/>
        </p:nvSpPr>
        <p:spPr>
          <a:xfrm>
            <a:off x="7077269" y="5693643"/>
            <a:ext cx="2826386" cy="875967"/>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lang="en-US" sz="1200" b="0" kern="1200" spc="0" baseline="0" dirty="0" smtClean="0">
                <a:solidFill>
                  <a:schemeClr val="tx1"/>
                </a:solidFill>
                <a:latin typeface="+mn-lt"/>
                <a:ea typeface="+mn-ea"/>
                <a:cs typeface="+mn-cs"/>
              </a:defRPr>
            </a:lvl1pPr>
            <a:lvl2pPr marL="22860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accent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t>Products and services:</a:t>
            </a:r>
          </a:p>
          <a:p>
            <a:r>
              <a:rPr lang="en-US"/>
              <a:t>Microsoft Dynamics 365</a:t>
            </a:r>
          </a:p>
          <a:p>
            <a:r>
              <a:rPr lang="en-US"/>
              <a:t>Dynamics 365 Customer Insights</a:t>
            </a:r>
          </a:p>
          <a:p>
            <a:r>
              <a:rPr lang="en-US"/>
              <a:t>Dynamics 365 Supply Chain Management</a:t>
            </a:r>
          </a:p>
          <a:p>
            <a:r>
              <a:rPr lang="en-US"/>
              <a:t>Microsoft Azure</a:t>
            </a:r>
          </a:p>
          <a:p>
            <a:endParaRPr lang="en-US"/>
          </a:p>
        </p:txBody>
      </p:sp>
      <p:pic>
        <p:nvPicPr>
          <p:cNvPr id="35" name="Picture Placeholder 74" descr="GNC Live Well Logo">
            <a:extLst>
              <a:ext uri="{FF2B5EF4-FFF2-40B4-BE49-F238E27FC236}">
                <a16:creationId xmlns:a16="http://schemas.microsoft.com/office/drawing/2014/main" id="{B96F3283-B58A-EF45-DAB8-736CC93B77CF}"/>
              </a:ext>
            </a:extLst>
          </p:cNvPr>
          <p:cNvPicPr>
            <a:picLocks noChangeAspect="1"/>
          </p:cNvPicPr>
          <p:nvPr/>
        </p:nvPicPr>
        <p:blipFill rotWithShape="1">
          <a:blip r:embed="rId4" cstate="screen">
            <a:clrChange>
              <a:clrFrom>
                <a:srgbClr val="FFFEFD"/>
              </a:clrFrom>
              <a:clrTo>
                <a:srgbClr val="FFFEFD">
                  <a:alpha val="0"/>
                </a:srgbClr>
              </a:clrTo>
            </a:clrChange>
            <a:extLst>
              <a:ext uri="{28A0092B-C50C-407E-A947-70E740481C1C}">
                <a14:useLocalDpi xmlns:a14="http://schemas.microsoft.com/office/drawing/2010/main"/>
              </a:ext>
            </a:extLst>
          </a:blip>
          <a:srcRect t="-18094" b="-18094"/>
          <a:stretch/>
        </p:blipFill>
        <p:spPr>
          <a:xfrm>
            <a:off x="10326691" y="5693645"/>
            <a:ext cx="1277045" cy="510208"/>
          </a:xfrm>
          <a:prstGeom prst="rect">
            <a:avLst/>
          </a:prstGeom>
        </p:spPr>
      </p:pic>
    </p:spTree>
    <p:extLst>
      <p:ext uri="{BB962C8B-B14F-4D97-AF65-F5344CB8AC3E}">
        <p14:creationId xmlns:p14="http://schemas.microsoft.com/office/powerpoint/2010/main" val="254452050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37" descr="Mother and daughter shopping in produce department of grocery store&#10;">
            <a:extLst>
              <a:ext uri="{FF2B5EF4-FFF2-40B4-BE49-F238E27FC236}">
                <a16:creationId xmlns:a16="http://schemas.microsoft.com/office/drawing/2014/main" id="{CDBF7A3F-10B0-685D-98CB-E6367DC961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8" y="0"/>
            <a:ext cx="5579610" cy="6858000"/>
          </a:xfrm>
          <a:prstGeom prst="rect">
            <a:avLst/>
          </a:prstGeom>
        </p:spPr>
      </p:pic>
      <p:grpSp>
        <p:nvGrpSpPr>
          <p:cNvPr id="29" name="Group 28">
            <a:extLst>
              <a:ext uri="{FF2B5EF4-FFF2-40B4-BE49-F238E27FC236}">
                <a16:creationId xmlns:a16="http://schemas.microsoft.com/office/drawing/2014/main" id="{970C7D45-D77B-A8ED-E8DA-D3AE9C6CD888}"/>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30" name="Rounded Rectangle 29">
              <a:extLst>
                <a:ext uri="{FF2B5EF4-FFF2-40B4-BE49-F238E27FC236}">
                  <a16:creationId xmlns:a16="http://schemas.microsoft.com/office/drawing/2014/main" id="{2118911D-B202-0800-5427-E3A64D199CB1}"/>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1" name="Rounded Rectangle 30">
              <a:extLst>
                <a:ext uri="{FF2B5EF4-FFF2-40B4-BE49-F238E27FC236}">
                  <a16:creationId xmlns:a16="http://schemas.microsoft.com/office/drawing/2014/main" id="{DE9758E7-77D2-5698-AFDF-A7E0DB86EBC0}"/>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6DEDED5D-71D5-4EF5-88D2-5FCBFF169192}"/>
              </a:ext>
            </a:extLst>
          </p:cNvPr>
          <p:cNvSpPr>
            <a:spLocks noGrp="1"/>
          </p:cNvSpPr>
          <p:nvPr>
            <p:ph type="title"/>
          </p:nvPr>
        </p:nvSpPr>
        <p:spPr>
          <a:xfrm>
            <a:off x="675198" y="4760131"/>
            <a:ext cx="4623445" cy="1107996"/>
          </a:xfrm>
        </p:spPr>
        <p:txBody>
          <a:bodyPr/>
          <a:lstStyle/>
          <a:p>
            <a:pPr algn="l"/>
            <a:r>
              <a:rPr lang="en-US" b="1">
                <a:latin typeface="Segoe UI" panose="020B0502040204020203" pitchFamily="34" charset="0"/>
                <a:cs typeface="Segoe UI" panose="020B0502040204020203" pitchFamily="34" charset="0"/>
              </a:rPr>
              <a:t>Shopper and </a:t>
            </a:r>
            <a:r>
              <a:rPr lang="en-US">
                <a:latin typeface="Segoe UI" panose="020B0502040204020203" pitchFamily="34" charset="0"/>
                <a:cs typeface="Segoe UI" panose="020B0502040204020203" pitchFamily="34" charset="0"/>
              </a:rPr>
              <a:t>operational analytics</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687834"/>
            <a:ext cx="5486668" cy="738664"/>
          </a:xfrm>
          <a:prstGeom prst="rect">
            <a:avLst/>
          </a:prstGeom>
          <a:noFill/>
        </p:spPr>
        <p:txBody>
          <a:bodyPr wrap="square" lIns="0" tIns="0" rIns="0" bIns="0" rtlCol="0">
            <a:spAutoFit/>
          </a:bodyPr>
          <a:lstStyle/>
          <a:p>
            <a:pPr algn="l"/>
            <a:r>
              <a:rPr lang="en-US" sz="1600"/>
              <a:t>Dynamics 365 Customer Insights | Microsoft Intelligent Data Platform | Microsoft Clarity | Application template for smart store analytics in Power Apps</a:t>
            </a:r>
          </a:p>
        </p:txBody>
      </p:sp>
      <p:pic>
        <p:nvPicPr>
          <p:cNvPr id="32" name="Picture 31">
            <a:extLst>
              <a:ext uri="{FF2B5EF4-FFF2-40B4-BE49-F238E27FC236}">
                <a16:creationId xmlns:a16="http://schemas.microsoft.com/office/drawing/2014/main" id="{C61548FA-B44E-8126-720D-6906A549647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4540469" y="4423388"/>
            <a:ext cx="978795" cy="1107996"/>
          </a:xfrm>
          <a:prstGeom prst="rect">
            <a:avLst/>
          </a:prstGeom>
        </p:spPr>
      </p:pic>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2908489"/>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Predict customer and operational needs </a:t>
            </a:r>
            <a:r>
              <a:rPr lang="en-US" sz="1600">
                <a:cs typeface="Segoe UI" panose="020B0502040204020203" pitchFamily="34" charset="0"/>
              </a:rPr>
              <a:t>with an intelligent view of the customer informed by AI and analytics.</a:t>
            </a:r>
          </a:p>
          <a:p>
            <a:pPr algn="l">
              <a:spcAft>
                <a:spcPts val="1800"/>
              </a:spcAft>
            </a:pPr>
            <a:r>
              <a:rPr lang="en-US" sz="1600">
                <a:latin typeface="+mj-lt"/>
                <a:cs typeface="Segoe UI" panose="020B0502040204020203" pitchFamily="34" charset="0"/>
              </a:rPr>
              <a:t>Monitor and interpret online engagement </a:t>
            </a:r>
            <a:r>
              <a:rPr lang="en-US" sz="1600">
                <a:cs typeface="Segoe UI" panose="020B0502040204020203" pitchFamily="34" charset="0"/>
              </a:rPr>
              <a:t>with heatmaps,</a:t>
            </a:r>
            <a:br>
              <a:rPr lang="en-US" sz="1600">
                <a:cs typeface="Segoe UI" panose="020B0502040204020203" pitchFamily="34" charset="0"/>
              </a:rPr>
            </a:br>
            <a:r>
              <a:rPr lang="en-US" sz="1600">
                <a:cs typeface="Segoe UI" panose="020B0502040204020203" pitchFamily="34" charset="0"/>
              </a:rPr>
              <a:t>high-definition anonymized recordings, and more.</a:t>
            </a:r>
          </a:p>
          <a:p>
            <a:pPr algn="l">
              <a:spcAft>
                <a:spcPts val="1800"/>
              </a:spcAft>
            </a:pPr>
            <a:r>
              <a:rPr lang="en-US" sz="1600">
                <a:latin typeface="+mj-lt"/>
                <a:cs typeface="Segoe UI" panose="020B0502040204020203" pitchFamily="34" charset="0"/>
              </a:rPr>
              <a:t>Maximize the value of your data </a:t>
            </a:r>
            <a:r>
              <a:rPr lang="en-US" sz="1600">
                <a:cs typeface="Segoe UI" panose="020B0502040204020203" pitchFamily="34" charset="0"/>
              </a:rPr>
              <a:t>by unifying data integration, warehousing, and analytics.</a:t>
            </a:r>
          </a:p>
          <a:p>
            <a:pPr algn="l">
              <a:spcAft>
                <a:spcPts val="1800"/>
              </a:spcAft>
            </a:pPr>
            <a:r>
              <a:rPr lang="en-US" sz="1600">
                <a:latin typeface="+mj-lt"/>
                <a:cs typeface="Segoe UI" panose="020B0502040204020203" pitchFamily="34" charset="0"/>
              </a:rPr>
              <a:t>Enhance in-store experiences and operational efficiency</a:t>
            </a:r>
            <a:br>
              <a:rPr lang="en-US" sz="1600">
                <a:latin typeface="+mj-lt"/>
                <a:cs typeface="Segoe UI" panose="020B0502040204020203" pitchFamily="34" charset="0"/>
              </a:rPr>
            </a:br>
            <a:r>
              <a:rPr lang="en-US" sz="1600">
                <a:cs typeface="Segoe UI" panose="020B0502040204020203" pitchFamily="34" charset="0"/>
              </a:rPr>
              <a:t>with predictive models that optimize store layout, product catalog, shelf placement, and inventory.</a:t>
            </a: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516254"/>
            <a:ext cx="5589815"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74C846-397A-BF23-260D-325CA127E864}"/>
              </a:ext>
            </a:extLst>
          </p:cNvPr>
          <p:cNvSpPr txBox="1"/>
          <p:nvPr/>
        </p:nvSpPr>
        <p:spPr>
          <a:xfrm>
            <a:off x="6012214" y="6077115"/>
            <a:ext cx="1513175" cy="492443"/>
          </a:xfrm>
          <a:prstGeom prst="rect">
            <a:avLst/>
          </a:prstGeom>
          <a:noFill/>
        </p:spPr>
        <p:txBody>
          <a:bodyPr wrap="square" lIns="0" tIns="0" rIns="0" bIns="0" rtlCol="0">
            <a:spAutoFit/>
          </a:bodyPr>
          <a:lstStyle/>
          <a:p>
            <a:pPr algn="l"/>
            <a:r>
              <a:rPr lang="en-US" sz="1600">
                <a:latin typeface="+mj-lt"/>
              </a:rPr>
              <a:t>Featuring partners like:</a:t>
            </a:r>
          </a:p>
        </p:txBody>
      </p:sp>
      <p:pic>
        <p:nvPicPr>
          <p:cNvPr id="19" name="Picture Placeholder 3" descr="AIFI Logo">
            <a:extLst>
              <a:ext uri="{FF2B5EF4-FFF2-40B4-BE49-F238E27FC236}">
                <a16:creationId xmlns:a16="http://schemas.microsoft.com/office/drawing/2014/main" id="{56A522E3-44AE-BEB7-2756-1C242A6214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0166" r="-50166"/>
          <a:stretch/>
        </p:blipFill>
        <p:spPr>
          <a:xfrm>
            <a:off x="7735707" y="6055213"/>
            <a:ext cx="1538586" cy="496082"/>
          </a:xfrm>
          <a:prstGeom prst="rect">
            <a:avLst/>
          </a:prstGeom>
        </p:spPr>
      </p:pic>
      <p:sp>
        <p:nvSpPr>
          <p:cNvPr id="10" name="TextBox 9">
            <a:extLst>
              <a:ext uri="{FF2B5EF4-FFF2-40B4-BE49-F238E27FC236}">
                <a16:creationId xmlns:a16="http://schemas.microsoft.com/office/drawing/2014/main" id="{6E0161C6-3DC1-0A72-5065-CFB60CFA6C27}"/>
              </a:ext>
            </a:extLst>
          </p:cNvPr>
          <p:cNvSpPr txBox="1"/>
          <p:nvPr/>
        </p:nvSpPr>
        <p:spPr>
          <a:xfrm>
            <a:off x="10490670" y="6150903"/>
            <a:ext cx="1118944" cy="246220"/>
          </a:xfrm>
          <a:prstGeom prst="rect">
            <a:avLst/>
          </a:prstGeom>
          <a:noFill/>
        </p:spPr>
        <p:txBody>
          <a:bodyPr wrap="square" lIns="0" tIns="0" rIns="0" bIns="0" rtlCol="0">
            <a:spAutoFit/>
          </a:bodyPr>
          <a:lstStyle/>
          <a:p>
            <a:pPr algn="l"/>
            <a:r>
              <a:rPr lang="en-US" sz="1600">
                <a:latin typeface="+mj-lt"/>
              </a:rPr>
              <a:t>and more…</a:t>
            </a:r>
          </a:p>
        </p:txBody>
      </p:sp>
      <p:cxnSp>
        <p:nvCxnSpPr>
          <p:cNvPr id="14" name="Straight Connector 13">
            <a:extLst>
              <a:ext uri="{FF2B5EF4-FFF2-40B4-BE49-F238E27FC236}">
                <a16:creationId xmlns:a16="http://schemas.microsoft.com/office/drawing/2014/main" id="{911DAF6D-0104-56D8-ED56-46A5CD708824}"/>
              </a:ext>
              <a:ext uri="{C183D7F6-B498-43B3-948B-1728B52AA6E4}">
                <adec:decorative xmlns:adec="http://schemas.microsoft.com/office/drawing/2017/decorative" val="1"/>
              </a:ext>
            </a:extLst>
          </p:cNvPr>
          <p:cNvCxnSpPr>
            <a:cxnSpLocks/>
          </p:cNvCxnSpPr>
          <p:nvPr/>
        </p:nvCxnSpPr>
        <p:spPr>
          <a:xfrm>
            <a:off x="6019003" y="5942294"/>
            <a:ext cx="5524390"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62482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dirty="0"/>
              <a:t>Shopper and operations analytics in detail</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0" y="1768707"/>
            <a:ext cx="5707559" cy="4801314"/>
          </a:xfrm>
          <a:prstGeom prst="rect">
            <a:avLst/>
          </a:prstGeom>
          <a:noFill/>
        </p:spPr>
        <p:txBody>
          <a:bodyPr wrap="square" lIns="0" tIns="0" rIns="0" bIns="0" rtlCol="0">
            <a:spAutoFit/>
          </a:bodyPr>
          <a:lstStyle/>
          <a:p>
            <a:pPr algn="l">
              <a:spcAft>
                <a:spcPts val="600"/>
              </a:spcAft>
            </a:pPr>
            <a:r>
              <a:rPr lang="en-US">
                <a:latin typeface="+mj-lt"/>
              </a:rPr>
              <a:t>Predict customer and operational needs</a:t>
            </a:r>
            <a:endParaRPr lang="en-US" sz="1600"/>
          </a:p>
          <a:p>
            <a:pPr marL="285750" indent="-285750" algn="l">
              <a:spcAft>
                <a:spcPts val="600"/>
              </a:spcAft>
              <a:buFont typeface="Arial" panose="020B0604020202020204" pitchFamily="34" charset="0"/>
              <a:buChar char="•"/>
            </a:pPr>
            <a:r>
              <a:rPr lang="en-US" sz="1500"/>
              <a:t>Use industry-leading text-indexing technology to gain customer and operational insights from time series, logs, </a:t>
            </a:r>
            <a:br>
              <a:rPr lang="en-US" sz="1500"/>
            </a:br>
            <a:r>
              <a:rPr lang="en-US" sz="1500"/>
              <a:t>and telemetry data.</a:t>
            </a:r>
          </a:p>
          <a:p>
            <a:pPr marL="285750" indent="-285750" algn="l">
              <a:spcAft>
                <a:spcPts val="600"/>
              </a:spcAft>
              <a:buFont typeface="Arial" panose="020B0604020202020204" pitchFamily="34" charset="0"/>
              <a:buChar char="•"/>
            </a:pPr>
            <a:r>
              <a:rPr lang="en-US" sz="1500"/>
              <a:t>Analyze real-time transactional data stored in operational databases, such as Azure Cosmos DB, and leverage end-to-end analytics with deep integration of Azure Machine Learning, Azure Cognitive Services, and Power BI.</a:t>
            </a:r>
          </a:p>
          <a:p>
            <a:pPr algn="l">
              <a:spcAft>
                <a:spcPts val="600"/>
              </a:spcAft>
            </a:pPr>
            <a:r>
              <a:rPr lang="en-US">
                <a:latin typeface="+mj-lt"/>
              </a:rPr>
              <a:t>Unify disparate silos </a:t>
            </a:r>
          </a:p>
          <a:p>
            <a:pPr marL="285750" indent="-285750" algn="l">
              <a:spcAft>
                <a:spcPts val="600"/>
              </a:spcAft>
              <a:buFont typeface="Arial" panose="020B0604020202020204" pitchFamily="34" charset="0"/>
              <a:buChar char="•"/>
            </a:pPr>
            <a:r>
              <a:rPr lang="en-US" sz="1500"/>
              <a:t>Leverage database templates to eliminate data silos for shaping your data estate and rapidly building analytics-infused applications.</a:t>
            </a:r>
          </a:p>
          <a:p>
            <a:pPr marL="285750" indent="-285750" algn="l">
              <a:spcAft>
                <a:spcPts val="600"/>
              </a:spcAft>
              <a:buFont typeface="Arial" panose="020B0604020202020204" pitchFamily="34" charset="0"/>
              <a:buChar char="•"/>
            </a:pPr>
            <a:r>
              <a:rPr lang="en-US" sz="1500"/>
              <a:t>Perform data integration, data exploration, data warehousing, big data analytics, and machine learning tasks from a single, unified environment.</a:t>
            </a:r>
          </a:p>
          <a:p>
            <a:pPr marL="285750" indent="-285750" algn="l">
              <a:spcAft>
                <a:spcPts val="600"/>
              </a:spcAft>
              <a:buFont typeface="Arial" panose="020B0604020202020204" pitchFamily="34" charset="0"/>
              <a:buChar char="•"/>
            </a:pPr>
            <a:r>
              <a:rPr lang="en-US" sz="1500"/>
              <a:t>Build ETL/ELT processes in a code-free visual environment to easily ingest data from more than 95 native connectors.</a:t>
            </a:r>
          </a:p>
          <a:p>
            <a:pPr algn="l">
              <a:spcAft>
                <a:spcPts val="600"/>
              </a:spcAft>
            </a:pPr>
            <a:endParaRPr lang="en-US" sz="1600"/>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3" name="Picture 2" descr="Screenshot of sales dashboard">
            <a:extLst>
              <a:ext uri="{FF2B5EF4-FFF2-40B4-BE49-F238E27FC236}">
                <a16:creationId xmlns:a16="http://schemas.microsoft.com/office/drawing/2014/main" id="{01A7C375-B99D-9A90-FAF0-C43DE375FA1E}"/>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l="319" r="1712"/>
          <a:stretch/>
        </p:blipFill>
        <p:spPr>
          <a:xfrm>
            <a:off x="7141089" y="1987030"/>
            <a:ext cx="5137997" cy="2953560"/>
          </a:xfrm>
          <a:prstGeom prst="rect">
            <a:avLst/>
          </a:prstGeom>
        </p:spPr>
      </p:pic>
    </p:spTree>
    <p:extLst>
      <p:ext uri="{BB962C8B-B14F-4D97-AF65-F5344CB8AC3E}">
        <p14:creationId xmlns:p14="http://schemas.microsoft.com/office/powerpoint/2010/main" val="11607733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FB4E616-E436-0251-72ED-19275FB06E10}"/>
              </a:ext>
            </a:extLst>
          </p:cNvPr>
          <p:cNvGrpSpPr/>
          <p:nvPr/>
        </p:nvGrpSpPr>
        <p:grpSpPr>
          <a:xfrm>
            <a:off x="9070974" y="0"/>
            <a:ext cx="3121025" cy="6858000"/>
            <a:chOff x="9070974" y="0"/>
            <a:chExt cx="3121025" cy="6858000"/>
          </a:xfrm>
          <a:solidFill>
            <a:schemeClr val="tx1">
              <a:lumMod val="90000"/>
              <a:lumOff val="10000"/>
            </a:schemeClr>
          </a:solidFill>
        </p:grpSpPr>
        <p:sp>
          <p:nvSpPr>
            <p:cNvPr id="3" name="Rectangle 2">
              <a:extLst>
                <a:ext uri="{FF2B5EF4-FFF2-40B4-BE49-F238E27FC236}">
                  <a16:creationId xmlns:a16="http://schemas.microsoft.com/office/drawing/2014/main" id="{1CBE98FC-EDEA-8940-A07F-855FEF51EA69}"/>
                </a:ext>
              </a:extLst>
            </p:cNvPr>
            <p:cNvSpPr/>
            <p:nvPr/>
          </p:nvSpPr>
          <p:spPr bwMode="auto">
            <a:xfrm>
              <a:off x="9070974" y="0"/>
              <a:ext cx="3121025" cy="6858000"/>
            </a:xfrm>
            <a:prstGeom prst="rect">
              <a:avLst/>
            </a:prstGeom>
            <a:grp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F57F096B-3B3E-B212-9EC4-2A262C3BFD59}"/>
                </a:ext>
              </a:extLst>
            </p:cNvPr>
            <p:cNvCxnSpPr/>
            <p:nvPr/>
          </p:nvCxnSpPr>
          <p:spPr>
            <a:xfrm>
              <a:off x="9070974" y="0"/>
              <a:ext cx="0" cy="6858000"/>
            </a:xfrm>
            <a:prstGeom prst="line">
              <a:avLst/>
            </a:prstGeom>
            <a:grpFill/>
            <a:ln w="22225">
              <a:solidFill>
                <a:schemeClr val="tx1">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 name="Text Placeholder 1">
            <a:extLst>
              <a:ext uri="{FF2B5EF4-FFF2-40B4-BE49-F238E27FC236}">
                <a16:creationId xmlns:a16="http://schemas.microsoft.com/office/drawing/2014/main" id="{5EB43F84-6D38-0D8E-2501-D797E1D9F085}"/>
              </a:ext>
            </a:extLst>
          </p:cNvPr>
          <p:cNvSpPr txBox="1">
            <a:spLocks/>
          </p:cNvSpPr>
          <p:nvPr/>
        </p:nvSpPr>
        <p:spPr>
          <a:xfrm>
            <a:off x="9321204" y="2875002"/>
            <a:ext cx="2577103" cy="1107996"/>
          </a:xfrm>
          <a:prstGeom prst="rect">
            <a:avLst/>
          </a:prstGeom>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a:solidFill>
                  <a:schemeClr val="bg1"/>
                </a:solidFill>
              </a:rPr>
              <a:t>Get to know [</a:t>
            </a:r>
            <a:r>
              <a:rPr lang="en-US" sz="3600">
                <a:solidFill>
                  <a:srgbClr val="FF0000"/>
                </a:solidFill>
              </a:rPr>
              <a:t>Partner</a:t>
            </a:r>
            <a:r>
              <a:rPr lang="en-US" sz="3600">
                <a:solidFill>
                  <a:schemeClr val="bg1"/>
                </a:solidFill>
              </a:rPr>
              <a:t>]</a:t>
            </a:r>
          </a:p>
        </p:txBody>
      </p:sp>
      <p:pic>
        <p:nvPicPr>
          <p:cNvPr id="5" name="Picture 4">
            <a:extLst>
              <a:ext uri="{FF2B5EF4-FFF2-40B4-BE49-F238E27FC236}">
                <a16:creationId xmlns:a16="http://schemas.microsoft.com/office/drawing/2014/main" id="{5BDCAF08-4683-6FED-E273-D3B9BC6F4BC3}"/>
              </a:ext>
            </a:extLst>
          </p:cNvPr>
          <p:cNvPicPr>
            <a:picLocks/>
          </p:cNvPicPr>
          <p:nvPr/>
        </p:nvPicPr>
        <p:blipFill rotWithShape="1">
          <a:blip r:embed="rId3"/>
          <a:srcRect l="16707" t="1819" r="16707" b="1936"/>
          <a:stretch/>
        </p:blipFill>
        <p:spPr>
          <a:xfrm>
            <a:off x="613728" y="702364"/>
            <a:ext cx="8163560" cy="5446645"/>
          </a:xfrm>
          <a:prstGeom prst="rect">
            <a:avLst/>
          </a:prstGeom>
          <a:noFill/>
          <a:ln w="34925">
            <a:solidFill>
              <a:schemeClr val="tx1">
                <a:lumMod val="50000"/>
                <a:lumOff val="50000"/>
              </a:schemeClr>
            </a:solidFill>
          </a:ln>
        </p:spPr>
      </p:pic>
      <p:sp>
        <p:nvSpPr>
          <p:cNvPr id="2" name="Rectangle 1">
            <a:extLst>
              <a:ext uri="{FF2B5EF4-FFF2-40B4-BE49-F238E27FC236}">
                <a16:creationId xmlns:a16="http://schemas.microsoft.com/office/drawing/2014/main" id="{98BE93F7-7707-7BF5-2C46-B55020A88DCF}"/>
              </a:ext>
            </a:extLst>
          </p:cNvPr>
          <p:cNvSpPr/>
          <p:nvPr/>
        </p:nvSpPr>
        <p:spPr bwMode="auto">
          <a:xfrm>
            <a:off x="-3018725" y="0"/>
            <a:ext cx="2893655" cy="1645436"/>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Partner instructions: </a:t>
            </a: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Add name of partner and make font white</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0667654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dirty="0"/>
              <a:t>Shopper and operations analytics, in detail (part 2)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651626" cy="4108817"/>
          </a:xfrm>
          <a:prstGeom prst="rect">
            <a:avLst/>
          </a:prstGeom>
          <a:noFill/>
        </p:spPr>
        <p:txBody>
          <a:bodyPr wrap="square" lIns="0" tIns="0" rIns="0" bIns="0" rtlCol="0">
            <a:spAutoFit/>
          </a:bodyPr>
          <a:lstStyle/>
          <a:p>
            <a:pPr algn="l">
              <a:spcAft>
                <a:spcPts val="600"/>
              </a:spcAft>
            </a:pPr>
            <a:r>
              <a:rPr lang="en-US">
                <a:latin typeface="+mj-lt"/>
              </a:rPr>
              <a:t>Monitor and understand engagement</a:t>
            </a:r>
          </a:p>
          <a:p>
            <a:pPr marL="285750" indent="-285750" algn="l">
              <a:spcAft>
                <a:spcPts val="600"/>
              </a:spcAft>
              <a:buFont typeface="Arial" panose="020B0604020202020204" pitchFamily="34" charset="0"/>
              <a:buChar char="•"/>
            </a:pPr>
            <a:r>
              <a:rPr lang="en-US" sz="1600"/>
              <a:t>Utilize the heatmap feature to see where your site generates the most clicks, what people are ignoring, and how far they’re scrolling.</a:t>
            </a:r>
          </a:p>
          <a:p>
            <a:pPr marL="285750" indent="-285750" algn="l">
              <a:spcAft>
                <a:spcPts val="600"/>
              </a:spcAft>
              <a:buFont typeface="Arial" panose="020B0604020202020204" pitchFamily="34" charset="0"/>
              <a:buChar char="•"/>
            </a:pPr>
            <a:r>
              <a:rPr lang="en-US" sz="1600"/>
              <a:t>Watch how customers are using your site with anonymized,</a:t>
            </a:r>
            <a:br>
              <a:rPr lang="en-US" sz="1600"/>
            </a:br>
            <a:r>
              <a:rPr lang="en-US" sz="1600"/>
              <a:t>hi-definition recordings and discover user frustrations by documenting rage clicks and dead clicks with behavior-focused insights, allowing you to come up with solutions more efficiently.</a:t>
            </a:r>
          </a:p>
          <a:p>
            <a:pPr marL="285750" indent="-285750" algn="l">
              <a:spcAft>
                <a:spcPts val="600"/>
              </a:spcAft>
              <a:buFont typeface="Arial" panose="020B0604020202020204" pitchFamily="34" charset="0"/>
              <a:buChar char="•"/>
            </a:pPr>
            <a:r>
              <a:rPr lang="en-US" sz="1600"/>
              <a:t>Understand customer engagement using built-in web and mobile analytics and return customer activity recognition, allowing you to create custom reports and views based on real-time customer behavior data.</a:t>
            </a:r>
          </a:p>
          <a:p>
            <a:pPr marL="285750" indent="-285750" algn="l">
              <a:spcAft>
                <a:spcPts val="600"/>
              </a:spcAft>
              <a:buFont typeface="Arial" panose="020B0604020202020204" pitchFamily="34" charset="0"/>
              <a:buChar char="•"/>
            </a:pPr>
            <a:endParaRPr lang="en-US" sz="1600"/>
          </a:p>
          <a:p>
            <a:pPr algn="l">
              <a:spcAft>
                <a:spcPts val="600"/>
              </a:spcAft>
            </a:pPr>
            <a:endParaRPr lang="en-US" sz="1600"/>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6" name="Picture 5" descr="Screenshot of sales dashboard">
            <a:extLst>
              <a:ext uri="{FF2B5EF4-FFF2-40B4-BE49-F238E27FC236}">
                <a16:creationId xmlns:a16="http://schemas.microsoft.com/office/drawing/2014/main" id="{B5A3C96F-2F97-31C0-4CBB-E837520E173A}"/>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b="-120"/>
          <a:stretch/>
        </p:blipFill>
        <p:spPr>
          <a:xfrm>
            <a:off x="7151634" y="1987029"/>
            <a:ext cx="5137997" cy="2953560"/>
          </a:xfrm>
          <a:prstGeom prst="rect">
            <a:avLst/>
          </a:prstGeom>
        </p:spPr>
      </p:pic>
    </p:spTree>
    <p:extLst>
      <p:ext uri="{BB962C8B-B14F-4D97-AF65-F5344CB8AC3E}">
        <p14:creationId xmlns:p14="http://schemas.microsoft.com/office/powerpoint/2010/main" val="123077984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5B1030EC-5BCD-2FAC-FFAB-A7CB2C51225B}"/>
              </a:ext>
            </a:extLst>
          </p:cNvPr>
          <p:cNvSpPr>
            <a:spLocks noGrp="1"/>
          </p:cNvSpPr>
          <p:nvPr>
            <p:ph type="title"/>
          </p:nvPr>
        </p:nvSpPr>
        <p:spPr>
          <a:xfrm>
            <a:off x="380206" y="5885029"/>
            <a:ext cx="3302000" cy="369332"/>
          </a:xfrm>
        </p:spPr>
        <p:txBody>
          <a:bodyPr/>
          <a:lstStyle/>
          <a:p>
            <a:r>
              <a:rPr lang="en-US"/>
              <a:t>Ahold Delhaize</a:t>
            </a:r>
          </a:p>
        </p:txBody>
      </p:sp>
      <p:pic>
        <p:nvPicPr>
          <p:cNvPr id="5" name="Picture Placeholder 29" descr="Photo of a few people looking at a laptop, with Ahold Delhaize logo on office building in the background">
            <a:extLst>
              <a:ext uri="{FF2B5EF4-FFF2-40B4-BE49-F238E27FC236}">
                <a16:creationId xmlns:a16="http://schemas.microsoft.com/office/drawing/2014/main" id="{D0E177A2-AD28-A130-33DC-3DAA3DDE8B3E}"/>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t="44" b="44"/>
          <a:stretch/>
        </p:blipFill>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We save a substantial amount on technology costs annually by consolidating on Teams as our one collaboration solution. This allows us to reinvest to better serve our customers.”</a:t>
            </a:r>
          </a:p>
          <a:p>
            <a:r>
              <a:rPr lang="en-US" sz="1100" b="1">
                <a:latin typeface="Segoe UI" panose="020B0502040204020203" pitchFamily="34" charset="0"/>
              </a:rPr>
              <a:t>Mike </a:t>
            </a:r>
            <a:r>
              <a:rPr lang="en-US" sz="1100" b="1" err="1">
                <a:latin typeface="Segoe UI" panose="020B0502040204020203" pitchFamily="34" charset="0"/>
              </a:rPr>
              <a:t>Laurenti</a:t>
            </a:r>
            <a:r>
              <a:rPr lang="en-US" sz="1100"/>
              <a:t>, Chief Information Officer, Global Support Office, Ahold Delhaize</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Ahold Delhaize is focused on making sure they’re maximizing the productivity of the hybrid way of working.</a:t>
            </a:r>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Deploying Teams and Teams Rooms systems across Ahold Delhaize global enterprise.</a:t>
            </a:r>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For Ahold Delhaize and its brands, Teams and Teams Rooms systems have helped maintain its culture and productivity in an extraordinary time. </a:t>
            </a:r>
          </a:p>
          <a:p>
            <a:endParaRPr lang="en-US"/>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p:txBody>
          <a:bodyPr/>
          <a:lstStyle/>
          <a:p>
            <a:r>
              <a:rPr lang="en-US"/>
              <a:t>Customer: Ahold Delhaize </a:t>
            </a:r>
          </a:p>
          <a:p>
            <a:r>
              <a:rPr lang="en-US"/>
              <a:t>Industry: Retailers</a:t>
            </a:r>
          </a:p>
          <a:p>
            <a:r>
              <a:rPr lang="en-US"/>
              <a:t>Size: 10,000+ employees</a:t>
            </a:r>
          </a:p>
          <a:p>
            <a:r>
              <a:rPr lang="en-US"/>
              <a:t>Country: Netherlands</a:t>
            </a:r>
          </a:p>
        </p:txBody>
      </p:sp>
      <p:sp>
        <p:nvSpPr>
          <p:cNvPr id="36" name="Text Placeholder 19">
            <a:extLst>
              <a:ext uri="{FF2B5EF4-FFF2-40B4-BE49-F238E27FC236}">
                <a16:creationId xmlns:a16="http://schemas.microsoft.com/office/drawing/2014/main" id="{35BB2240-6811-AEFE-1B56-558333101705}"/>
              </a:ext>
            </a:extLst>
          </p:cNvPr>
          <p:cNvSpPr txBox="1">
            <a:spLocks/>
          </p:cNvSpPr>
          <p:nvPr/>
        </p:nvSpPr>
        <p:spPr>
          <a:xfrm>
            <a:off x="7077269" y="5693643"/>
            <a:ext cx="2826386" cy="875967"/>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lang="en-US" sz="1200" b="0" kern="1200" spc="0" baseline="0" dirty="0" smtClean="0">
                <a:solidFill>
                  <a:schemeClr val="tx1"/>
                </a:solidFill>
                <a:latin typeface="+mn-lt"/>
                <a:ea typeface="+mn-ea"/>
                <a:cs typeface="+mn-cs"/>
              </a:defRPr>
            </a:lvl1pPr>
            <a:lvl2pPr marL="22860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accent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t>Products and services:</a:t>
            </a:r>
          </a:p>
          <a:p>
            <a:r>
              <a:rPr lang="en-US"/>
              <a:t>Microsoft Teams</a:t>
            </a:r>
          </a:p>
          <a:p>
            <a:r>
              <a:rPr lang="en-US"/>
              <a:t>Microsoft Teams Rooms</a:t>
            </a:r>
          </a:p>
        </p:txBody>
      </p:sp>
      <p:pic>
        <p:nvPicPr>
          <p:cNvPr id="7" name="Picture 2" descr="Ahold Delhaize logo">
            <a:extLst>
              <a:ext uri="{FF2B5EF4-FFF2-40B4-BE49-F238E27FC236}">
                <a16:creationId xmlns:a16="http://schemas.microsoft.com/office/drawing/2014/main" id="{0E4254E8-31B5-E7D0-AF8E-D9701D8BA83B}"/>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083114" y="5641840"/>
            <a:ext cx="1520623" cy="48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85252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4" descr="A person sitting at a table using a computer&#10;&#10;">
            <a:extLst>
              <a:ext uri="{FF2B5EF4-FFF2-40B4-BE49-F238E27FC236}">
                <a16:creationId xmlns:a16="http://schemas.microsoft.com/office/drawing/2014/main" id="{F34C5AD8-3613-1705-6379-E0003C561B89}"/>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t="65" b="65"/>
          <a:stretch/>
        </p:blipFill>
        <p:spPr/>
      </p:pic>
      <p:sp>
        <p:nvSpPr>
          <p:cNvPr id="22" name="Rectangle 21">
            <a:extLst>
              <a:ext uri="{FF2B5EF4-FFF2-40B4-BE49-F238E27FC236}">
                <a16:creationId xmlns:a16="http://schemas.microsoft.com/office/drawing/2014/main" id="{3FA8E1C6-423D-B5D8-8BFE-92A12AB7283C}"/>
              </a:ext>
              <a:ext uri="{C183D7F6-B498-43B3-948B-1728B52AA6E4}">
                <adec:decorative xmlns:adec="http://schemas.microsoft.com/office/drawing/2017/decorative" val="1"/>
              </a:ext>
            </a:extLst>
          </p:cNvPr>
          <p:cNvSpPr/>
          <p:nvPr/>
        </p:nvSpPr>
        <p:spPr bwMode="auto">
          <a:xfrm>
            <a:off x="0" y="688264"/>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1" name="Title 20">
            <a:extLst>
              <a:ext uri="{FF2B5EF4-FFF2-40B4-BE49-F238E27FC236}">
                <a16:creationId xmlns:a16="http://schemas.microsoft.com/office/drawing/2014/main" id="{D6C65409-1179-C6C3-0305-65FDE7FA35DA}"/>
              </a:ext>
            </a:extLst>
          </p:cNvPr>
          <p:cNvSpPr>
            <a:spLocks noGrp="1"/>
          </p:cNvSpPr>
          <p:nvPr>
            <p:ph type="title"/>
          </p:nvPr>
        </p:nvSpPr>
        <p:spPr>
          <a:xfrm>
            <a:off x="380206" y="4407702"/>
            <a:ext cx="3302000" cy="1846659"/>
          </a:xfrm>
        </p:spPr>
        <p:txBody>
          <a:bodyPr/>
          <a:lstStyle/>
          <a:p>
            <a:r>
              <a:rPr lang="en-US" sz="2400">
                <a:solidFill>
                  <a:schemeClr val="bg1"/>
                </a:solidFill>
              </a:rPr>
              <a:t>UK retailer, Marks and Spencer, uses Azure Synapse Analytics and Power BI to drive powerful insights</a:t>
            </a:r>
            <a:endParaRPr lang="en-US"/>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7" y="1306917"/>
            <a:ext cx="6988870" cy="880241"/>
          </a:xfrm>
        </p:spPr>
        <p:txBody>
          <a:bodyPr/>
          <a:lstStyle/>
          <a:p>
            <a:r>
              <a:rPr lang="en-US" sz="1300"/>
              <a:t>Having all of our data in one single place, that is clean and performant, has allowed us to quickly build reporting and dashboards that are able to refresh considerably quicker than our legacy on-premise platforms, ultimately helping improve the speed to insight for the business.”</a:t>
            </a:r>
          </a:p>
          <a:p>
            <a:r>
              <a:rPr lang="en-US" sz="1100" b="1">
                <a:latin typeface="Segoe UI" panose="020B0502040204020203" pitchFamily="34" charset="0"/>
              </a:rPr>
              <a:t>Anthony Reed</a:t>
            </a:r>
            <a:r>
              <a:rPr lang="en-US" sz="1100"/>
              <a:t>, Foods Data Product Manager</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sz="1100"/>
              <a:t>After undergoing a data consolidation on-premise, Marks &amp; Spencer’s legacy system continued to support many analytics and reporting initiatives, making it difficult to keep up with customer and retail demands in real-time, while also trying to scale systems and reporting.</a:t>
            </a:r>
          </a:p>
          <a:p>
            <a:endParaRPr lang="en-US" sz="1100"/>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sz="1100"/>
              <a:t>Wanting to move beyond the strain and costs of on-premise systems, M&amp;S created a cloud data platform and leveraged Azure Synapse Analytics and Power BI for easy analysis and reporting of data. </a:t>
            </a:r>
          </a:p>
          <a:p>
            <a:endParaRPr lang="en-US" sz="1100"/>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sz="1100"/>
              <a:t>The implementation of Azure Synapse Analytics and Power BI resulted in significant improvements in data analysis efficiency, decision-making processes, and operational optimization. M&amp;S saw tremendous growth in self-service reporting, with more than 2,000 employees having created their first report. Overall, they’re spending less time crunching numbers and more time engaging with customers. </a:t>
            </a:r>
          </a:p>
          <a:p>
            <a:endParaRPr lang="en-US" sz="1100"/>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a:xfrm>
            <a:off x="4614867" y="5693645"/>
            <a:ext cx="5499804" cy="535030"/>
          </a:xfrm>
        </p:spPr>
        <p:txBody>
          <a:bodyPr/>
          <a:lstStyle/>
          <a:p>
            <a:r>
              <a:rPr lang="en-US"/>
              <a:t>Azure Data Factory, Azure Data Lake, Azure Databricks (AI), Azure Synapse Analytics, Microsoft Teams Power BI</a:t>
            </a:r>
          </a:p>
          <a:p>
            <a:endParaRPr lang="en-US"/>
          </a:p>
        </p:txBody>
      </p:sp>
      <p:pic>
        <p:nvPicPr>
          <p:cNvPr id="3" name="Picture 2" descr="Marks &amp; Spencer Logo and symbol, meaning, history, PNG, brand">
            <a:extLst>
              <a:ext uri="{FF2B5EF4-FFF2-40B4-BE49-F238E27FC236}">
                <a16:creationId xmlns:a16="http://schemas.microsoft.com/office/drawing/2014/main" id="{1560B854-A5B6-1D38-9912-69E7F7D942B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698479" y="5693645"/>
            <a:ext cx="905257" cy="38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70210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Laboratory technician from Walgreens looking through microscope in lab.">
            <a:extLst>
              <a:ext uri="{FF2B5EF4-FFF2-40B4-BE49-F238E27FC236}">
                <a16:creationId xmlns:a16="http://schemas.microsoft.com/office/drawing/2014/main" id="{17C5ED1A-3AE5-2413-31F5-50483FD6A535}"/>
              </a:ext>
            </a:extLst>
          </p:cNvPr>
          <p:cNvPicPr>
            <a:picLocks noGrp="1" noChangeAspect="1" noChangeArrowheads="1"/>
          </p:cNvPicPr>
          <p:nvPr>
            <p:ph type="pic" sz="quarter" idx="17"/>
          </p:nvPr>
        </p:nvPicPr>
        <p:blipFill rotWithShape="1">
          <a:blip r:embed="rId3" cstate="screen">
            <a:extLst>
              <a:ext uri="{28A0092B-C50C-407E-A947-70E740481C1C}">
                <a14:useLocalDpi xmlns:a14="http://schemas.microsoft.com/office/drawing/2010/main"/>
              </a:ext>
            </a:extLst>
          </a:blip>
          <a:srcRect t="89" b="89"/>
          <a:stretch/>
        </p:blipFill>
        <p:spPr/>
      </p:pic>
      <p:sp>
        <p:nvSpPr>
          <p:cNvPr id="22" name="Rectangle 21">
            <a:extLst>
              <a:ext uri="{FF2B5EF4-FFF2-40B4-BE49-F238E27FC236}">
                <a16:creationId xmlns:a16="http://schemas.microsoft.com/office/drawing/2014/main" id="{3FA8E1C6-423D-B5D8-8BFE-92A12AB7283C}"/>
              </a:ext>
              <a:ext uri="{C183D7F6-B498-43B3-948B-1728B52AA6E4}">
                <adec:decorative xmlns:adec="http://schemas.microsoft.com/office/drawing/2017/decorative" val="1"/>
              </a:ext>
            </a:extLst>
          </p:cNvPr>
          <p:cNvSpPr/>
          <p:nvPr/>
        </p:nvSpPr>
        <p:spPr bwMode="auto">
          <a:xfrm>
            <a:off x="0" y="697230"/>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1" name="Title 10">
            <a:extLst>
              <a:ext uri="{FF2B5EF4-FFF2-40B4-BE49-F238E27FC236}">
                <a16:creationId xmlns:a16="http://schemas.microsoft.com/office/drawing/2014/main" id="{838443CE-74C9-A744-7641-B4753D646799}"/>
              </a:ext>
            </a:extLst>
          </p:cNvPr>
          <p:cNvSpPr>
            <a:spLocks noGrp="1"/>
          </p:cNvSpPr>
          <p:nvPr>
            <p:ph type="title"/>
          </p:nvPr>
        </p:nvSpPr>
        <p:spPr>
          <a:xfrm>
            <a:off x="380206" y="4407702"/>
            <a:ext cx="3302000" cy="1846659"/>
          </a:xfrm>
        </p:spPr>
        <p:txBody>
          <a:bodyPr/>
          <a:lstStyle/>
          <a:p>
            <a:pPr>
              <a:defRPr/>
            </a:pPr>
            <a:r>
              <a:rPr lang="en-US" sz="2400">
                <a:solidFill>
                  <a:schemeClr val="bg1"/>
                </a:solidFill>
              </a:rPr>
              <a:t>Walgreens empowers pharmacists with an intelligent prescription data platform on Azure</a:t>
            </a:r>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Using Azure resources, we’ve created state-of-the-art data engineering pipelines that help us process data points from prescription transactions and create valuable insights. We can quickly push these insights back to our pharmacists and technicians.”</a:t>
            </a:r>
          </a:p>
          <a:p>
            <a:r>
              <a:rPr lang="en-US" sz="1100" b="1">
                <a:latin typeface="Segoe UI" panose="020B0502040204020203" pitchFamily="34" charset="0"/>
              </a:rPr>
              <a:t>Sashi Venkatesan</a:t>
            </a:r>
            <a:r>
              <a:rPr lang="en-US" sz="1100"/>
              <a:t>, Director of Product Engineering, Pharmacy and Healthcare Data Product Line, Walgreens</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Walgreens wanted to create a modern, intelligent data platform that could process hundreds of millions of prescription transactions a year and offer pharmacists the insights that they need to better engage with patients.</a:t>
            </a:r>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The company worked with Microsoft to build its Information, Data, and Insights platform using Azure Databricks, Azure Synapse Analytics, and other Azure resources. Pharmacists access real-time information through dashboards and data visualizations in Power BI. </a:t>
            </a:r>
          </a:p>
          <a:p>
            <a:endParaRPr lang="en-US"/>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Prescription processing now occurs within minutes, compared with 48 hours previously. The company has empowered its pharmacists and technicians with fast, accurate insights for more effective patient engagements. </a:t>
            </a:r>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a:xfrm>
            <a:off x="4614867" y="5693645"/>
            <a:ext cx="4892781" cy="535030"/>
          </a:xfrm>
        </p:spPr>
        <p:txBody>
          <a:bodyPr/>
          <a:lstStyle/>
          <a:p>
            <a:r>
              <a:rPr lang="en-US"/>
              <a:t>Microsoft Azure, Azure Cosmos DB, Azure Databricks, Azure Data Lake Storage, Azure SQL Database</a:t>
            </a:r>
            <a:br>
              <a:rPr lang="en-US"/>
            </a:br>
            <a:r>
              <a:rPr lang="en-US"/>
              <a:t>Azure Synapse Analytics, Microsoft Consulting Services, Power BI </a:t>
            </a:r>
          </a:p>
        </p:txBody>
      </p:sp>
      <p:pic>
        <p:nvPicPr>
          <p:cNvPr id="24" name="Picture Placeholder 12" descr="Walgreens logo">
            <a:extLst>
              <a:ext uri="{FF2B5EF4-FFF2-40B4-BE49-F238E27FC236}">
                <a16:creationId xmlns:a16="http://schemas.microsoft.com/office/drawing/2014/main" id="{76CAF321-C559-9C0C-AB46-682AA7A9A523}"/>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87855" y="5694857"/>
            <a:ext cx="1715882" cy="574190"/>
          </a:xfrm>
          <a:prstGeom prst="rect">
            <a:avLst/>
          </a:prstGeom>
        </p:spPr>
      </p:pic>
    </p:spTree>
    <p:extLst>
      <p:ext uri="{BB962C8B-B14F-4D97-AF65-F5344CB8AC3E}">
        <p14:creationId xmlns:p14="http://schemas.microsoft.com/office/powerpoint/2010/main" val="356538489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7" descr="Back of person with Coop jacket on">
            <a:extLst>
              <a:ext uri="{FF2B5EF4-FFF2-40B4-BE49-F238E27FC236}">
                <a16:creationId xmlns:a16="http://schemas.microsoft.com/office/drawing/2014/main" id="{7830FC0E-9A42-9D50-7D22-BF9FCDB6D42D}"/>
              </a:ext>
            </a:extLst>
          </p:cNvPr>
          <p:cNvPicPr>
            <a:picLocks noGrp="1" noChangeAspect="1"/>
          </p:cNvPicPr>
          <p:nvPr>
            <p:ph type="pic" sz="quarter" idx="17"/>
          </p:nvPr>
        </p:nvPicPr>
        <p:blipFill rotWithShape="1">
          <a:blip r:embed="rId3"/>
          <a:srcRect l="21088" t="17472" r="40376" b="17472"/>
          <a:stretch/>
        </p:blipFill>
        <p:spPr>
          <a:xfrm>
            <a:off x="0" y="1"/>
            <a:ext cx="4062413" cy="6858000"/>
          </a:xfrm>
        </p:spPr>
      </p:pic>
      <p:sp>
        <p:nvSpPr>
          <p:cNvPr id="22" name="Rectangle 21">
            <a:extLst>
              <a:ext uri="{FF2B5EF4-FFF2-40B4-BE49-F238E27FC236}">
                <a16:creationId xmlns:a16="http://schemas.microsoft.com/office/drawing/2014/main" id="{3FA8E1C6-423D-B5D8-8BFE-92A12AB7283C}"/>
              </a:ext>
              <a:ext uri="{C183D7F6-B498-43B3-948B-1728B52AA6E4}">
                <adec:decorative xmlns:adec="http://schemas.microsoft.com/office/drawing/2017/decorative" val="1"/>
              </a:ext>
            </a:extLst>
          </p:cNvPr>
          <p:cNvSpPr/>
          <p:nvPr/>
        </p:nvSpPr>
        <p:spPr bwMode="auto">
          <a:xfrm>
            <a:off x="0" y="2374900"/>
            <a:ext cx="4062413" cy="448310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1" name="Title 20">
            <a:extLst>
              <a:ext uri="{FF2B5EF4-FFF2-40B4-BE49-F238E27FC236}">
                <a16:creationId xmlns:a16="http://schemas.microsoft.com/office/drawing/2014/main" id="{1F467F22-251F-B43B-E9B5-A037288723CA}"/>
              </a:ext>
            </a:extLst>
          </p:cNvPr>
          <p:cNvSpPr>
            <a:spLocks noGrp="1"/>
          </p:cNvSpPr>
          <p:nvPr>
            <p:ph type="title"/>
          </p:nvPr>
        </p:nvSpPr>
        <p:spPr>
          <a:xfrm>
            <a:off x="380206" y="4407702"/>
            <a:ext cx="3302000" cy="1846659"/>
          </a:xfrm>
        </p:spPr>
        <p:txBody>
          <a:bodyPr/>
          <a:lstStyle/>
          <a:p>
            <a:r>
              <a:rPr lang="en-US" sz="2400" spc="-20">
                <a:solidFill>
                  <a:schemeClr val="bg1"/>
                </a:solidFill>
              </a:rPr>
              <a:t>The Co-op </a:t>
            </a:r>
            <a:br>
              <a:rPr lang="en-US" sz="2400" spc="-20">
                <a:solidFill>
                  <a:schemeClr val="bg1"/>
                </a:solidFill>
              </a:rPr>
            </a:br>
            <a:r>
              <a:rPr lang="en-US" sz="2400" spc="-20">
                <a:solidFill>
                  <a:schemeClr val="bg1"/>
                </a:solidFill>
              </a:rPr>
              <a:t>leverages Azure Synapse Analytics and Power BI to build a stronger community</a:t>
            </a:r>
            <a:endParaRPr lang="en-US"/>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p:txBody>
          <a:bodyPr/>
          <a:lstStyle/>
          <a:p>
            <a:r>
              <a:rPr lang="en-US"/>
              <a:t>Creating something automated in Power BI is saving all that manual time spent collating data and reporting on it and allowing people more time to do the analysis and actually make decisions on data.</a:t>
            </a:r>
          </a:p>
          <a:p>
            <a:r>
              <a:rPr lang="en-US"/>
              <a:t>Chris Allen, Head of Retail and Analytics and BI, The Co-op</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As one of the largest cooperatives in the world, The Co-op needed a modern, long-term reporting tool to centralize, standardize, and better utilize its massive amounts of consumer data. </a:t>
            </a:r>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The organization chose Microsoft Power BI and Azure Synapse Analytics to migrate their reporting capabilities to the cloud and help co-op member-owners access data and reporting all in the</a:t>
            </a:r>
            <a:br>
              <a:rPr lang="en-US"/>
            </a:br>
            <a:r>
              <a:rPr lang="en-US"/>
              <a:t>same place. </a:t>
            </a:r>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Now Co-op member-owners have access to company-wide data to make better decisions about how to improve the cooperative shopping experience and build the overall Co-op community. </a:t>
            </a:r>
          </a:p>
          <a:p>
            <a:endParaRPr lang="en-US"/>
          </a:p>
          <a:p>
            <a:endParaRPr lang="en-US"/>
          </a:p>
          <a:p>
            <a:endParaRPr lang="en-US"/>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a:xfrm>
            <a:off x="4614867" y="5693645"/>
            <a:ext cx="5459031" cy="535030"/>
          </a:xfrm>
        </p:spPr>
        <p:txBody>
          <a:bodyPr/>
          <a:lstStyle/>
          <a:p>
            <a:r>
              <a:rPr lang="en-US"/>
              <a:t>Azure Data Factory, Azure Data Lake Storage, Azure Synapse Analytics Microsoft Intelligent Data Platform, Power BI</a:t>
            </a:r>
          </a:p>
          <a:p>
            <a:endParaRPr lang="en-US"/>
          </a:p>
        </p:txBody>
      </p:sp>
      <p:pic>
        <p:nvPicPr>
          <p:cNvPr id="4" name="Picture Placeholder 12" descr="Co-op logo">
            <a:extLst>
              <a:ext uri="{FF2B5EF4-FFF2-40B4-BE49-F238E27FC236}">
                <a16:creationId xmlns:a16="http://schemas.microsoft.com/office/drawing/2014/main" id="{F428235C-5D3E-8393-C540-1A74CD857136}"/>
              </a:ext>
            </a:extLst>
          </p:cNvPr>
          <p:cNvPicPr>
            <a:picLocks noChangeAspect="1"/>
          </p:cNvPicPr>
          <p:nvPr/>
        </p:nvPicPr>
        <p:blipFill>
          <a:blip r:embed="rId4">
            <a:clrChange>
              <a:clrFrom>
                <a:srgbClr val="FFFFFF"/>
              </a:clrFrom>
              <a:clrTo>
                <a:srgbClr val="FFFFFF">
                  <a:alpha val="0"/>
                </a:srgbClr>
              </a:clrTo>
            </a:clrChange>
          </a:blip>
          <a:srcRect/>
          <a:stretch/>
        </p:blipFill>
        <p:spPr>
          <a:xfrm>
            <a:off x="10980068" y="5645894"/>
            <a:ext cx="578433" cy="578433"/>
          </a:xfrm>
          <a:prstGeom prst="rect">
            <a:avLst/>
          </a:prstGeom>
        </p:spPr>
      </p:pic>
    </p:spTree>
    <p:extLst>
      <p:ext uri="{BB962C8B-B14F-4D97-AF65-F5344CB8AC3E}">
        <p14:creationId xmlns:p14="http://schemas.microsoft.com/office/powerpoint/2010/main" val="54436488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7" descr="CCC Store">
            <a:extLst>
              <a:ext uri="{FF2B5EF4-FFF2-40B4-BE49-F238E27FC236}">
                <a16:creationId xmlns:a16="http://schemas.microsoft.com/office/drawing/2014/main" id="{BC41F028-FD24-D207-3707-99D505777E53}"/>
              </a:ext>
            </a:extLst>
          </p:cNvPr>
          <p:cNvPicPr>
            <a:picLocks noGrp="1" noChangeAspect="1"/>
          </p:cNvPicPr>
          <p:nvPr>
            <p:ph type="pic" sz="quarter" idx="17"/>
          </p:nvPr>
        </p:nvPicPr>
        <p:blipFill rotWithShape="1">
          <a:blip r:embed="rId3"/>
          <a:srcRect l="30502" r="30502"/>
          <a:stretch/>
        </p:blipFill>
        <p:spPr/>
      </p:pic>
      <p:sp>
        <p:nvSpPr>
          <p:cNvPr id="8" name="Rectangle 7">
            <a:extLst>
              <a:ext uri="{FF2B5EF4-FFF2-40B4-BE49-F238E27FC236}">
                <a16:creationId xmlns:a16="http://schemas.microsoft.com/office/drawing/2014/main" id="{A6332174-F62C-BA44-63D2-64E657CDE280}"/>
              </a:ext>
              <a:ext uri="{C183D7F6-B498-43B3-948B-1728B52AA6E4}">
                <adec:decorative xmlns:adec="http://schemas.microsoft.com/office/drawing/2017/decorative" val="1"/>
              </a:ext>
            </a:extLst>
          </p:cNvPr>
          <p:cNvSpPr/>
          <p:nvPr/>
        </p:nvSpPr>
        <p:spPr bwMode="auto">
          <a:xfrm>
            <a:off x="0" y="464949"/>
            <a:ext cx="4062413" cy="6393051"/>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3" name="Title 22">
            <a:extLst>
              <a:ext uri="{FF2B5EF4-FFF2-40B4-BE49-F238E27FC236}">
                <a16:creationId xmlns:a16="http://schemas.microsoft.com/office/drawing/2014/main" id="{A13C51F0-2C19-8BF6-EFB3-AC2F0BE0599E}"/>
              </a:ext>
            </a:extLst>
          </p:cNvPr>
          <p:cNvSpPr>
            <a:spLocks noGrp="1"/>
          </p:cNvSpPr>
          <p:nvPr>
            <p:ph type="title"/>
          </p:nvPr>
        </p:nvSpPr>
        <p:spPr>
          <a:xfrm>
            <a:off x="380206" y="5146365"/>
            <a:ext cx="3302000" cy="1107996"/>
          </a:xfrm>
        </p:spPr>
        <p:txBody>
          <a:bodyPr/>
          <a:lstStyle/>
          <a:p>
            <a:r>
              <a:rPr lang="en-US" sz="2400">
                <a:solidFill>
                  <a:schemeClr val="bg1"/>
                </a:solidFill>
              </a:rPr>
              <a:t>CCC Group takes a pioneering step as a truly data-driven</a:t>
            </a:r>
            <a:endParaRPr lang="en-US"/>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710964"/>
          </a:xfrm>
        </p:spPr>
        <p:txBody>
          <a:bodyPr/>
          <a:lstStyle/>
          <a:p>
            <a:r>
              <a:rPr lang="en-US"/>
              <a:t>We created an analytics powerhouse, with all systems under one roof, centralizing the work of IT, data, and data governance teams. We connect them all with visual analytics.</a:t>
            </a:r>
          </a:p>
          <a:p>
            <a:r>
              <a:rPr lang="en-US" sz="1100" b="1">
                <a:latin typeface="Segoe UI" panose="020B0502040204020203" pitchFamily="34" charset="0"/>
              </a:rPr>
              <a:t>Wojciech </a:t>
            </a:r>
            <a:r>
              <a:rPr lang="en-US" sz="1100" b="1" err="1">
                <a:latin typeface="Segoe UI" panose="020B0502040204020203" pitchFamily="34" charset="0"/>
              </a:rPr>
              <a:t>Górniak</a:t>
            </a:r>
            <a:r>
              <a:rPr lang="en-US" sz="1100"/>
              <a:t>, Group Head of CRM, Head of Data &amp; AI Hub, CCC Group</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Leaders at the CCC Group wanted to reinvent their approach to data to stay two steps ahead of consumer behaviors and shifting market trends—effectively leveraging data to become more proactive in how they market to consumers. </a:t>
            </a:r>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They used Azure Data Lake and Data Warehouse to collect, store, and segment data, and then integrated that data with an AI-driven marketing automation. </a:t>
            </a:r>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The CCC Group has gained new and advanced insights to power their most important business decisions. They’ve improved operational efficiency and empowered teams with time-saving capabilities, and they’re also taking advantage of clear 360-degree views of the consumer journey, powered by data-driven insights. </a:t>
            </a:r>
          </a:p>
        </p:txBody>
      </p:sp>
      <p:sp>
        <p:nvSpPr>
          <p:cNvPr id="11" name="Text Placeholder 10">
            <a:extLst>
              <a:ext uri="{FF2B5EF4-FFF2-40B4-BE49-F238E27FC236}">
                <a16:creationId xmlns:a16="http://schemas.microsoft.com/office/drawing/2014/main" id="{2C38D96D-D9CA-9668-CE30-4A583310C7C7}"/>
              </a:ext>
            </a:extLst>
          </p:cNvPr>
          <p:cNvSpPr>
            <a:spLocks noGrp="1"/>
          </p:cNvSpPr>
          <p:nvPr>
            <p:ph type="body" sz="quarter" idx="18"/>
          </p:nvPr>
        </p:nvSpPr>
        <p:spPr/>
        <p:txBody>
          <a:bodyPr/>
          <a:lstStyle/>
          <a:p>
            <a:r>
              <a:rPr lang="en-US"/>
              <a:t>Azure Data Lake, Azure Data Warehouse, Azure Event Hub, Azure Databricks</a:t>
            </a:r>
          </a:p>
          <a:p>
            <a:endParaRPr lang="en-US"/>
          </a:p>
          <a:p>
            <a:endParaRPr lang="en-US"/>
          </a:p>
        </p:txBody>
      </p:sp>
      <p:pic>
        <p:nvPicPr>
          <p:cNvPr id="2" name="Picture 6" descr="CCC logo">
            <a:extLst>
              <a:ext uri="{FF2B5EF4-FFF2-40B4-BE49-F238E27FC236}">
                <a16:creationId xmlns:a16="http://schemas.microsoft.com/office/drawing/2014/main" id="{9F151E61-54B3-29F8-E0CA-2E1A27A93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6519" y="5716827"/>
            <a:ext cx="1227218" cy="41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57074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8" descr="Two people from Walgreens pharmacy with collared shirts looking at tablet together">
            <a:extLst>
              <a:ext uri="{FF2B5EF4-FFF2-40B4-BE49-F238E27FC236}">
                <a16:creationId xmlns:a16="http://schemas.microsoft.com/office/drawing/2014/main" id="{2693FAAE-E1F5-823F-7872-6DD96E1B1D3D}"/>
              </a:ext>
            </a:extLst>
          </p:cNvPr>
          <p:cNvPicPr>
            <a:picLocks noGrp="1" noChangeAspect="1"/>
          </p:cNvPicPr>
          <p:nvPr>
            <p:ph type="pic" sz="quarter" idx="17"/>
          </p:nvPr>
        </p:nvPicPr>
        <p:blipFill rotWithShape="1">
          <a:blip r:embed="rId3"/>
          <a:srcRect l="58036" r="10790"/>
          <a:stretch/>
        </p:blipFill>
        <p:spPr>
          <a:xfrm>
            <a:off x="0" y="1"/>
            <a:ext cx="4062413" cy="6858000"/>
          </a:xfrm>
        </p:spPr>
      </p:pic>
      <p:sp>
        <p:nvSpPr>
          <p:cNvPr id="22" name="Rectangle 21">
            <a:extLst>
              <a:ext uri="{FF2B5EF4-FFF2-40B4-BE49-F238E27FC236}">
                <a16:creationId xmlns:a16="http://schemas.microsoft.com/office/drawing/2014/main" id="{3FA8E1C6-423D-B5D8-8BFE-92A12AB7283C}"/>
              </a:ext>
              <a:ext uri="{C183D7F6-B498-43B3-948B-1728B52AA6E4}">
                <adec:decorative xmlns:adec="http://schemas.microsoft.com/office/drawing/2017/decorative" val="0"/>
              </a:ext>
            </a:extLst>
          </p:cNvPr>
          <p:cNvSpPr/>
          <p:nvPr/>
        </p:nvSpPr>
        <p:spPr bwMode="auto">
          <a:xfrm>
            <a:off x="0" y="688264"/>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1" name="Title 20">
            <a:extLst>
              <a:ext uri="{FF2B5EF4-FFF2-40B4-BE49-F238E27FC236}">
                <a16:creationId xmlns:a16="http://schemas.microsoft.com/office/drawing/2014/main" id="{377B2146-EAD1-248D-6F2A-45F157E185EC}"/>
              </a:ext>
            </a:extLst>
          </p:cNvPr>
          <p:cNvSpPr>
            <a:spLocks noGrp="1"/>
          </p:cNvSpPr>
          <p:nvPr>
            <p:ph type="title"/>
          </p:nvPr>
        </p:nvSpPr>
        <p:spPr>
          <a:xfrm>
            <a:off x="380206" y="4038370"/>
            <a:ext cx="3478872" cy="2215991"/>
          </a:xfrm>
        </p:spPr>
        <p:txBody>
          <a:bodyPr/>
          <a:lstStyle/>
          <a:p>
            <a:pPr>
              <a:defRPr/>
            </a:pPr>
            <a:r>
              <a:rPr lang="en-US" sz="2400">
                <a:solidFill>
                  <a:schemeClr val="bg1"/>
                </a:solidFill>
              </a:rPr>
              <a:t>Walgreens Boots Alliance trims in-store audit times by 75 percent with Microsoft Power Platform</a:t>
            </a:r>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A store visit might have taken three or four hours in the past, and with Power Apps, I can now accelerate that to 60 to 90 minutes. And the real-time communication that comes with the app and Teams really benefits all the parties involved.</a:t>
            </a:r>
          </a:p>
          <a:p>
            <a:r>
              <a:rPr lang="en-US" sz="1100" b="1">
                <a:latin typeface="Segoe UI" panose="020B0502040204020203" pitchFamily="34" charset="0"/>
              </a:rPr>
              <a:t>Katie Foster</a:t>
            </a:r>
            <a:r>
              <a:rPr lang="en-US" sz="1100"/>
              <a:t>, Asset Protection Manager, Walgreens</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Walgreens Boots Alliance (WBA) wanted to streamline the store visit process for its Asset Protection Managers, who lacked a convenient way to capture and share information on their findings about stores’ loss-prevention measures.</a:t>
            </a:r>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Using Microsoft Power Apps, along with Power Automate and Power BI, WBA business employees built a custom Asset Protection app that makes store visits faster and more efficient and provides a single data source for results analysis.</a:t>
            </a:r>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Store visits that used to take hours now take 90 minutes or less, and WBA has greater insight into asset protection measures at the store, district, and regional levels. Using Microsoft Power Platform, WBA creates apps in 50 to 80 percent less time than with traditional development tools.</a:t>
            </a:r>
          </a:p>
          <a:p>
            <a:endParaRPr lang="en-US"/>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a:xfrm>
            <a:off x="4614867" y="5693645"/>
            <a:ext cx="4062413" cy="535030"/>
          </a:xfrm>
        </p:spPr>
        <p:txBody>
          <a:bodyPr/>
          <a:lstStyle/>
          <a:p>
            <a:r>
              <a:rPr lang="en-US"/>
              <a:t>Microsoft 365, Microsoft Teams, Microsoft Power Platform, Microsoft Power Apps, Microsoft Power Automate, Microsoft Power BI</a:t>
            </a:r>
          </a:p>
          <a:p>
            <a:endParaRPr lang="en-US"/>
          </a:p>
        </p:txBody>
      </p:sp>
      <p:pic>
        <p:nvPicPr>
          <p:cNvPr id="7" name="Picture 6" descr="Walgreens Boots Alliance logo">
            <a:extLst>
              <a:ext uri="{FF2B5EF4-FFF2-40B4-BE49-F238E27FC236}">
                <a16:creationId xmlns:a16="http://schemas.microsoft.com/office/drawing/2014/main" id="{F38FE244-EA44-2519-EBAB-F61A6C38E12E}"/>
              </a:ext>
            </a:extLst>
          </p:cNvPr>
          <p:cNvPicPr>
            <a:picLocks noChangeAspect="1"/>
          </p:cNvPicPr>
          <p:nvPr/>
        </p:nvPicPr>
        <p:blipFill>
          <a:blip r:embed="rId4"/>
          <a:stretch>
            <a:fillRect/>
          </a:stretch>
        </p:blipFill>
        <p:spPr>
          <a:xfrm>
            <a:off x="9643824" y="5702841"/>
            <a:ext cx="1948434" cy="485805"/>
          </a:xfrm>
          <a:prstGeom prst="rect">
            <a:avLst/>
          </a:prstGeom>
        </p:spPr>
      </p:pic>
    </p:spTree>
    <p:extLst>
      <p:ext uri="{BB962C8B-B14F-4D97-AF65-F5344CB8AC3E}">
        <p14:creationId xmlns:p14="http://schemas.microsoft.com/office/powerpoint/2010/main" val="402566222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 descr="Young female holding cup and looking at screen&#10;">
            <a:extLst>
              <a:ext uri="{FF2B5EF4-FFF2-40B4-BE49-F238E27FC236}">
                <a16:creationId xmlns:a16="http://schemas.microsoft.com/office/drawing/2014/main" id="{60DED9A7-94A1-39FE-86A2-2C3CA7021DD7}"/>
              </a:ext>
            </a:extLst>
          </p:cNvPr>
          <p:cNvPicPr>
            <a:picLocks noChangeAspect="1"/>
          </p:cNvPicPr>
          <p:nvPr/>
        </p:nvPicPr>
        <p:blipFill rotWithShape="1">
          <a:blip r:embed="rId3"/>
          <a:srcRect l="4089" t="3307" r="985"/>
          <a:stretch/>
        </p:blipFill>
        <p:spPr>
          <a:xfrm>
            <a:off x="-7651" y="0"/>
            <a:ext cx="5579610" cy="6858000"/>
          </a:xfrm>
          <a:prstGeom prst="rect">
            <a:avLst/>
          </a:prstGeom>
        </p:spPr>
      </p:pic>
      <p:grpSp>
        <p:nvGrpSpPr>
          <p:cNvPr id="29" name="Group 28">
            <a:extLst>
              <a:ext uri="{FF2B5EF4-FFF2-40B4-BE49-F238E27FC236}">
                <a16:creationId xmlns:a16="http://schemas.microsoft.com/office/drawing/2014/main" id="{970C7D45-D77B-A8ED-E8DA-D3AE9C6CD888}"/>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30" name="Rounded Rectangle 29">
              <a:extLst>
                <a:ext uri="{FF2B5EF4-FFF2-40B4-BE49-F238E27FC236}">
                  <a16:creationId xmlns:a16="http://schemas.microsoft.com/office/drawing/2014/main" id="{2118911D-B202-0800-5427-E3A64D199CB1}"/>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1" name="Rounded Rectangle 30">
              <a:extLst>
                <a:ext uri="{FF2B5EF4-FFF2-40B4-BE49-F238E27FC236}">
                  <a16:creationId xmlns:a16="http://schemas.microsoft.com/office/drawing/2014/main" id="{DE9758E7-77D2-5698-AFDF-A7E0DB86EBC0}"/>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4" name="Title 3">
            <a:extLst>
              <a:ext uri="{FF2B5EF4-FFF2-40B4-BE49-F238E27FC236}">
                <a16:creationId xmlns:a16="http://schemas.microsoft.com/office/drawing/2014/main" id="{F038BE1A-CB38-FE0B-9311-EEFDA77277C6}"/>
              </a:ext>
            </a:extLst>
          </p:cNvPr>
          <p:cNvSpPr>
            <a:spLocks noGrp="1"/>
          </p:cNvSpPr>
          <p:nvPr>
            <p:ph type="title"/>
          </p:nvPr>
        </p:nvSpPr>
        <p:spPr>
          <a:xfrm>
            <a:off x="714853" y="5025356"/>
            <a:ext cx="3562679" cy="553998"/>
          </a:xfrm>
        </p:spPr>
        <p:txBody>
          <a:bodyPr/>
          <a:lstStyle/>
          <a:p>
            <a:pPr algn="l"/>
            <a:r>
              <a:rPr lang="en-US" b="1">
                <a:latin typeface="Segoe UI" panose="020B0502040204020203" pitchFamily="34" charset="0"/>
                <a:cs typeface="Segoe UI" panose="020B0502040204020203" pitchFamily="34" charset="0"/>
              </a:rPr>
              <a:t>Retail </a:t>
            </a:r>
            <a:r>
              <a:rPr lang="en-US">
                <a:latin typeface="Segoe UI" panose="020B0502040204020203" pitchFamily="34" charset="0"/>
                <a:cs typeface="Segoe UI" panose="020B0502040204020203" pitchFamily="34" charset="0"/>
              </a:rPr>
              <a:t>media</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829646"/>
            <a:ext cx="5486668" cy="246221"/>
          </a:xfrm>
          <a:prstGeom prst="rect">
            <a:avLst/>
          </a:prstGeom>
          <a:noFill/>
        </p:spPr>
        <p:txBody>
          <a:bodyPr wrap="square" lIns="0" tIns="0" rIns="0" bIns="0" rtlCol="0">
            <a:spAutoFit/>
          </a:bodyPr>
          <a:lstStyle/>
          <a:p>
            <a:pPr algn="l"/>
            <a:r>
              <a:rPr lang="en-US" sz="1600"/>
              <a:t>Microsoft </a:t>
            </a:r>
            <a:r>
              <a:rPr lang="en-US" sz="1600" err="1"/>
              <a:t>PromoteIQ</a:t>
            </a:r>
            <a:endParaRPr lang="en-US" sz="1600"/>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2416046"/>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Unlock high-margin revenue streams </a:t>
            </a:r>
            <a:r>
              <a:rPr lang="en-US" sz="1600">
                <a:cs typeface="Segoe UI" panose="020B0502040204020203" pitchFamily="34" charset="0"/>
              </a:rPr>
              <a:t>by creating a media marketplace on your ecommerce site and beyond.</a:t>
            </a:r>
          </a:p>
          <a:p>
            <a:pPr algn="l">
              <a:spcAft>
                <a:spcPts val="1800"/>
              </a:spcAft>
            </a:pPr>
            <a:r>
              <a:rPr lang="en-US" sz="1600">
                <a:latin typeface="+mj-lt"/>
                <a:cs typeface="Segoe UI" panose="020B0502040204020203" pitchFamily="34" charset="0"/>
              </a:rPr>
              <a:t>Maintain consistent messaging </a:t>
            </a:r>
            <a:r>
              <a:rPr lang="en-US" sz="1600">
                <a:cs typeface="Segoe UI" panose="020B0502040204020203" pitchFamily="34" charset="0"/>
              </a:rPr>
              <a:t>through unifying your brand partners from a single dashboard.</a:t>
            </a:r>
          </a:p>
          <a:p>
            <a:pPr algn="l">
              <a:spcAft>
                <a:spcPts val="1800"/>
              </a:spcAft>
            </a:pPr>
            <a:r>
              <a:rPr lang="en-US" sz="1600">
                <a:latin typeface="+mj-lt"/>
                <a:cs typeface="Segoe UI" panose="020B0502040204020203" pitchFamily="34" charset="0"/>
              </a:rPr>
              <a:t>Help boost revenue relative to outsourced ad networks</a:t>
            </a:r>
            <a:br>
              <a:rPr lang="en-US" sz="1600">
                <a:latin typeface="+mj-lt"/>
                <a:cs typeface="Segoe UI" panose="020B0502040204020203" pitchFamily="34" charset="0"/>
              </a:rPr>
            </a:br>
            <a:r>
              <a:rPr lang="en-US" sz="1600">
                <a:cs typeface="Segoe UI" panose="020B0502040204020203" pitchFamily="34" charset="0"/>
              </a:rPr>
              <a:t>by running vendor-funded product ads on site.</a:t>
            </a:r>
          </a:p>
          <a:p>
            <a:pPr algn="l">
              <a:spcAft>
                <a:spcPts val="1800"/>
              </a:spcAft>
            </a:pPr>
            <a:endParaRPr lang="en-US" sz="1600">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FFB3B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FFB3B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8A2BBC4-9D6A-26D2-06CC-29E2AB6F93C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94275" y="4920333"/>
            <a:ext cx="1077684" cy="1219937"/>
          </a:xfrm>
          <a:prstGeom prst="rect">
            <a:avLst/>
          </a:prstGeom>
        </p:spPr>
      </p:pic>
    </p:spTree>
    <p:extLst>
      <p:ext uri="{BB962C8B-B14F-4D97-AF65-F5344CB8AC3E}">
        <p14:creationId xmlns:p14="http://schemas.microsoft.com/office/powerpoint/2010/main" val="387452738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dirty="0"/>
              <a:t>Retail media in detail</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651626" cy="3616375"/>
          </a:xfrm>
          <a:prstGeom prst="rect">
            <a:avLst/>
          </a:prstGeom>
          <a:noFill/>
        </p:spPr>
        <p:txBody>
          <a:bodyPr wrap="square" lIns="0" tIns="0" rIns="0" bIns="0" rtlCol="0">
            <a:spAutoFit/>
          </a:bodyPr>
          <a:lstStyle/>
          <a:p>
            <a:pPr algn="l">
              <a:spcAft>
                <a:spcPts val="600"/>
              </a:spcAft>
            </a:pPr>
            <a:r>
              <a:rPr lang="en-US">
                <a:latin typeface="+mj-lt"/>
              </a:rPr>
              <a:t>Intelligent product promotion</a:t>
            </a:r>
          </a:p>
          <a:p>
            <a:pPr marL="285750" indent="-285750" algn="l">
              <a:spcAft>
                <a:spcPts val="600"/>
              </a:spcAft>
              <a:buFont typeface="Arial" panose="020B0604020202020204" pitchFamily="34" charset="0"/>
              <a:buChar char="•"/>
            </a:pPr>
            <a:r>
              <a:rPr lang="en-US" sz="1600"/>
              <a:t>Boost revenue relative to outsourced ad networks by working directly with your existing brands to run vendor-funded product ads on-site.</a:t>
            </a:r>
          </a:p>
          <a:p>
            <a:pPr marL="285750" indent="-285750" algn="l">
              <a:spcAft>
                <a:spcPts val="600"/>
              </a:spcAft>
              <a:buFont typeface="Arial" panose="020B0604020202020204" pitchFamily="34" charset="0"/>
              <a:buChar char="•"/>
            </a:pPr>
            <a:r>
              <a:rPr lang="en-US" sz="1600"/>
              <a:t>Gain full enterprise controls over your vendor-marketing program within a single dashboard. Manage vendor access, customize ad placements, and set prices.</a:t>
            </a:r>
          </a:p>
          <a:p>
            <a:pPr marL="285750" indent="-285750" algn="l">
              <a:spcAft>
                <a:spcPts val="600"/>
              </a:spcAft>
              <a:buFont typeface="Arial" panose="020B0604020202020204" pitchFamily="34" charset="0"/>
              <a:buChar char="•"/>
            </a:pPr>
            <a:r>
              <a:rPr lang="en-US" sz="1600"/>
              <a:t>Automate digital vendor marketing campaigns on-site, including promoted product delivery, shopper targeting, campaign reporting, and launch native ad placement that blends with organic site content.</a:t>
            </a:r>
          </a:p>
          <a:p>
            <a:pPr marL="285750" indent="-285750" algn="l">
              <a:spcAft>
                <a:spcPts val="600"/>
              </a:spcAft>
              <a:buFont typeface="Arial" panose="020B0604020202020204" pitchFamily="34" charset="0"/>
              <a:buChar char="•"/>
            </a:pPr>
            <a:endParaRPr lang="en-US" sz="1600"/>
          </a:p>
          <a:p>
            <a:pPr algn="l">
              <a:spcAft>
                <a:spcPts val="600"/>
              </a:spcAft>
            </a:pPr>
            <a:endParaRPr lang="en-US" sz="1600"/>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8" name="Picture 7" descr="Image of laptop with screenshot of retail media detail">
            <a:extLst>
              <a:ext uri="{FF2B5EF4-FFF2-40B4-BE49-F238E27FC236}">
                <a16:creationId xmlns:a16="http://schemas.microsoft.com/office/drawing/2014/main" id="{93894A0C-0503-DDAE-2A4C-FB30A7F226A7}"/>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l="807" r="1225"/>
          <a:stretch/>
        </p:blipFill>
        <p:spPr>
          <a:xfrm>
            <a:off x="7151634" y="1990902"/>
            <a:ext cx="5137997" cy="2954569"/>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spTree>
    <p:extLst>
      <p:ext uri="{BB962C8B-B14F-4D97-AF65-F5344CB8AC3E}">
        <p14:creationId xmlns:p14="http://schemas.microsoft.com/office/powerpoint/2010/main" val="178713409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BBD92AFA-901F-A070-0712-17A02BDF2852}"/>
              </a:ext>
            </a:extLst>
          </p:cNvPr>
          <p:cNvSpPr>
            <a:spLocks noGrp="1"/>
          </p:cNvSpPr>
          <p:nvPr>
            <p:ph type="title"/>
          </p:nvPr>
        </p:nvSpPr>
        <p:spPr>
          <a:xfrm>
            <a:off x="380206" y="5885029"/>
            <a:ext cx="3302000" cy="369332"/>
          </a:xfrm>
        </p:spPr>
        <p:txBody>
          <a:bodyPr/>
          <a:lstStyle/>
          <a:p>
            <a:r>
              <a:rPr lang="en-US"/>
              <a:t>Kroger</a:t>
            </a:r>
          </a:p>
        </p:txBody>
      </p:sp>
      <p:pic>
        <p:nvPicPr>
          <p:cNvPr id="3" name="Picture Placeholder 2" descr="Photo of mother and daughter shopping at grocery store.">
            <a:extLst>
              <a:ext uri="{FF2B5EF4-FFF2-40B4-BE49-F238E27FC236}">
                <a16:creationId xmlns:a16="http://schemas.microsoft.com/office/drawing/2014/main" id="{5F6E6B56-F129-62D0-B447-7CD010282A2C}"/>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25534" r="41146"/>
          <a:stretch/>
        </p:blipFill>
        <p:spPr>
          <a:xfrm>
            <a:off x="0" y="1"/>
            <a:ext cx="4062413" cy="6858000"/>
          </a:xfrm>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KPM has vowed to be a transparent and accountable media partner to CPGs and Microsoft </a:t>
            </a:r>
            <a:r>
              <a:rPr lang="en-US" err="1"/>
              <a:t>PromoteIQ</a:t>
            </a:r>
            <a:r>
              <a:rPr lang="en-US"/>
              <a:t> has been an important addition for us to do that. We have the best data, the right expertise, and the tools to measure business impact.</a:t>
            </a:r>
          </a:p>
          <a:p>
            <a:r>
              <a:rPr lang="en-US" sz="1100" b="1">
                <a:latin typeface="Segoe UI" panose="020B0502040204020203" pitchFamily="34" charset="0"/>
              </a:rPr>
              <a:t>Cara Pratt</a:t>
            </a:r>
            <a:r>
              <a:rPr lang="en-US" sz="1100"/>
              <a:t>, Vice President, Commercial and Product Strategy for Kroger Precision Marketing</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sz="1100"/>
              <a:t>Kroger recognized that most retail media programs typically only provide brands with a limited set of campaign performance metrics. Accordingly, Kroger recognized that by providing superior insight into attributable sales impact, Kroger Precision Marketing (KPM) could offer something powerful and differentiated to brands.</a:t>
            </a:r>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sz="1100"/>
              <a:t>To deliver this powerful new capability, the team at KPM leveraged the Microsoft </a:t>
            </a:r>
            <a:r>
              <a:rPr lang="en-US" sz="1100" err="1"/>
              <a:t>PromoteIQ</a:t>
            </a:r>
            <a:r>
              <a:rPr lang="en-US" sz="1100"/>
              <a:t> commerce marketing platform, which currently powers a variety of sponsored product ads on Kroger websites and mobile apps.  Kroger leveraged its customer loyalty program and data science from KPM to provide a clear link between online browsing and offline shopping behavior. </a:t>
            </a:r>
          </a:p>
          <a:p>
            <a:endParaRPr lang="en-US" sz="1100"/>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sz="1100"/>
              <a:t>As a result, marketers can now better understand campaign performance and optimize media investment against true return on ad spend. This difference provides KPM with a powerful differentiator in the rapidly growing retail media space.</a:t>
            </a:r>
          </a:p>
          <a:p>
            <a:endParaRPr lang="en-US" sz="1100"/>
          </a:p>
        </p:txBody>
      </p:sp>
      <p:sp>
        <p:nvSpPr>
          <p:cNvPr id="10" name="Text Placeholder 19">
            <a:extLst>
              <a:ext uri="{FF2B5EF4-FFF2-40B4-BE49-F238E27FC236}">
                <a16:creationId xmlns:a16="http://schemas.microsoft.com/office/drawing/2014/main" id="{C31D2B59-9FF2-A702-4632-4A1DD693717D}"/>
              </a:ext>
            </a:extLst>
          </p:cNvPr>
          <p:cNvSpPr>
            <a:spLocks noGrp="1"/>
          </p:cNvSpPr>
          <p:nvPr>
            <p:ph type="body" sz="quarter" idx="18"/>
          </p:nvPr>
        </p:nvSpPr>
        <p:spPr>
          <a:xfrm>
            <a:off x="4614867" y="5693644"/>
            <a:ext cx="6988870" cy="734741"/>
          </a:xfrm>
        </p:spPr>
        <p:txBody>
          <a:bodyPr/>
          <a:lstStyle/>
          <a:p>
            <a:r>
              <a:rPr lang="en-US" b="1">
                <a:latin typeface="Segoe UI" panose="020B0502040204020203" pitchFamily="34" charset="0"/>
                <a:cs typeface="Segoe UI" panose="020B0502040204020203" pitchFamily="34" charset="0"/>
              </a:rPr>
              <a:t>Customer</a:t>
            </a:r>
            <a:r>
              <a:rPr lang="en-US"/>
              <a:t>: Kroger</a:t>
            </a:r>
          </a:p>
          <a:p>
            <a:r>
              <a:rPr lang="en-US" b="1">
                <a:latin typeface="Segoe UI" panose="020B0502040204020203" pitchFamily="34" charset="0"/>
                <a:cs typeface="Segoe UI" panose="020B0502040204020203" pitchFamily="34" charset="0"/>
              </a:rPr>
              <a:t>Industry</a:t>
            </a:r>
            <a:r>
              <a:rPr lang="en-US"/>
              <a:t>: Retailers</a:t>
            </a:r>
          </a:p>
          <a:p>
            <a:r>
              <a:rPr lang="en-US" b="1">
                <a:latin typeface="Segoe UI" panose="020B0502040204020203" pitchFamily="34" charset="0"/>
                <a:cs typeface="Segoe UI" panose="020B0502040204020203" pitchFamily="34" charset="0"/>
              </a:rPr>
              <a:t>Size</a:t>
            </a:r>
            <a:r>
              <a:rPr lang="en-US"/>
              <a:t>: 10,000+ employees</a:t>
            </a:r>
          </a:p>
          <a:p>
            <a:r>
              <a:rPr lang="en-US" b="1">
                <a:latin typeface="Segoe UI" panose="020B0502040204020203" pitchFamily="34" charset="0"/>
                <a:cs typeface="Segoe UI" panose="020B0502040204020203" pitchFamily="34" charset="0"/>
              </a:rPr>
              <a:t>Country</a:t>
            </a:r>
            <a:r>
              <a:rPr lang="en-US"/>
              <a:t>: United States</a:t>
            </a:r>
          </a:p>
        </p:txBody>
      </p:sp>
      <p:sp>
        <p:nvSpPr>
          <p:cNvPr id="11" name="Text Placeholder 19">
            <a:extLst>
              <a:ext uri="{FF2B5EF4-FFF2-40B4-BE49-F238E27FC236}">
                <a16:creationId xmlns:a16="http://schemas.microsoft.com/office/drawing/2014/main" id="{EC33D59D-2D50-316C-BB63-B1073CFABE2E}"/>
              </a:ext>
            </a:extLst>
          </p:cNvPr>
          <p:cNvSpPr txBox="1">
            <a:spLocks/>
          </p:cNvSpPr>
          <p:nvPr/>
        </p:nvSpPr>
        <p:spPr>
          <a:xfrm>
            <a:off x="7077269" y="5693643"/>
            <a:ext cx="2826386" cy="875967"/>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lang="en-US" sz="1200" b="0" kern="1200" spc="0" baseline="0" dirty="0" smtClean="0">
                <a:solidFill>
                  <a:schemeClr val="tx1"/>
                </a:solidFill>
                <a:latin typeface="+mn-lt"/>
                <a:ea typeface="+mn-ea"/>
                <a:cs typeface="+mn-cs"/>
              </a:defRPr>
            </a:lvl1pPr>
            <a:lvl2pPr marL="22860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accent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t>Products and services:</a:t>
            </a:r>
          </a:p>
          <a:p>
            <a:r>
              <a:rPr lang="en-US"/>
              <a:t>Microsoft </a:t>
            </a:r>
            <a:r>
              <a:rPr lang="en-US" err="1"/>
              <a:t>PromoteIQ</a:t>
            </a:r>
            <a:endParaRPr lang="en-US"/>
          </a:p>
          <a:p>
            <a:endParaRPr lang="en-US"/>
          </a:p>
        </p:txBody>
      </p:sp>
      <p:pic>
        <p:nvPicPr>
          <p:cNvPr id="5" name="Picture 39" descr="Kroger logo">
            <a:extLst>
              <a:ext uri="{FF2B5EF4-FFF2-40B4-BE49-F238E27FC236}">
                <a16:creationId xmlns:a16="http://schemas.microsoft.com/office/drawing/2014/main" id="{88492A37-41FC-7EEB-F3C1-8FB05D18C61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75427" y="5693645"/>
            <a:ext cx="1628310" cy="660628"/>
          </a:xfrm>
          <a:prstGeom prst="rect">
            <a:avLst/>
          </a:prstGeom>
        </p:spPr>
      </p:pic>
    </p:spTree>
    <p:extLst>
      <p:ext uri="{BB962C8B-B14F-4D97-AF65-F5344CB8AC3E}">
        <p14:creationId xmlns:p14="http://schemas.microsoft.com/office/powerpoint/2010/main" val="38013055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CCB7205-93A8-5078-6391-1ED55D3C39E4}"/>
              </a:ext>
            </a:extLst>
          </p:cNvPr>
          <p:cNvGrpSpPr>
            <a:grpSpLocks/>
          </p:cNvGrpSpPr>
          <p:nvPr/>
        </p:nvGrpSpPr>
        <p:grpSpPr>
          <a:xfrm>
            <a:off x="-1" y="1690378"/>
            <a:ext cx="9005806" cy="3728913"/>
            <a:chOff x="7202487" y="1868487"/>
            <a:chExt cx="6858000" cy="3121025"/>
          </a:xfrm>
          <a:solidFill>
            <a:schemeClr val="tx1">
              <a:lumMod val="90000"/>
              <a:lumOff val="10000"/>
            </a:schemeClr>
          </a:solidFill>
        </p:grpSpPr>
        <p:sp>
          <p:nvSpPr>
            <p:cNvPr id="12" name="Rectangle 11">
              <a:extLst>
                <a:ext uri="{FF2B5EF4-FFF2-40B4-BE49-F238E27FC236}">
                  <a16:creationId xmlns:a16="http://schemas.microsoft.com/office/drawing/2014/main" id="{F947DBE9-BAC7-871A-5A3A-07420CC74284}"/>
                </a:ext>
              </a:extLst>
            </p:cNvPr>
            <p:cNvSpPr/>
            <p:nvPr/>
          </p:nvSpPr>
          <p:spPr bwMode="auto">
            <a:xfrm rot="5400000">
              <a:off x="9070974" y="0"/>
              <a:ext cx="3121025" cy="6858000"/>
            </a:xfrm>
            <a:prstGeom prst="rect">
              <a:avLst/>
            </a:prstGeom>
            <a:grp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cxnSp>
          <p:nvCxnSpPr>
            <p:cNvPr id="13" name="Straight Connector 12">
              <a:extLst>
                <a:ext uri="{FF2B5EF4-FFF2-40B4-BE49-F238E27FC236}">
                  <a16:creationId xmlns:a16="http://schemas.microsoft.com/office/drawing/2014/main" id="{25F96A27-CF86-05EC-9AB3-7B26A5924115}"/>
                </a:ext>
              </a:extLst>
            </p:cNvPr>
            <p:cNvCxnSpPr/>
            <p:nvPr/>
          </p:nvCxnSpPr>
          <p:spPr>
            <a:xfrm rot="5400000">
              <a:off x="10631487" y="-1560513"/>
              <a:ext cx="0" cy="6858000"/>
            </a:xfrm>
            <a:prstGeom prst="line">
              <a:avLst/>
            </a:prstGeom>
            <a:grpFill/>
            <a:ln w="22225">
              <a:solidFill>
                <a:schemeClr val="tx1">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aphicFrame>
        <p:nvGraphicFramePr>
          <p:cNvPr id="43" name="Object 42" hidden="1">
            <a:extLst>
              <a:ext uri="{FF2B5EF4-FFF2-40B4-BE49-F238E27FC236}">
                <a16:creationId xmlns:a16="http://schemas.microsoft.com/office/drawing/2014/main" id="{DA5CA808-83BA-2C29-534E-580400B400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3" name="Object 42" hidden="1">
                        <a:extLst>
                          <a:ext uri="{FF2B5EF4-FFF2-40B4-BE49-F238E27FC236}">
                            <a16:creationId xmlns:a16="http://schemas.microsoft.com/office/drawing/2014/main" id="{DA5CA808-83BA-2C29-534E-580400B400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EF58944-A837-5549-EDEA-F78B8948CDBD}"/>
              </a:ext>
            </a:extLst>
          </p:cNvPr>
          <p:cNvSpPr>
            <a:spLocks noGrp="1"/>
          </p:cNvSpPr>
          <p:nvPr>
            <p:ph type="title"/>
          </p:nvPr>
        </p:nvSpPr>
        <p:spPr>
          <a:xfrm>
            <a:off x="588963" y="457200"/>
            <a:ext cx="11017250" cy="554038"/>
          </a:xfrm>
        </p:spPr>
        <p:txBody>
          <a:bodyPr/>
          <a:lstStyle/>
          <a:p>
            <a:r>
              <a:rPr lang="en-US"/>
              <a:t>Contoso</a:t>
            </a:r>
          </a:p>
        </p:txBody>
      </p:sp>
      <p:sp>
        <p:nvSpPr>
          <p:cNvPr id="16" name="Rectangle 15">
            <a:extLst>
              <a:ext uri="{FF2B5EF4-FFF2-40B4-BE49-F238E27FC236}">
                <a16:creationId xmlns:a16="http://schemas.microsoft.com/office/drawing/2014/main" id="{733DCB20-435B-089E-0C10-0ACCFA9D09D1}"/>
              </a:ext>
            </a:extLst>
          </p:cNvPr>
          <p:cNvSpPr/>
          <p:nvPr/>
        </p:nvSpPr>
        <p:spPr bwMode="auto">
          <a:xfrm rot="16200000">
            <a:off x="5599666" y="3406141"/>
            <a:ext cx="6858000" cy="45719"/>
          </a:xfrm>
          <a:prstGeom prst="rect">
            <a:avLst/>
          </a:prstGeom>
          <a:solidFill>
            <a:schemeClr val="tx1">
              <a:lumMod val="50000"/>
              <a:lumOff val="50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TextBox 35">
            <a:extLst>
              <a:ext uri="{FF2B5EF4-FFF2-40B4-BE49-F238E27FC236}">
                <a16:creationId xmlns:a16="http://schemas.microsoft.com/office/drawing/2014/main" id="{9EFBE0E9-3D7A-8F33-4563-55A83AB4BDBD}"/>
              </a:ext>
            </a:extLst>
          </p:cNvPr>
          <p:cNvSpPr txBox="1">
            <a:spLocks/>
          </p:cNvSpPr>
          <p:nvPr/>
        </p:nvSpPr>
        <p:spPr>
          <a:xfrm>
            <a:off x="588963" y="2776136"/>
            <a:ext cx="2618972" cy="2385268"/>
          </a:xfrm>
          <a:prstGeom prst="rect">
            <a:avLst/>
          </a:prstGeom>
          <a:noFill/>
        </p:spPr>
        <p:txBody>
          <a:bodyPr wrap="square" lIns="0" tIns="0" rIns="0" bIns="0" rtlCol="0" anchor="t">
            <a:spAutoFit/>
          </a:bodyPr>
          <a:lstStyle>
            <a:defPPr>
              <a:defRPr lang="en-US"/>
            </a:defPPr>
            <a:lvl1pPr marL="342900" fontAlgn="ctr">
              <a:defRPr sz="3200">
                <a:solidFill>
                  <a:schemeClr val="bg2">
                    <a:lumMod val="10000"/>
                  </a:schemeClr>
                </a:solidFill>
                <a:latin typeface="+mj-lt"/>
              </a:defRPr>
            </a:lvl1pPr>
          </a:lstStyle>
          <a:p>
            <a:pPr marL="250825" marR="0" lvl="0" indent="-171450" fontAlgn="auto">
              <a:lnSpc>
                <a:spcPct val="100000"/>
              </a:lnSpc>
              <a:spcAft>
                <a:spcPts val="900"/>
              </a:spcAft>
              <a:buClrTx/>
              <a:buSzTx/>
              <a:buFont typeface="Arial" panose="020B0604020202020204" pitchFamily="34" charset="0"/>
              <a:buChar char="•"/>
              <a:tabLst/>
              <a:defRPr/>
            </a:pPr>
            <a:r>
              <a:rPr lang="en-US" sz="1400">
                <a:solidFill>
                  <a:schemeClr val="bg1"/>
                </a:solidFill>
                <a:latin typeface="+mn-lt"/>
              </a:rPr>
              <a:t>Founded in 1843 as a lumber mill, now a leading cloud computing implementation and configuration provider </a:t>
            </a:r>
          </a:p>
          <a:p>
            <a:pPr marL="250825" marR="0" lvl="0" indent="-171450" fontAlgn="auto">
              <a:lnSpc>
                <a:spcPct val="100000"/>
              </a:lnSpc>
              <a:spcAft>
                <a:spcPts val="900"/>
              </a:spcAft>
              <a:buClrTx/>
              <a:buSzTx/>
              <a:buFont typeface="Arial" panose="020B0604020202020204" pitchFamily="34" charset="0"/>
              <a:buChar char="•"/>
              <a:tabLst/>
              <a:defRPr/>
            </a:pPr>
            <a:r>
              <a:rPr lang="en-US" sz="1400">
                <a:solidFill>
                  <a:schemeClr val="bg1"/>
                </a:solidFill>
                <a:latin typeface="+mn-lt"/>
              </a:rPr>
              <a:t>For 15 years, our focus has been the finance and retail sphere</a:t>
            </a:r>
          </a:p>
          <a:p>
            <a:pPr marL="250825" marR="0" lvl="0" indent="-171450" fontAlgn="auto">
              <a:lnSpc>
                <a:spcPct val="100000"/>
              </a:lnSpc>
              <a:spcAft>
                <a:spcPts val="900"/>
              </a:spcAft>
              <a:buClrTx/>
              <a:buSzTx/>
              <a:buFont typeface="Arial" panose="020B0604020202020204" pitchFamily="34" charset="0"/>
              <a:buChar char="•"/>
              <a:tabLst/>
              <a:defRPr/>
            </a:pPr>
            <a:r>
              <a:rPr lang="en-US" sz="1400">
                <a:solidFill>
                  <a:schemeClr val="bg1"/>
                </a:solidFill>
                <a:latin typeface="+mn-lt"/>
              </a:rPr>
              <a:t>In 2012 we released </a:t>
            </a:r>
            <a:r>
              <a:rPr lang="en-US" sz="1400" err="1">
                <a:solidFill>
                  <a:schemeClr val="bg1"/>
                </a:solidFill>
                <a:latin typeface="+mn-lt"/>
              </a:rPr>
              <a:t>Cartoso</a:t>
            </a:r>
            <a:r>
              <a:rPr lang="en-US" sz="1400">
                <a:solidFill>
                  <a:schemeClr val="bg1"/>
                </a:solidFill>
                <a:latin typeface="+mn-lt"/>
              </a:rPr>
              <a:t>, our groundbreaking systems unification software</a:t>
            </a:r>
          </a:p>
        </p:txBody>
      </p:sp>
      <p:sp>
        <p:nvSpPr>
          <p:cNvPr id="37" name="TextBox 36">
            <a:extLst>
              <a:ext uri="{FF2B5EF4-FFF2-40B4-BE49-F238E27FC236}">
                <a16:creationId xmlns:a16="http://schemas.microsoft.com/office/drawing/2014/main" id="{0723F160-FD7A-00A9-BAB0-1AC53CCB09BC}"/>
              </a:ext>
            </a:extLst>
          </p:cNvPr>
          <p:cNvSpPr txBox="1">
            <a:spLocks/>
          </p:cNvSpPr>
          <p:nvPr/>
        </p:nvSpPr>
        <p:spPr>
          <a:xfrm>
            <a:off x="3399516" y="2776136"/>
            <a:ext cx="2618972" cy="2485296"/>
          </a:xfrm>
          <a:prstGeom prst="rect">
            <a:avLst/>
          </a:prstGeom>
          <a:noFill/>
        </p:spPr>
        <p:txBody>
          <a:bodyPr wrap="square" lIns="0" tIns="0" rIns="0" bIns="0" rtlCol="0" anchor="t">
            <a:spAutoFit/>
          </a:bodyPr>
          <a:lstStyle>
            <a:defPPr>
              <a:defRPr lang="en-US"/>
            </a:defPPr>
            <a:lvl1pPr marL="342900" fontAlgn="ctr">
              <a:defRPr sz="3200">
                <a:solidFill>
                  <a:schemeClr val="bg2">
                    <a:lumMod val="10000"/>
                  </a:schemeClr>
                </a:solidFill>
                <a:latin typeface="+mj-lt"/>
              </a:defRPr>
            </a:lvl1pPr>
          </a:lstStyle>
          <a:p>
            <a:pPr marL="250825" indent="-171450" fontAlgn="auto">
              <a:spcAft>
                <a:spcPts val="900"/>
              </a:spcAft>
              <a:buFont typeface="Arial" panose="020B0604020202020204" pitchFamily="34" charset="0"/>
              <a:buChar char="•"/>
              <a:defRPr/>
            </a:pPr>
            <a:r>
              <a:rPr lang="en-US" sz="1400">
                <a:solidFill>
                  <a:schemeClr val="bg1"/>
                </a:solidFill>
                <a:latin typeface="+mn-lt"/>
              </a:rPr>
              <a:t>Services and products that take the guesswork out of cloud computing and storage, through our partnership with Microsoft</a:t>
            </a:r>
          </a:p>
          <a:p>
            <a:pPr marL="250825" indent="-171450" fontAlgn="auto">
              <a:spcAft>
                <a:spcPts val="900"/>
              </a:spcAft>
              <a:buFont typeface="Arial" panose="020B0604020202020204" pitchFamily="34" charset="0"/>
              <a:buChar char="•"/>
              <a:defRPr/>
            </a:pPr>
            <a:r>
              <a:rPr lang="en-US" sz="1400">
                <a:solidFill>
                  <a:schemeClr val="bg1"/>
                </a:solidFill>
                <a:latin typeface="+mn-lt"/>
              </a:rPr>
              <a:t>Peace of mind, so you never need to worry about problems with onboarding, sales, service, customer interaction, data theft or ransomware</a:t>
            </a:r>
          </a:p>
        </p:txBody>
      </p:sp>
      <p:sp>
        <p:nvSpPr>
          <p:cNvPr id="38" name="TextBox 37">
            <a:extLst>
              <a:ext uri="{FF2B5EF4-FFF2-40B4-BE49-F238E27FC236}">
                <a16:creationId xmlns:a16="http://schemas.microsoft.com/office/drawing/2014/main" id="{7DF7D5B5-1F74-DF3A-2C23-BD8B52E5521B}"/>
              </a:ext>
            </a:extLst>
          </p:cNvPr>
          <p:cNvSpPr txBox="1">
            <a:spLocks/>
          </p:cNvSpPr>
          <p:nvPr/>
        </p:nvSpPr>
        <p:spPr>
          <a:xfrm>
            <a:off x="6210068" y="2776136"/>
            <a:ext cx="2618972" cy="2369880"/>
          </a:xfrm>
          <a:prstGeom prst="rect">
            <a:avLst/>
          </a:prstGeom>
          <a:noFill/>
        </p:spPr>
        <p:txBody>
          <a:bodyPr wrap="square" lIns="0" tIns="0" rIns="0" bIns="0" rtlCol="0" anchor="t">
            <a:spAutoFit/>
          </a:bodyPr>
          <a:lstStyle>
            <a:defPPr>
              <a:defRPr lang="en-US"/>
            </a:defPPr>
            <a:lvl1pPr marL="342900" fontAlgn="ctr">
              <a:defRPr sz="3200">
                <a:solidFill>
                  <a:schemeClr val="bg2">
                    <a:lumMod val="10000"/>
                  </a:schemeClr>
                </a:solidFill>
                <a:latin typeface="+mj-lt"/>
              </a:defRPr>
            </a:lvl1pPr>
          </a:lstStyle>
          <a:p>
            <a:pPr marL="0" fontAlgn="auto">
              <a:spcAft>
                <a:spcPts val="900"/>
              </a:spcAft>
              <a:defRPr/>
            </a:pPr>
            <a:r>
              <a:rPr lang="en-US" sz="1400">
                <a:solidFill>
                  <a:schemeClr val="bg1"/>
                </a:solidFill>
                <a:latin typeface="+mn-lt"/>
              </a:rPr>
              <a:t>Our services and products are second to none. In customer rankings, we beat our nearest 10 competitors in 95% of relevant capabilities. Microsoft has named us one of their top partners the last 12 years, and the companies we help have seen increases in profit by at least 45%, and have expanded their market share by more than 10%</a:t>
            </a:r>
          </a:p>
        </p:txBody>
      </p:sp>
      <p:sp>
        <p:nvSpPr>
          <p:cNvPr id="17" name="TextBox 16">
            <a:extLst>
              <a:ext uri="{FF2B5EF4-FFF2-40B4-BE49-F238E27FC236}">
                <a16:creationId xmlns:a16="http://schemas.microsoft.com/office/drawing/2014/main" id="{CD8B35AC-FCAB-509B-5846-E11065A5615F}"/>
              </a:ext>
            </a:extLst>
          </p:cNvPr>
          <p:cNvSpPr txBox="1"/>
          <p:nvPr/>
        </p:nvSpPr>
        <p:spPr>
          <a:xfrm>
            <a:off x="588963" y="2383669"/>
            <a:ext cx="2618972" cy="276999"/>
          </a:xfrm>
          <a:prstGeom prst="rect">
            <a:avLst/>
          </a:prstGeom>
          <a:noFill/>
        </p:spPr>
        <p:txBody>
          <a:bodyPr wrap="square" lIns="0" tIns="0" rIns="0" bIns="0">
            <a:spAutoFit/>
          </a:bodyPr>
          <a:lstStyle/>
          <a:p>
            <a:pPr marR="0" lvl="0" indent="0" fontAlgn="auto">
              <a:lnSpc>
                <a:spcPct val="100000"/>
              </a:lnSpc>
              <a:spcBef>
                <a:spcPct val="20000"/>
              </a:spcBef>
              <a:spcAft>
                <a:spcPts val="0"/>
              </a:spcAft>
              <a:buClrTx/>
              <a:buSzPct val="90000"/>
              <a:buFontTx/>
              <a:buNone/>
              <a:tabLst/>
              <a:defRPr/>
            </a:pPr>
            <a:r>
              <a:rPr lang="en-US">
                <a:solidFill>
                  <a:schemeClr val="bg1"/>
                </a:solidFill>
                <a:latin typeface="+mj-lt"/>
              </a:rPr>
              <a:t>Who we are</a:t>
            </a:r>
          </a:p>
        </p:txBody>
      </p:sp>
      <p:sp>
        <p:nvSpPr>
          <p:cNvPr id="18" name="TextBox 17">
            <a:extLst>
              <a:ext uri="{FF2B5EF4-FFF2-40B4-BE49-F238E27FC236}">
                <a16:creationId xmlns:a16="http://schemas.microsoft.com/office/drawing/2014/main" id="{85E850E3-BB20-65AF-1E7C-9DBC0F16F4AB}"/>
              </a:ext>
            </a:extLst>
          </p:cNvPr>
          <p:cNvSpPr txBox="1"/>
          <p:nvPr/>
        </p:nvSpPr>
        <p:spPr>
          <a:xfrm>
            <a:off x="3399516" y="2383669"/>
            <a:ext cx="2618972" cy="276999"/>
          </a:xfrm>
          <a:prstGeom prst="rect">
            <a:avLst/>
          </a:prstGeom>
          <a:noFill/>
        </p:spPr>
        <p:txBody>
          <a:bodyPr wrap="square" lIns="0" tIns="0" rIns="0" bIns="0">
            <a:spAutoFit/>
          </a:bodyPr>
          <a:lstStyle/>
          <a:p>
            <a:pPr>
              <a:spcBef>
                <a:spcPct val="20000"/>
              </a:spcBef>
              <a:buSzPct val="90000"/>
              <a:defRPr/>
            </a:pPr>
            <a:r>
              <a:rPr lang="en-US">
                <a:solidFill>
                  <a:schemeClr val="bg1"/>
                </a:solidFill>
                <a:latin typeface="+mj-lt"/>
              </a:rPr>
              <a:t>What we offer</a:t>
            </a:r>
          </a:p>
        </p:txBody>
      </p:sp>
      <p:sp>
        <p:nvSpPr>
          <p:cNvPr id="19" name="TextBox 18">
            <a:extLst>
              <a:ext uri="{FF2B5EF4-FFF2-40B4-BE49-F238E27FC236}">
                <a16:creationId xmlns:a16="http://schemas.microsoft.com/office/drawing/2014/main" id="{40467271-DEE6-2F04-B854-9CB62E3815F7}"/>
              </a:ext>
            </a:extLst>
          </p:cNvPr>
          <p:cNvSpPr txBox="1"/>
          <p:nvPr/>
        </p:nvSpPr>
        <p:spPr>
          <a:xfrm>
            <a:off x="6210068" y="2383669"/>
            <a:ext cx="2618972" cy="276999"/>
          </a:xfrm>
          <a:prstGeom prst="rect">
            <a:avLst/>
          </a:prstGeom>
          <a:noFill/>
        </p:spPr>
        <p:txBody>
          <a:bodyPr wrap="square" lIns="0" tIns="0" rIns="0" bIns="0">
            <a:spAutoFit/>
          </a:bodyPr>
          <a:lstStyle/>
          <a:p>
            <a:pPr>
              <a:spcBef>
                <a:spcPct val="20000"/>
              </a:spcBef>
              <a:buSzPct val="90000"/>
              <a:defRPr/>
            </a:pPr>
            <a:r>
              <a:rPr lang="en-US">
                <a:solidFill>
                  <a:schemeClr val="bg1"/>
                </a:solidFill>
                <a:latin typeface="+mj-lt"/>
              </a:rPr>
              <a:t>Why choose us</a:t>
            </a:r>
          </a:p>
        </p:txBody>
      </p:sp>
      <p:sp>
        <p:nvSpPr>
          <p:cNvPr id="25" name="Graphic 62" descr="Icon of a person">
            <a:extLst>
              <a:ext uri="{FF2B5EF4-FFF2-40B4-BE49-F238E27FC236}">
                <a16:creationId xmlns:a16="http://schemas.microsoft.com/office/drawing/2014/main" id="{B6BF9553-6BA3-153F-8FE3-66C7EE483BF0}"/>
              </a:ext>
            </a:extLst>
          </p:cNvPr>
          <p:cNvSpPr/>
          <p:nvPr/>
        </p:nvSpPr>
        <p:spPr>
          <a:xfrm>
            <a:off x="588963" y="1852558"/>
            <a:ext cx="313430" cy="391683"/>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solidFill>
            <a:schemeClr val="bg1"/>
          </a:solidFill>
          <a:ln w="15081" cap="flat">
            <a:noFill/>
            <a:prstDash val="solid"/>
            <a:miter/>
          </a:ln>
        </p:spPr>
        <p:txBody>
          <a:bodyPr rtlCol="0" anchor="ctr"/>
          <a:lstStyle/>
          <a:p>
            <a:endParaRPr lang="en-US"/>
          </a:p>
        </p:txBody>
      </p:sp>
      <p:sp>
        <p:nvSpPr>
          <p:cNvPr id="26" name="Freeform: Shape 25" descr="Icon of a handshake">
            <a:extLst>
              <a:ext uri="{FF2B5EF4-FFF2-40B4-BE49-F238E27FC236}">
                <a16:creationId xmlns:a16="http://schemas.microsoft.com/office/drawing/2014/main" id="{8C1B32AB-8077-CCFA-A05C-162EDD7DC17B}"/>
              </a:ext>
            </a:extLst>
          </p:cNvPr>
          <p:cNvSpPr/>
          <p:nvPr/>
        </p:nvSpPr>
        <p:spPr>
          <a:xfrm>
            <a:off x="6174507" y="1850873"/>
            <a:ext cx="416107" cy="396233"/>
          </a:xfrm>
          <a:custGeom>
            <a:avLst/>
            <a:gdLst>
              <a:gd name="connsiteX0" fmla="*/ 104944 w 262032"/>
              <a:gd name="connsiteY0" fmla="*/ 192399 h 249517"/>
              <a:gd name="connsiteX1" fmla="*/ 122568 w 262032"/>
              <a:gd name="connsiteY1" fmla="*/ 192399 h 249517"/>
              <a:gd name="connsiteX2" fmla="*/ 122644 w 262032"/>
              <a:gd name="connsiteY2" fmla="*/ 209837 h 249517"/>
              <a:gd name="connsiteX3" fmla="*/ 122568 w 262032"/>
              <a:gd name="connsiteY3" fmla="*/ 209913 h 249517"/>
              <a:gd name="connsiteX4" fmla="*/ 109104 w 262032"/>
              <a:gd name="connsiteY4" fmla="*/ 223294 h 249517"/>
              <a:gd name="connsiteX5" fmla="*/ 91480 w 262032"/>
              <a:gd name="connsiteY5" fmla="*/ 223294 h 249517"/>
              <a:gd name="connsiteX6" fmla="*/ 89103 w 262032"/>
              <a:gd name="connsiteY6" fmla="*/ 209084 h 249517"/>
              <a:gd name="connsiteX7" fmla="*/ 89117 w 262032"/>
              <a:gd name="connsiteY7" fmla="*/ 209056 h 249517"/>
              <a:gd name="connsiteX8" fmla="*/ 91480 w 262032"/>
              <a:gd name="connsiteY8" fmla="*/ 205780 h 249517"/>
              <a:gd name="connsiteX9" fmla="*/ 93208 w 262032"/>
              <a:gd name="connsiteY9" fmla="*/ 163579 h 249517"/>
              <a:gd name="connsiteX10" fmla="*/ 95233 w 262032"/>
              <a:gd name="connsiteY10" fmla="*/ 165231 h 249517"/>
              <a:gd name="connsiteX11" fmla="*/ 95143 w 262032"/>
              <a:gd name="connsiteY11" fmla="*/ 182668 h 249517"/>
              <a:gd name="connsiteX12" fmla="*/ 81680 w 262032"/>
              <a:gd name="connsiteY12" fmla="*/ 196035 h 249517"/>
              <a:gd name="connsiteX13" fmla="*/ 64056 w 262032"/>
              <a:gd name="connsiteY13" fmla="*/ 196035 h 249517"/>
              <a:gd name="connsiteX14" fmla="*/ 63876 w 262032"/>
              <a:gd name="connsiteY14" fmla="*/ 178701 h 249517"/>
              <a:gd name="connsiteX15" fmla="*/ 64056 w 262032"/>
              <a:gd name="connsiteY15" fmla="*/ 178521 h 249517"/>
              <a:gd name="connsiteX16" fmla="*/ 77519 w 262032"/>
              <a:gd name="connsiteY16" fmla="*/ 165155 h 249517"/>
              <a:gd name="connsiteX17" fmla="*/ 77699 w 262032"/>
              <a:gd name="connsiteY17" fmla="*/ 164961 h 249517"/>
              <a:gd name="connsiteX18" fmla="*/ 93208 w 262032"/>
              <a:gd name="connsiteY18" fmla="*/ 163579 h 249517"/>
              <a:gd name="connsiteX19" fmla="*/ 50095 w 262032"/>
              <a:gd name="connsiteY19" fmla="*/ 137896 h 249517"/>
              <a:gd name="connsiteX20" fmla="*/ 67719 w 262032"/>
              <a:gd name="connsiteY20" fmla="*/ 137896 h 249517"/>
              <a:gd name="connsiteX21" fmla="*/ 67885 w 262032"/>
              <a:gd name="connsiteY21" fmla="*/ 155230 h 249517"/>
              <a:gd name="connsiteX22" fmla="*/ 67705 w 262032"/>
              <a:gd name="connsiteY22" fmla="*/ 155409 h 249517"/>
              <a:gd name="connsiteX23" fmla="*/ 54241 w 262032"/>
              <a:gd name="connsiteY23" fmla="*/ 168790 h 249517"/>
              <a:gd name="connsiteX24" fmla="*/ 54062 w 262032"/>
              <a:gd name="connsiteY24" fmla="*/ 168956 h 249517"/>
              <a:gd name="connsiteX25" fmla="*/ 36631 w 262032"/>
              <a:gd name="connsiteY25" fmla="*/ 168790 h 249517"/>
              <a:gd name="connsiteX26" fmla="*/ 36555 w 262032"/>
              <a:gd name="connsiteY26" fmla="*/ 151352 h 249517"/>
              <a:gd name="connsiteX27" fmla="*/ 36631 w 262032"/>
              <a:gd name="connsiteY27" fmla="*/ 151276 h 249517"/>
              <a:gd name="connsiteX28" fmla="*/ 17127 w 262032"/>
              <a:gd name="connsiteY28" fmla="*/ 116139 h 249517"/>
              <a:gd name="connsiteX29" fmla="*/ 34737 w 262032"/>
              <a:gd name="connsiteY29" fmla="*/ 116139 h 249517"/>
              <a:gd name="connsiteX30" fmla="*/ 34814 w 262032"/>
              <a:gd name="connsiteY30" fmla="*/ 133576 h 249517"/>
              <a:gd name="connsiteX31" fmla="*/ 34737 w 262032"/>
              <a:gd name="connsiteY31" fmla="*/ 133652 h 249517"/>
              <a:gd name="connsiteX32" fmla="*/ 21288 w 262032"/>
              <a:gd name="connsiteY32" fmla="*/ 147033 h 249517"/>
              <a:gd name="connsiteX33" fmla="*/ 3650 w 262032"/>
              <a:gd name="connsiteY33" fmla="*/ 147033 h 249517"/>
              <a:gd name="connsiteX34" fmla="*/ 3573 w 262032"/>
              <a:gd name="connsiteY34" fmla="*/ 129595 h 249517"/>
              <a:gd name="connsiteX35" fmla="*/ 3650 w 262032"/>
              <a:gd name="connsiteY35" fmla="*/ 129519 h 249517"/>
              <a:gd name="connsiteX36" fmla="*/ 103243 w 262032"/>
              <a:gd name="connsiteY36" fmla="*/ 1049 h 249517"/>
              <a:gd name="connsiteX37" fmla="*/ 69004 w 262032"/>
              <a:gd name="connsiteY37" fmla="*/ 27009 h 249517"/>
              <a:gd name="connsiteX38" fmla="*/ 62424 w 262032"/>
              <a:gd name="connsiteY38" fmla="*/ 74488 h 249517"/>
              <a:gd name="connsiteX39" fmla="*/ 62562 w 262032"/>
              <a:gd name="connsiteY39" fmla="*/ 74670 h 249517"/>
              <a:gd name="connsiteX40" fmla="*/ 110307 w 262032"/>
              <a:gd name="connsiteY40" fmla="*/ 81125 h 249517"/>
              <a:gd name="connsiteX41" fmla="*/ 133584 w 262032"/>
              <a:gd name="connsiteY41" fmla="*/ 63501 h 249517"/>
              <a:gd name="connsiteX42" fmla="*/ 191433 w 262032"/>
              <a:gd name="connsiteY42" fmla="*/ 63501 h 249517"/>
              <a:gd name="connsiteX43" fmla="*/ 239910 w 262032"/>
              <a:gd name="connsiteY43" fmla="*/ 111328 h 249517"/>
              <a:gd name="connsiteX44" fmla="*/ 240408 w 262032"/>
              <a:gd name="connsiteY44" fmla="*/ 111881 h 249517"/>
              <a:gd name="connsiteX45" fmla="*/ 256304 w 262032"/>
              <a:gd name="connsiteY45" fmla="*/ 127777 h 249517"/>
              <a:gd name="connsiteX46" fmla="*/ 256109 w 262032"/>
              <a:gd name="connsiteY46" fmla="*/ 155907 h 249517"/>
              <a:gd name="connsiteX47" fmla="*/ 229543 w 262032"/>
              <a:gd name="connsiteY47" fmla="*/ 157137 h 249517"/>
              <a:gd name="connsiteX48" fmla="*/ 228216 w 262032"/>
              <a:gd name="connsiteY48" fmla="*/ 155810 h 249517"/>
              <a:gd name="connsiteX49" fmla="*/ 227386 w 262032"/>
              <a:gd name="connsiteY49" fmla="*/ 155091 h 249517"/>
              <a:gd name="connsiteX50" fmla="*/ 212278 w 262032"/>
              <a:gd name="connsiteY50" fmla="*/ 139997 h 249517"/>
              <a:gd name="connsiteX51" fmla="*/ 202505 w 262032"/>
              <a:gd name="connsiteY51" fmla="*/ 139827 h 249517"/>
              <a:gd name="connsiteX52" fmla="*/ 202335 w 262032"/>
              <a:gd name="connsiteY52" fmla="*/ 149599 h 249517"/>
              <a:gd name="connsiteX53" fmla="*/ 202505 w 262032"/>
              <a:gd name="connsiteY53" fmla="*/ 149769 h 249517"/>
              <a:gd name="connsiteX54" fmla="*/ 218402 w 262032"/>
              <a:gd name="connsiteY54" fmla="*/ 165666 h 249517"/>
              <a:gd name="connsiteX55" fmla="*/ 220171 w 262032"/>
              <a:gd name="connsiteY55" fmla="*/ 167311 h 249517"/>
              <a:gd name="connsiteX56" fmla="*/ 220779 w 262032"/>
              <a:gd name="connsiteY56" fmla="*/ 167919 h 249517"/>
              <a:gd name="connsiteX57" fmla="*/ 219871 w 262032"/>
              <a:gd name="connsiteY57" fmla="*/ 187838 h 249517"/>
              <a:gd name="connsiteX58" fmla="*/ 200860 w 262032"/>
              <a:gd name="connsiteY58" fmla="*/ 187838 h 249517"/>
              <a:gd name="connsiteX59" fmla="*/ 198510 w 262032"/>
              <a:gd name="connsiteY59" fmla="*/ 185502 h 249517"/>
              <a:gd name="connsiteX60" fmla="*/ 188736 w 262032"/>
              <a:gd name="connsiteY60" fmla="*/ 185514 h 249517"/>
              <a:gd name="connsiteX61" fmla="*/ 186720 w 262032"/>
              <a:gd name="connsiteY61" fmla="*/ 190519 h 249517"/>
              <a:gd name="connsiteX62" fmla="*/ 188751 w 262032"/>
              <a:gd name="connsiteY62" fmla="*/ 195565 h 249517"/>
              <a:gd name="connsiteX63" fmla="*/ 191834 w 262032"/>
              <a:gd name="connsiteY63" fmla="*/ 198647 h 249517"/>
              <a:gd name="connsiteX64" fmla="*/ 192388 w 262032"/>
              <a:gd name="connsiteY64" fmla="*/ 217073 h 249517"/>
              <a:gd name="connsiteX65" fmla="*/ 173962 w 262032"/>
              <a:gd name="connsiteY65" fmla="*/ 217627 h 249517"/>
              <a:gd name="connsiteX66" fmla="*/ 173408 w 262032"/>
              <a:gd name="connsiteY66" fmla="*/ 217073 h 249517"/>
              <a:gd name="connsiteX67" fmla="*/ 173380 w 262032"/>
              <a:gd name="connsiteY67" fmla="*/ 217073 h 249517"/>
              <a:gd name="connsiteX68" fmla="*/ 173228 w 262032"/>
              <a:gd name="connsiteY68" fmla="*/ 216893 h 249517"/>
              <a:gd name="connsiteX69" fmla="*/ 170326 w 262032"/>
              <a:gd name="connsiteY69" fmla="*/ 213991 h 249517"/>
              <a:gd name="connsiteX70" fmla="*/ 160553 w 262032"/>
              <a:gd name="connsiteY70" fmla="*/ 213821 h 249517"/>
              <a:gd name="connsiteX71" fmla="*/ 160383 w 262032"/>
              <a:gd name="connsiteY71" fmla="*/ 223593 h 249517"/>
              <a:gd name="connsiteX72" fmla="*/ 160553 w 262032"/>
              <a:gd name="connsiteY72" fmla="*/ 223763 h 249517"/>
              <a:gd name="connsiteX73" fmla="*/ 163566 w 262032"/>
              <a:gd name="connsiteY73" fmla="*/ 226791 h 249517"/>
              <a:gd name="connsiteX74" fmla="*/ 163684 w 262032"/>
              <a:gd name="connsiteY74" fmla="*/ 245569 h 249517"/>
              <a:gd name="connsiteX75" fmla="*/ 144905 w 262032"/>
              <a:gd name="connsiteY75" fmla="*/ 245686 h 249517"/>
              <a:gd name="connsiteX76" fmla="*/ 125125 w 262032"/>
              <a:gd name="connsiteY76" fmla="*/ 226887 h 249517"/>
              <a:gd name="connsiteX77" fmla="*/ 132368 w 262032"/>
              <a:gd name="connsiteY77" fmla="*/ 219672 h 249517"/>
              <a:gd name="connsiteX78" fmla="*/ 132528 w 262032"/>
              <a:gd name="connsiteY78" fmla="*/ 182842 h 249517"/>
              <a:gd name="connsiteX79" fmla="*/ 132368 w 262032"/>
              <a:gd name="connsiteY79" fmla="*/ 182682 h 249517"/>
              <a:gd name="connsiteX80" fmla="*/ 112629 w 262032"/>
              <a:gd name="connsiteY80" fmla="*/ 175038 h 249517"/>
              <a:gd name="connsiteX81" fmla="*/ 104943 w 262032"/>
              <a:gd name="connsiteY81" fmla="*/ 155409 h 249517"/>
              <a:gd name="connsiteX82" fmla="*/ 85204 w 262032"/>
              <a:gd name="connsiteY82" fmla="*/ 147779 h 249517"/>
              <a:gd name="connsiteX83" fmla="*/ 77519 w 262032"/>
              <a:gd name="connsiteY83" fmla="*/ 128164 h 249517"/>
              <a:gd name="connsiteX84" fmla="*/ 52029 w 262032"/>
              <a:gd name="connsiteY84" fmla="*/ 121391 h 249517"/>
              <a:gd name="connsiteX85" fmla="*/ 44551 w 262032"/>
              <a:gd name="connsiteY85" fmla="*/ 106407 h 249517"/>
              <a:gd name="connsiteX86" fmla="*/ 9801 w 262032"/>
              <a:gd name="connsiteY86" fmla="*/ 104223 h 249517"/>
              <a:gd name="connsiteX87" fmla="*/ 32581 w 262032"/>
              <a:gd name="connsiteY87" fmla="*/ 25239 h 249517"/>
              <a:gd name="connsiteX88" fmla="*/ 32581 w 262032"/>
              <a:gd name="connsiteY88" fmla="*/ 25225 h 249517"/>
              <a:gd name="connsiteX89" fmla="*/ 103243 w 262032"/>
              <a:gd name="connsiteY89" fmla="*/ 1049 h 249517"/>
              <a:gd name="connsiteX90" fmla="*/ 174058 w 262032"/>
              <a:gd name="connsiteY90" fmla="*/ 96 h 249517"/>
              <a:gd name="connsiteX91" fmla="*/ 181592 w 262032"/>
              <a:gd name="connsiteY91" fmla="*/ 96 h 249517"/>
              <a:gd name="connsiteX92" fmla="*/ 182117 w 262032"/>
              <a:gd name="connsiteY92" fmla="*/ 96 h 249517"/>
              <a:gd name="connsiteX93" fmla="*/ 204869 w 262032"/>
              <a:gd name="connsiteY93" fmla="*/ 5196 h 249517"/>
              <a:gd name="connsiteX94" fmla="*/ 237215 w 262032"/>
              <a:gd name="connsiteY94" fmla="*/ 30382 h 249517"/>
              <a:gd name="connsiteX95" fmla="*/ 248328 w 262032"/>
              <a:gd name="connsiteY95" fmla="*/ 90483 h 249517"/>
              <a:gd name="connsiteX96" fmla="*/ 202976 w 262032"/>
              <a:gd name="connsiteY96" fmla="*/ 45739 h 249517"/>
              <a:gd name="connsiteX97" fmla="*/ 195691 w 262032"/>
              <a:gd name="connsiteY97" fmla="*/ 42753 h 249517"/>
              <a:gd name="connsiteX98" fmla="*/ 130101 w 262032"/>
              <a:gd name="connsiteY98" fmla="*/ 42753 h 249517"/>
              <a:gd name="connsiteX99" fmla="*/ 123840 w 262032"/>
              <a:gd name="connsiteY99" fmla="*/ 44854 h 249517"/>
              <a:gd name="connsiteX100" fmla="*/ 97797 w 262032"/>
              <a:gd name="connsiteY100" fmla="*/ 64593 h 249517"/>
              <a:gd name="connsiteX101" fmla="*/ 79043 w 262032"/>
              <a:gd name="connsiteY101" fmla="*/ 62072 h 249517"/>
              <a:gd name="connsiteX102" fmla="*/ 79026 w 262032"/>
              <a:gd name="connsiteY102" fmla="*/ 62050 h 249517"/>
              <a:gd name="connsiteX103" fmla="*/ 81437 w 262032"/>
              <a:gd name="connsiteY103" fmla="*/ 43596 h 249517"/>
              <a:gd name="connsiteX104" fmla="*/ 81528 w 262032"/>
              <a:gd name="connsiteY104" fmla="*/ 43527 h 249517"/>
              <a:gd name="connsiteX105" fmla="*/ 136128 w 262032"/>
              <a:gd name="connsiteY105" fmla="*/ 2155 h 249517"/>
              <a:gd name="connsiteX106" fmla="*/ 138160 w 262032"/>
              <a:gd name="connsiteY106" fmla="*/ 109 h 249517"/>
              <a:gd name="connsiteX107" fmla="*/ 173574 w 262032"/>
              <a:gd name="connsiteY107" fmla="*/ 109 h 2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62032" h="249517">
                <a:moveTo>
                  <a:pt x="104944" y="192399"/>
                </a:moveTo>
                <a:cubicBezTo>
                  <a:pt x="109825" y="187566"/>
                  <a:pt x="117687" y="187566"/>
                  <a:pt x="122568" y="192399"/>
                </a:cubicBezTo>
                <a:cubicBezTo>
                  <a:pt x="127405" y="197193"/>
                  <a:pt x="127439" y="205000"/>
                  <a:pt x="122644" y="209837"/>
                </a:cubicBezTo>
                <a:cubicBezTo>
                  <a:pt x="122619" y="209862"/>
                  <a:pt x="122594" y="209888"/>
                  <a:pt x="122568" y="209913"/>
                </a:cubicBezTo>
                <a:lnTo>
                  <a:pt x="109104" y="223294"/>
                </a:lnTo>
                <a:cubicBezTo>
                  <a:pt x="104236" y="228156"/>
                  <a:pt x="96348" y="228156"/>
                  <a:pt x="91480" y="223294"/>
                </a:cubicBezTo>
                <a:cubicBezTo>
                  <a:pt x="87715" y="219561"/>
                  <a:pt x="86758" y="213839"/>
                  <a:pt x="89103" y="209084"/>
                </a:cubicBezTo>
                <a:lnTo>
                  <a:pt x="89117" y="209056"/>
                </a:lnTo>
                <a:cubicBezTo>
                  <a:pt x="89719" y="207842"/>
                  <a:pt x="90518" y="206735"/>
                  <a:pt x="91480" y="205780"/>
                </a:cubicBezTo>
                <a:close/>
                <a:moveTo>
                  <a:pt x="93208" y="163579"/>
                </a:moveTo>
                <a:cubicBezTo>
                  <a:pt x="93940" y="164056"/>
                  <a:pt x="94619" y="164610"/>
                  <a:pt x="95233" y="165231"/>
                </a:cubicBezTo>
                <a:cubicBezTo>
                  <a:pt x="100024" y="170071"/>
                  <a:pt x="99983" y="177879"/>
                  <a:pt x="95143" y="182668"/>
                </a:cubicBezTo>
                <a:lnTo>
                  <a:pt x="81680" y="196035"/>
                </a:lnTo>
                <a:cubicBezTo>
                  <a:pt x="76800" y="200873"/>
                  <a:pt x="68921" y="200873"/>
                  <a:pt x="64056" y="196035"/>
                </a:cubicBezTo>
                <a:cubicBezTo>
                  <a:pt x="59259" y="191281"/>
                  <a:pt x="59179" y="183553"/>
                  <a:pt x="63876" y="178701"/>
                </a:cubicBezTo>
                <a:lnTo>
                  <a:pt x="64056" y="178521"/>
                </a:lnTo>
                <a:lnTo>
                  <a:pt x="77519" y="165155"/>
                </a:lnTo>
                <a:lnTo>
                  <a:pt x="77699" y="164961"/>
                </a:lnTo>
                <a:cubicBezTo>
                  <a:pt x="81919" y="160952"/>
                  <a:pt x="88345" y="160379"/>
                  <a:pt x="93208" y="163579"/>
                </a:cubicBezTo>
                <a:close/>
                <a:moveTo>
                  <a:pt x="50095" y="137896"/>
                </a:moveTo>
                <a:cubicBezTo>
                  <a:pt x="54975" y="133062"/>
                  <a:pt x="62838" y="133062"/>
                  <a:pt x="67719" y="137896"/>
                </a:cubicBezTo>
                <a:cubicBezTo>
                  <a:pt x="72512" y="142654"/>
                  <a:pt x="72586" y="150381"/>
                  <a:pt x="67885" y="155230"/>
                </a:cubicBezTo>
                <a:lnTo>
                  <a:pt x="67705" y="155409"/>
                </a:lnTo>
                <a:lnTo>
                  <a:pt x="54241" y="168790"/>
                </a:lnTo>
                <a:lnTo>
                  <a:pt x="54062" y="168956"/>
                </a:lnTo>
                <a:cubicBezTo>
                  <a:pt x="49160" y="173617"/>
                  <a:pt x="41443" y="173544"/>
                  <a:pt x="36631" y="168790"/>
                </a:cubicBezTo>
                <a:cubicBezTo>
                  <a:pt x="31795" y="163996"/>
                  <a:pt x="31761" y="156189"/>
                  <a:pt x="36555" y="151352"/>
                </a:cubicBezTo>
                <a:cubicBezTo>
                  <a:pt x="36580" y="151328"/>
                  <a:pt x="36605" y="151301"/>
                  <a:pt x="36631" y="151276"/>
                </a:cubicBezTo>
                <a:close/>
                <a:moveTo>
                  <a:pt x="17127" y="116139"/>
                </a:moveTo>
                <a:lnTo>
                  <a:pt x="34737" y="116139"/>
                </a:lnTo>
                <a:cubicBezTo>
                  <a:pt x="39574" y="120932"/>
                  <a:pt x="39608" y="128740"/>
                  <a:pt x="34814" y="133576"/>
                </a:cubicBezTo>
                <a:cubicBezTo>
                  <a:pt x="34788" y="133601"/>
                  <a:pt x="34763" y="133627"/>
                  <a:pt x="34737" y="133652"/>
                </a:cubicBezTo>
                <a:lnTo>
                  <a:pt x="21288" y="147033"/>
                </a:lnTo>
                <a:cubicBezTo>
                  <a:pt x="16405" y="151875"/>
                  <a:pt x="8532" y="151875"/>
                  <a:pt x="3650" y="147033"/>
                </a:cubicBezTo>
                <a:cubicBezTo>
                  <a:pt x="-1187" y="142239"/>
                  <a:pt x="-1221" y="134432"/>
                  <a:pt x="3573" y="129595"/>
                </a:cubicBezTo>
                <a:cubicBezTo>
                  <a:pt x="3599" y="129570"/>
                  <a:pt x="3624" y="129544"/>
                  <a:pt x="3650" y="129519"/>
                </a:cubicBezTo>
                <a:close/>
                <a:moveTo>
                  <a:pt x="103243" y="1049"/>
                </a:moveTo>
                <a:lnTo>
                  <a:pt x="69004" y="27009"/>
                </a:lnTo>
                <a:cubicBezTo>
                  <a:pt x="54076" y="38302"/>
                  <a:pt x="51130" y="59560"/>
                  <a:pt x="62424" y="74488"/>
                </a:cubicBezTo>
                <a:cubicBezTo>
                  <a:pt x="62470" y="74548"/>
                  <a:pt x="62516" y="74609"/>
                  <a:pt x="62562" y="74670"/>
                </a:cubicBezTo>
                <a:cubicBezTo>
                  <a:pt x="73999" y="89577"/>
                  <a:pt x="95322" y="92460"/>
                  <a:pt x="110307" y="81125"/>
                </a:cubicBezTo>
                <a:lnTo>
                  <a:pt x="133584" y="63501"/>
                </a:lnTo>
                <a:lnTo>
                  <a:pt x="191433" y="63501"/>
                </a:lnTo>
                <a:lnTo>
                  <a:pt x="239910" y="111328"/>
                </a:lnTo>
                <a:cubicBezTo>
                  <a:pt x="240066" y="111520"/>
                  <a:pt x="240232" y="111705"/>
                  <a:pt x="240408" y="111881"/>
                </a:cubicBezTo>
                <a:lnTo>
                  <a:pt x="256304" y="127777"/>
                </a:lnTo>
                <a:cubicBezTo>
                  <a:pt x="264018" y="135598"/>
                  <a:pt x="263931" y="148192"/>
                  <a:pt x="256109" y="155907"/>
                </a:cubicBezTo>
                <a:cubicBezTo>
                  <a:pt x="248870" y="163046"/>
                  <a:pt x="237411" y="163577"/>
                  <a:pt x="229543" y="157137"/>
                </a:cubicBezTo>
                <a:lnTo>
                  <a:pt x="228216" y="155810"/>
                </a:lnTo>
                <a:cubicBezTo>
                  <a:pt x="227959" y="155549"/>
                  <a:pt x="227681" y="155308"/>
                  <a:pt x="227386" y="155091"/>
                </a:cubicBezTo>
                <a:lnTo>
                  <a:pt x="212278" y="139997"/>
                </a:lnTo>
                <a:cubicBezTo>
                  <a:pt x="209627" y="137251"/>
                  <a:pt x="205250" y="137175"/>
                  <a:pt x="202505" y="139827"/>
                </a:cubicBezTo>
                <a:cubicBezTo>
                  <a:pt x="199760" y="142479"/>
                  <a:pt x="199684" y="146854"/>
                  <a:pt x="202335" y="149599"/>
                </a:cubicBezTo>
                <a:cubicBezTo>
                  <a:pt x="202391" y="149658"/>
                  <a:pt x="202447" y="149714"/>
                  <a:pt x="202505" y="149769"/>
                </a:cubicBezTo>
                <a:lnTo>
                  <a:pt x="218402" y="165666"/>
                </a:lnTo>
                <a:cubicBezTo>
                  <a:pt x="218982" y="166233"/>
                  <a:pt x="219563" y="166785"/>
                  <a:pt x="220171" y="167311"/>
                </a:cubicBezTo>
                <a:lnTo>
                  <a:pt x="220779" y="167919"/>
                </a:lnTo>
                <a:cubicBezTo>
                  <a:pt x="226029" y="173671"/>
                  <a:pt x="225621" y="182588"/>
                  <a:pt x="219871" y="187838"/>
                </a:cubicBezTo>
                <a:cubicBezTo>
                  <a:pt x="214487" y="192752"/>
                  <a:pt x="206244" y="192752"/>
                  <a:pt x="200860" y="187838"/>
                </a:cubicBezTo>
                <a:lnTo>
                  <a:pt x="198510" y="185502"/>
                </a:lnTo>
                <a:cubicBezTo>
                  <a:pt x="195808" y="182806"/>
                  <a:pt x="191432" y="182812"/>
                  <a:pt x="188736" y="185514"/>
                </a:cubicBezTo>
                <a:cubicBezTo>
                  <a:pt x="187413" y="186841"/>
                  <a:pt x="186686" y="188646"/>
                  <a:pt x="186720" y="190519"/>
                </a:cubicBezTo>
                <a:cubicBezTo>
                  <a:pt x="186677" y="192409"/>
                  <a:pt x="187412" y="194232"/>
                  <a:pt x="188751" y="195565"/>
                </a:cubicBezTo>
                <a:lnTo>
                  <a:pt x="191834" y="198647"/>
                </a:lnTo>
                <a:cubicBezTo>
                  <a:pt x="197076" y="203582"/>
                  <a:pt x="197323" y="211831"/>
                  <a:pt x="192388" y="217073"/>
                </a:cubicBezTo>
                <a:cubicBezTo>
                  <a:pt x="187454" y="222315"/>
                  <a:pt x="179204" y="222562"/>
                  <a:pt x="173962" y="217627"/>
                </a:cubicBezTo>
                <a:cubicBezTo>
                  <a:pt x="173772" y="217448"/>
                  <a:pt x="173588" y="217264"/>
                  <a:pt x="173408" y="217073"/>
                </a:cubicBezTo>
                <a:lnTo>
                  <a:pt x="173380" y="217073"/>
                </a:lnTo>
                <a:lnTo>
                  <a:pt x="173228" y="216893"/>
                </a:lnTo>
                <a:lnTo>
                  <a:pt x="170326" y="213991"/>
                </a:lnTo>
                <a:cubicBezTo>
                  <a:pt x="167674" y="211245"/>
                  <a:pt x="163298" y="211169"/>
                  <a:pt x="160553" y="213821"/>
                </a:cubicBezTo>
                <a:cubicBezTo>
                  <a:pt x="157808" y="216472"/>
                  <a:pt x="157732" y="220848"/>
                  <a:pt x="160383" y="223593"/>
                </a:cubicBezTo>
                <a:cubicBezTo>
                  <a:pt x="160438" y="223651"/>
                  <a:pt x="160495" y="223708"/>
                  <a:pt x="160553" y="223763"/>
                </a:cubicBezTo>
                <a:lnTo>
                  <a:pt x="163566" y="226791"/>
                </a:lnTo>
                <a:cubicBezTo>
                  <a:pt x="168784" y="231944"/>
                  <a:pt x="168837" y="240351"/>
                  <a:pt x="163684" y="245569"/>
                </a:cubicBezTo>
                <a:cubicBezTo>
                  <a:pt x="158531" y="250787"/>
                  <a:pt x="150123" y="250840"/>
                  <a:pt x="144905" y="245686"/>
                </a:cubicBezTo>
                <a:lnTo>
                  <a:pt x="125125" y="226887"/>
                </a:lnTo>
                <a:lnTo>
                  <a:pt x="132368" y="219672"/>
                </a:lnTo>
                <a:cubicBezTo>
                  <a:pt x="142583" y="209547"/>
                  <a:pt x="142655" y="193057"/>
                  <a:pt x="132528" y="182842"/>
                </a:cubicBezTo>
                <a:cubicBezTo>
                  <a:pt x="132476" y="182788"/>
                  <a:pt x="132422" y="182736"/>
                  <a:pt x="132368" y="182682"/>
                </a:cubicBezTo>
                <a:cubicBezTo>
                  <a:pt x="127146" y="177486"/>
                  <a:pt x="119988" y="174714"/>
                  <a:pt x="112629" y="175038"/>
                </a:cubicBezTo>
                <a:cubicBezTo>
                  <a:pt x="112955" y="167703"/>
                  <a:pt x="110163" y="160572"/>
                  <a:pt x="104943" y="155409"/>
                </a:cubicBezTo>
                <a:cubicBezTo>
                  <a:pt x="99720" y="150219"/>
                  <a:pt x="92561" y="147451"/>
                  <a:pt x="85204" y="147779"/>
                </a:cubicBezTo>
                <a:cubicBezTo>
                  <a:pt x="85525" y="140449"/>
                  <a:pt x="82733" y="133326"/>
                  <a:pt x="77519" y="128164"/>
                </a:cubicBezTo>
                <a:cubicBezTo>
                  <a:pt x="70836" y="121525"/>
                  <a:pt x="61126" y="118946"/>
                  <a:pt x="52029" y="121391"/>
                </a:cubicBezTo>
                <a:cubicBezTo>
                  <a:pt x="51258" y="115709"/>
                  <a:pt x="48629" y="110439"/>
                  <a:pt x="44551" y="106407"/>
                </a:cubicBezTo>
                <a:cubicBezTo>
                  <a:pt x="35146" y="97085"/>
                  <a:pt x="20298" y="96152"/>
                  <a:pt x="9801" y="104223"/>
                </a:cubicBezTo>
                <a:cubicBezTo>
                  <a:pt x="3166" y="75726"/>
                  <a:pt x="11789" y="45827"/>
                  <a:pt x="32581" y="25239"/>
                </a:cubicBezTo>
                <a:lnTo>
                  <a:pt x="32581" y="25225"/>
                </a:lnTo>
                <a:cubicBezTo>
                  <a:pt x="51177" y="6750"/>
                  <a:pt x="77227" y="-2163"/>
                  <a:pt x="103243" y="1049"/>
                </a:cubicBezTo>
                <a:close/>
                <a:moveTo>
                  <a:pt x="174058" y="96"/>
                </a:moveTo>
                <a:cubicBezTo>
                  <a:pt x="176568" y="-32"/>
                  <a:pt x="179083" y="-32"/>
                  <a:pt x="181592" y="96"/>
                </a:cubicBezTo>
                <a:lnTo>
                  <a:pt x="182117" y="96"/>
                </a:lnTo>
                <a:cubicBezTo>
                  <a:pt x="189986" y="78"/>
                  <a:pt x="197760" y="1821"/>
                  <a:pt x="204869" y="5196"/>
                </a:cubicBezTo>
                <a:cubicBezTo>
                  <a:pt x="217859" y="10290"/>
                  <a:pt x="229092" y="19037"/>
                  <a:pt x="237215" y="30382"/>
                </a:cubicBezTo>
                <a:cubicBezTo>
                  <a:pt x="249662" y="47770"/>
                  <a:pt x="253735" y="69793"/>
                  <a:pt x="248328" y="90483"/>
                </a:cubicBezTo>
                <a:lnTo>
                  <a:pt x="202976" y="45739"/>
                </a:lnTo>
                <a:cubicBezTo>
                  <a:pt x="201035" y="43824"/>
                  <a:pt x="198417" y="42752"/>
                  <a:pt x="195691" y="42753"/>
                </a:cubicBezTo>
                <a:lnTo>
                  <a:pt x="130101" y="42753"/>
                </a:lnTo>
                <a:cubicBezTo>
                  <a:pt x="127843" y="42764"/>
                  <a:pt x="125648" y="43501"/>
                  <a:pt x="123840" y="44854"/>
                </a:cubicBezTo>
                <a:lnTo>
                  <a:pt x="97797" y="64593"/>
                </a:lnTo>
                <a:cubicBezTo>
                  <a:pt x="91922" y="69076"/>
                  <a:pt x="83526" y="67947"/>
                  <a:pt x="79043" y="62072"/>
                </a:cubicBezTo>
                <a:cubicBezTo>
                  <a:pt x="79037" y="62065"/>
                  <a:pt x="79031" y="62057"/>
                  <a:pt x="79026" y="62050"/>
                </a:cubicBezTo>
                <a:cubicBezTo>
                  <a:pt x="74596" y="56288"/>
                  <a:pt x="75675" y="48026"/>
                  <a:pt x="81437" y="43596"/>
                </a:cubicBezTo>
                <a:cubicBezTo>
                  <a:pt x="81467" y="43573"/>
                  <a:pt x="81497" y="43550"/>
                  <a:pt x="81528" y="43527"/>
                </a:cubicBezTo>
                <a:lnTo>
                  <a:pt x="136128" y="2155"/>
                </a:lnTo>
                <a:cubicBezTo>
                  <a:pt x="136898" y="1572"/>
                  <a:pt x="137582" y="883"/>
                  <a:pt x="138160" y="109"/>
                </a:cubicBezTo>
                <a:lnTo>
                  <a:pt x="173574" y="109"/>
                </a:lnTo>
                <a:close/>
              </a:path>
            </a:pathLst>
          </a:custGeom>
          <a:solidFill>
            <a:schemeClr val="bg1"/>
          </a:solidFill>
          <a:ln w="15081" cap="flat">
            <a:noFill/>
            <a:prstDash val="solid"/>
            <a:miter/>
          </a:ln>
        </p:spPr>
        <p:txBody>
          <a:bodyPr rtlCol="0" anchor="ctr"/>
          <a:lstStyle/>
          <a:p>
            <a:endParaRPr lang="en-US"/>
          </a:p>
        </p:txBody>
      </p:sp>
      <p:sp>
        <p:nvSpPr>
          <p:cNvPr id="27" name="Graphic 180" descr="Icon of a team of three people with a briefcase">
            <a:extLst>
              <a:ext uri="{FF2B5EF4-FFF2-40B4-BE49-F238E27FC236}">
                <a16:creationId xmlns:a16="http://schemas.microsoft.com/office/drawing/2014/main" id="{6750D1A2-7D4B-A930-23BE-051D76253931}"/>
              </a:ext>
            </a:extLst>
          </p:cNvPr>
          <p:cNvSpPr/>
          <p:nvPr/>
        </p:nvSpPr>
        <p:spPr>
          <a:xfrm>
            <a:off x="3399516" y="1848237"/>
            <a:ext cx="423520" cy="403352"/>
          </a:xfrm>
          <a:custGeom>
            <a:avLst/>
            <a:gdLst>
              <a:gd name="connsiteX0" fmla="*/ 161976 w 266700"/>
              <a:gd name="connsiteY0" fmla="*/ 88900 h 254000"/>
              <a:gd name="connsiteX1" fmla="*/ 183286 w 266700"/>
              <a:gd name="connsiteY1" fmla="*/ 104775 h 254000"/>
              <a:gd name="connsiteX2" fmla="*/ 174625 w 266700"/>
              <a:gd name="connsiteY2" fmla="*/ 104775 h 254000"/>
              <a:gd name="connsiteX3" fmla="*/ 139700 w 266700"/>
              <a:gd name="connsiteY3" fmla="*/ 139700 h 254000"/>
              <a:gd name="connsiteX4" fmla="*/ 139700 w 266700"/>
              <a:gd name="connsiteY4" fmla="*/ 140335 h 254000"/>
              <a:gd name="connsiteX5" fmla="*/ 114300 w 266700"/>
              <a:gd name="connsiteY5" fmla="*/ 171450 h 254000"/>
              <a:gd name="connsiteX6" fmla="*/ 114300 w 266700"/>
              <a:gd name="connsiteY6" fmla="*/ 227178 h 254000"/>
              <a:gd name="connsiteX7" fmla="*/ 69875 w 266700"/>
              <a:gd name="connsiteY7" fmla="*/ 171437 h 254000"/>
              <a:gd name="connsiteX8" fmla="*/ 69875 w 266700"/>
              <a:gd name="connsiteY8" fmla="*/ 111125 h 254000"/>
              <a:gd name="connsiteX9" fmla="*/ 92100 w 266700"/>
              <a:gd name="connsiteY9" fmla="*/ 88900 h 254000"/>
              <a:gd name="connsiteX10" fmla="*/ 161976 w 266700"/>
              <a:gd name="connsiteY10" fmla="*/ 88900 h 254000"/>
              <a:gd name="connsiteX11" fmla="*/ 219075 w 266700"/>
              <a:gd name="connsiteY11" fmla="*/ 104775 h 254000"/>
              <a:gd name="connsiteX12" fmla="*/ 254000 w 266700"/>
              <a:gd name="connsiteY12" fmla="*/ 139548 h 254000"/>
              <a:gd name="connsiteX13" fmla="*/ 254000 w 266700"/>
              <a:gd name="connsiteY13" fmla="*/ 111125 h 254000"/>
              <a:gd name="connsiteX14" fmla="*/ 231775 w 266700"/>
              <a:gd name="connsiteY14" fmla="*/ 88900 h 254000"/>
              <a:gd name="connsiteX15" fmla="*/ 188913 w 266700"/>
              <a:gd name="connsiteY15" fmla="*/ 88900 h 254000"/>
              <a:gd name="connsiteX16" fmla="*/ 196329 w 266700"/>
              <a:gd name="connsiteY16" fmla="*/ 104775 h 254000"/>
              <a:gd name="connsiteX17" fmla="*/ 219075 w 266700"/>
              <a:gd name="connsiteY17" fmla="*/ 104775 h 254000"/>
              <a:gd name="connsiteX18" fmla="*/ 65164 w 266700"/>
              <a:gd name="connsiteY18" fmla="*/ 88900 h 254000"/>
              <a:gd name="connsiteX19" fmla="*/ 57290 w 266700"/>
              <a:gd name="connsiteY19" fmla="*/ 108331 h 254000"/>
              <a:gd name="connsiteX20" fmla="*/ 57163 w 266700"/>
              <a:gd name="connsiteY20" fmla="*/ 111125 h 254000"/>
              <a:gd name="connsiteX21" fmla="*/ 57163 w 266700"/>
              <a:gd name="connsiteY21" fmla="*/ 171437 h 254000"/>
              <a:gd name="connsiteX22" fmla="*/ 63945 w 266700"/>
              <a:gd name="connsiteY22" fmla="*/ 201473 h 254000"/>
              <a:gd name="connsiteX23" fmla="*/ 1726 w 266700"/>
              <a:gd name="connsiteY23" fmla="*/ 165518 h 254000"/>
              <a:gd name="connsiteX24" fmla="*/ 0 w 266700"/>
              <a:gd name="connsiteY24" fmla="*/ 152387 h 254000"/>
              <a:gd name="connsiteX25" fmla="*/ 0 w 266700"/>
              <a:gd name="connsiteY25" fmla="*/ 111125 h 254000"/>
              <a:gd name="connsiteX26" fmla="*/ 20396 w 266700"/>
              <a:gd name="connsiteY26" fmla="*/ 88976 h 254000"/>
              <a:gd name="connsiteX27" fmla="*/ 22225 w 266700"/>
              <a:gd name="connsiteY27" fmla="*/ 88900 h 254000"/>
              <a:gd name="connsiteX28" fmla="*/ 65164 w 266700"/>
              <a:gd name="connsiteY28" fmla="*/ 88900 h 254000"/>
              <a:gd name="connsiteX29" fmla="*/ 127000 w 266700"/>
              <a:gd name="connsiteY29" fmla="*/ 0 h 254000"/>
              <a:gd name="connsiteX30" fmla="*/ 165100 w 266700"/>
              <a:gd name="connsiteY30" fmla="*/ 38100 h 254000"/>
              <a:gd name="connsiteX31" fmla="*/ 127000 w 266700"/>
              <a:gd name="connsiteY31" fmla="*/ 76200 h 254000"/>
              <a:gd name="connsiteX32" fmla="*/ 88900 w 266700"/>
              <a:gd name="connsiteY32" fmla="*/ 38100 h 254000"/>
              <a:gd name="connsiteX33" fmla="*/ 127000 w 266700"/>
              <a:gd name="connsiteY33" fmla="*/ 0 h 254000"/>
              <a:gd name="connsiteX34" fmla="*/ 209550 w 266700"/>
              <a:gd name="connsiteY34" fmla="*/ 12700 h 254000"/>
              <a:gd name="connsiteX35" fmla="*/ 241300 w 266700"/>
              <a:gd name="connsiteY35" fmla="*/ 44450 h 254000"/>
              <a:gd name="connsiteX36" fmla="*/ 209550 w 266700"/>
              <a:gd name="connsiteY36" fmla="*/ 76200 h 254000"/>
              <a:gd name="connsiteX37" fmla="*/ 177800 w 266700"/>
              <a:gd name="connsiteY37" fmla="*/ 44450 h 254000"/>
              <a:gd name="connsiteX38" fmla="*/ 209550 w 266700"/>
              <a:gd name="connsiteY38" fmla="*/ 12700 h 254000"/>
              <a:gd name="connsiteX39" fmla="*/ 44450 w 266700"/>
              <a:gd name="connsiteY39" fmla="*/ 12700 h 254000"/>
              <a:gd name="connsiteX40" fmla="*/ 76200 w 266700"/>
              <a:gd name="connsiteY40" fmla="*/ 44450 h 254000"/>
              <a:gd name="connsiteX41" fmla="*/ 44450 w 266700"/>
              <a:gd name="connsiteY41" fmla="*/ 76200 h 254000"/>
              <a:gd name="connsiteX42" fmla="*/ 12700 w 266700"/>
              <a:gd name="connsiteY42" fmla="*/ 44450 h 254000"/>
              <a:gd name="connsiteX43" fmla="*/ 44450 w 266700"/>
              <a:gd name="connsiteY43" fmla="*/ 12700 h 254000"/>
              <a:gd name="connsiteX44" fmla="*/ 152400 w 266700"/>
              <a:gd name="connsiteY44" fmla="*/ 152400 h 254000"/>
              <a:gd name="connsiteX45" fmla="*/ 146050 w 266700"/>
              <a:gd name="connsiteY45" fmla="*/ 152400 h 254000"/>
              <a:gd name="connsiteX46" fmla="*/ 127000 w 266700"/>
              <a:gd name="connsiteY46" fmla="*/ 171450 h 254000"/>
              <a:gd name="connsiteX47" fmla="*/ 127000 w 266700"/>
              <a:gd name="connsiteY47" fmla="*/ 190500 h 254000"/>
              <a:gd name="connsiteX48" fmla="*/ 158750 w 266700"/>
              <a:gd name="connsiteY48" fmla="*/ 190500 h 254000"/>
              <a:gd name="connsiteX49" fmla="*/ 158750 w 266700"/>
              <a:gd name="connsiteY49" fmla="*/ 187325 h 254000"/>
              <a:gd name="connsiteX50" fmla="*/ 168275 w 266700"/>
              <a:gd name="connsiteY50" fmla="*/ 177800 h 254000"/>
              <a:gd name="connsiteX51" fmla="*/ 177800 w 266700"/>
              <a:gd name="connsiteY51" fmla="*/ 187325 h 254000"/>
              <a:gd name="connsiteX52" fmla="*/ 177800 w 266700"/>
              <a:gd name="connsiteY52" fmla="*/ 190500 h 254000"/>
              <a:gd name="connsiteX53" fmla="*/ 215900 w 266700"/>
              <a:gd name="connsiteY53" fmla="*/ 190500 h 254000"/>
              <a:gd name="connsiteX54" fmla="*/ 215900 w 266700"/>
              <a:gd name="connsiteY54" fmla="*/ 187325 h 254000"/>
              <a:gd name="connsiteX55" fmla="*/ 225425 w 266700"/>
              <a:gd name="connsiteY55" fmla="*/ 177800 h 254000"/>
              <a:gd name="connsiteX56" fmla="*/ 234950 w 266700"/>
              <a:gd name="connsiteY56" fmla="*/ 187325 h 254000"/>
              <a:gd name="connsiteX57" fmla="*/ 234950 w 266700"/>
              <a:gd name="connsiteY57" fmla="*/ 190500 h 254000"/>
              <a:gd name="connsiteX58" fmla="*/ 266700 w 266700"/>
              <a:gd name="connsiteY58" fmla="*/ 190500 h 254000"/>
              <a:gd name="connsiteX59" fmla="*/ 266700 w 266700"/>
              <a:gd name="connsiteY59" fmla="*/ 171450 h 254000"/>
              <a:gd name="connsiteX60" fmla="*/ 247650 w 266700"/>
              <a:gd name="connsiteY60" fmla="*/ 152400 h 254000"/>
              <a:gd name="connsiteX61" fmla="*/ 241300 w 266700"/>
              <a:gd name="connsiteY61" fmla="*/ 152400 h 254000"/>
              <a:gd name="connsiteX62" fmla="*/ 241300 w 266700"/>
              <a:gd name="connsiteY62" fmla="*/ 139700 h 254000"/>
              <a:gd name="connsiteX63" fmla="*/ 219075 w 266700"/>
              <a:gd name="connsiteY63" fmla="*/ 117475 h 254000"/>
              <a:gd name="connsiteX64" fmla="*/ 174625 w 266700"/>
              <a:gd name="connsiteY64" fmla="*/ 117475 h 254000"/>
              <a:gd name="connsiteX65" fmla="*/ 152400 w 266700"/>
              <a:gd name="connsiteY65" fmla="*/ 139700 h 254000"/>
              <a:gd name="connsiteX66" fmla="*/ 152400 w 266700"/>
              <a:gd name="connsiteY66" fmla="*/ 152400 h 254000"/>
              <a:gd name="connsiteX67" fmla="*/ 171450 w 266700"/>
              <a:gd name="connsiteY67" fmla="*/ 139700 h 254000"/>
              <a:gd name="connsiteX68" fmla="*/ 174625 w 266700"/>
              <a:gd name="connsiteY68" fmla="*/ 136525 h 254000"/>
              <a:gd name="connsiteX69" fmla="*/ 219075 w 266700"/>
              <a:gd name="connsiteY69" fmla="*/ 136525 h 254000"/>
              <a:gd name="connsiteX70" fmla="*/ 222250 w 266700"/>
              <a:gd name="connsiteY70" fmla="*/ 139700 h 254000"/>
              <a:gd name="connsiteX71" fmla="*/ 222250 w 266700"/>
              <a:gd name="connsiteY71" fmla="*/ 152400 h 254000"/>
              <a:gd name="connsiteX72" fmla="*/ 171450 w 266700"/>
              <a:gd name="connsiteY72" fmla="*/ 152400 h 254000"/>
              <a:gd name="connsiteX73" fmla="*/ 171450 w 266700"/>
              <a:gd name="connsiteY73" fmla="*/ 139700 h 254000"/>
              <a:gd name="connsiteX74" fmla="*/ 127000 w 266700"/>
              <a:gd name="connsiteY74" fmla="*/ 234950 h 254000"/>
              <a:gd name="connsiteX75" fmla="*/ 127000 w 266700"/>
              <a:gd name="connsiteY75" fmla="*/ 209550 h 254000"/>
              <a:gd name="connsiteX76" fmla="*/ 158750 w 266700"/>
              <a:gd name="connsiteY76" fmla="*/ 209550 h 254000"/>
              <a:gd name="connsiteX77" fmla="*/ 158750 w 266700"/>
              <a:gd name="connsiteY77" fmla="*/ 219075 h 254000"/>
              <a:gd name="connsiteX78" fmla="*/ 168275 w 266700"/>
              <a:gd name="connsiteY78" fmla="*/ 228600 h 254000"/>
              <a:gd name="connsiteX79" fmla="*/ 177800 w 266700"/>
              <a:gd name="connsiteY79" fmla="*/ 219075 h 254000"/>
              <a:gd name="connsiteX80" fmla="*/ 177800 w 266700"/>
              <a:gd name="connsiteY80" fmla="*/ 209550 h 254000"/>
              <a:gd name="connsiteX81" fmla="*/ 215900 w 266700"/>
              <a:gd name="connsiteY81" fmla="*/ 209550 h 254000"/>
              <a:gd name="connsiteX82" fmla="*/ 215900 w 266700"/>
              <a:gd name="connsiteY82" fmla="*/ 219075 h 254000"/>
              <a:gd name="connsiteX83" fmla="*/ 225425 w 266700"/>
              <a:gd name="connsiteY83" fmla="*/ 228600 h 254000"/>
              <a:gd name="connsiteX84" fmla="*/ 234950 w 266700"/>
              <a:gd name="connsiteY84" fmla="*/ 219075 h 254000"/>
              <a:gd name="connsiteX85" fmla="*/ 234950 w 266700"/>
              <a:gd name="connsiteY85" fmla="*/ 209550 h 254000"/>
              <a:gd name="connsiteX86" fmla="*/ 266700 w 266700"/>
              <a:gd name="connsiteY86" fmla="*/ 209550 h 254000"/>
              <a:gd name="connsiteX87" fmla="*/ 266700 w 266700"/>
              <a:gd name="connsiteY87" fmla="*/ 234950 h 254000"/>
              <a:gd name="connsiteX88" fmla="*/ 247650 w 266700"/>
              <a:gd name="connsiteY88" fmla="*/ 254000 h 254000"/>
              <a:gd name="connsiteX89" fmla="*/ 146050 w 266700"/>
              <a:gd name="connsiteY89" fmla="*/ 254000 h 254000"/>
              <a:gd name="connsiteX90" fmla="*/ 127000 w 266700"/>
              <a:gd name="connsiteY90" fmla="*/ 23495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66700" h="254000">
                <a:moveTo>
                  <a:pt x="161976" y="88900"/>
                </a:moveTo>
                <a:cubicBezTo>
                  <a:pt x="171809" y="88895"/>
                  <a:pt x="180477" y="95352"/>
                  <a:pt x="183286" y="104775"/>
                </a:cubicBezTo>
                <a:lnTo>
                  <a:pt x="174625" y="104775"/>
                </a:lnTo>
                <a:cubicBezTo>
                  <a:pt x="155336" y="104775"/>
                  <a:pt x="139700" y="120411"/>
                  <a:pt x="139700" y="139700"/>
                </a:cubicBezTo>
                <a:lnTo>
                  <a:pt x="139700" y="140335"/>
                </a:lnTo>
                <a:cubicBezTo>
                  <a:pt x="124915" y="143353"/>
                  <a:pt x="114297" y="156360"/>
                  <a:pt x="114300" y="171450"/>
                </a:cubicBezTo>
                <a:lnTo>
                  <a:pt x="114300" y="227178"/>
                </a:lnTo>
                <a:cubicBezTo>
                  <a:pt x="88308" y="221226"/>
                  <a:pt x="69878" y="198102"/>
                  <a:pt x="69875" y="171437"/>
                </a:cubicBezTo>
                <a:lnTo>
                  <a:pt x="69875" y="111125"/>
                </a:lnTo>
                <a:cubicBezTo>
                  <a:pt x="69875" y="98857"/>
                  <a:pt x="79820" y="88900"/>
                  <a:pt x="92100" y="88900"/>
                </a:cubicBezTo>
                <a:lnTo>
                  <a:pt x="161976" y="88900"/>
                </a:lnTo>
                <a:close/>
                <a:moveTo>
                  <a:pt x="219075" y="104775"/>
                </a:moveTo>
                <a:cubicBezTo>
                  <a:pt x="238304" y="104775"/>
                  <a:pt x="253916" y="120319"/>
                  <a:pt x="254000" y="139548"/>
                </a:cubicBezTo>
                <a:lnTo>
                  <a:pt x="254000" y="111125"/>
                </a:lnTo>
                <a:cubicBezTo>
                  <a:pt x="254000" y="98850"/>
                  <a:pt x="244050" y="88900"/>
                  <a:pt x="231775" y="88900"/>
                </a:cubicBezTo>
                <a:lnTo>
                  <a:pt x="188913" y="88900"/>
                </a:lnTo>
                <a:cubicBezTo>
                  <a:pt x="192621" y="93383"/>
                  <a:pt x="195224" y="98806"/>
                  <a:pt x="196329" y="104775"/>
                </a:cubicBezTo>
                <a:lnTo>
                  <a:pt x="219075" y="104775"/>
                </a:lnTo>
                <a:close/>
                <a:moveTo>
                  <a:pt x="65164" y="88900"/>
                </a:moveTo>
                <a:cubicBezTo>
                  <a:pt x="60719" y="94259"/>
                  <a:pt x="57861" y="100965"/>
                  <a:pt x="57290" y="108331"/>
                </a:cubicBezTo>
                <a:lnTo>
                  <a:pt x="57163" y="111125"/>
                </a:lnTo>
                <a:lnTo>
                  <a:pt x="57163" y="171437"/>
                </a:lnTo>
                <a:cubicBezTo>
                  <a:pt x="57163" y="182194"/>
                  <a:pt x="59601" y="192380"/>
                  <a:pt x="63945" y="201473"/>
                </a:cubicBezTo>
                <a:cubicBezTo>
                  <a:pt x="36835" y="208725"/>
                  <a:pt x="8979" y="192628"/>
                  <a:pt x="1726" y="165518"/>
                </a:cubicBezTo>
                <a:cubicBezTo>
                  <a:pt x="580" y="161235"/>
                  <a:pt x="0" y="156821"/>
                  <a:pt x="0" y="152387"/>
                </a:cubicBezTo>
                <a:lnTo>
                  <a:pt x="0" y="111125"/>
                </a:lnTo>
                <a:cubicBezTo>
                  <a:pt x="0" y="99560"/>
                  <a:pt x="8870" y="89928"/>
                  <a:pt x="20396" y="88976"/>
                </a:cubicBezTo>
                <a:lnTo>
                  <a:pt x="22225" y="88900"/>
                </a:lnTo>
                <a:lnTo>
                  <a:pt x="65164" y="88900"/>
                </a:lnTo>
                <a:close/>
                <a:moveTo>
                  <a:pt x="127000" y="0"/>
                </a:moveTo>
                <a:cubicBezTo>
                  <a:pt x="148042" y="0"/>
                  <a:pt x="165100" y="17058"/>
                  <a:pt x="165100" y="38100"/>
                </a:cubicBezTo>
                <a:cubicBezTo>
                  <a:pt x="165100" y="59142"/>
                  <a:pt x="148042" y="76200"/>
                  <a:pt x="127000" y="76200"/>
                </a:cubicBezTo>
                <a:cubicBezTo>
                  <a:pt x="105958" y="76200"/>
                  <a:pt x="88900" y="59142"/>
                  <a:pt x="88900" y="38100"/>
                </a:cubicBezTo>
                <a:cubicBezTo>
                  <a:pt x="88900" y="17058"/>
                  <a:pt x="105958" y="0"/>
                  <a:pt x="127000" y="0"/>
                </a:cubicBezTo>
                <a:close/>
                <a:moveTo>
                  <a:pt x="209550" y="12700"/>
                </a:moveTo>
                <a:cubicBezTo>
                  <a:pt x="227085" y="12700"/>
                  <a:pt x="241300" y="26915"/>
                  <a:pt x="241300" y="44450"/>
                </a:cubicBezTo>
                <a:cubicBezTo>
                  <a:pt x="241300" y="61985"/>
                  <a:pt x="227085" y="76200"/>
                  <a:pt x="209550" y="76200"/>
                </a:cubicBezTo>
                <a:cubicBezTo>
                  <a:pt x="192015" y="76200"/>
                  <a:pt x="177800" y="61985"/>
                  <a:pt x="177800" y="44450"/>
                </a:cubicBezTo>
                <a:cubicBezTo>
                  <a:pt x="177800" y="26915"/>
                  <a:pt x="192015" y="12700"/>
                  <a:pt x="209550" y="12700"/>
                </a:cubicBezTo>
                <a:close/>
                <a:moveTo>
                  <a:pt x="44450" y="12700"/>
                </a:moveTo>
                <a:cubicBezTo>
                  <a:pt x="61985" y="12700"/>
                  <a:pt x="76200" y="26915"/>
                  <a:pt x="76200" y="44450"/>
                </a:cubicBezTo>
                <a:cubicBezTo>
                  <a:pt x="76200" y="61985"/>
                  <a:pt x="61985" y="76200"/>
                  <a:pt x="44450" y="76200"/>
                </a:cubicBezTo>
                <a:cubicBezTo>
                  <a:pt x="26915" y="76200"/>
                  <a:pt x="12700" y="61985"/>
                  <a:pt x="12700" y="44450"/>
                </a:cubicBezTo>
                <a:cubicBezTo>
                  <a:pt x="12700" y="26915"/>
                  <a:pt x="26915" y="12700"/>
                  <a:pt x="44450" y="12700"/>
                </a:cubicBezTo>
                <a:close/>
                <a:moveTo>
                  <a:pt x="152400" y="152400"/>
                </a:moveTo>
                <a:lnTo>
                  <a:pt x="146050" y="152400"/>
                </a:lnTo>
                <a:cubicBezTo>
                  <a:pt x="135529" y="152400"/>
                  <a:pt x="127000" y="160929"/>
                  <a:pt x="127000" y="171450"/>
                </a:cubicBezTo>
                <a:lnTo>
                  <a:pt x="127000" y="190500"/>
                </a:lnTo>
                <a:lnTo>
                  <a:pt x="158750" y="190500"/>
                </a:lnTo>
                <a:lnTo>
                  <a:pt x="158750" y="187325"/>
                </a:lnTo>
                <a:cubicBezTo>
                  <a:pt x="158750" y="182065"/>
                  <a:pt x="163015" y="177800"/>
                  <a:pt x="168275" y="177800"/>
                </a:cubicBezTo>
                <a:cubicBezTo>
                  <a:pt x="173536" y="177800"/>
                  <a:pt x="177800" y="182065"/>
                  <a:pt x="177800" y="187325"/>
                </a:cubicBezTo>
                <a:lnTo>
                  <a:pt x="177800" y="190500"/>
                </a:lnTo>
                <a:lnTo>
                  <a:pt x="215900" y="190500"/>
                </a:lnTo>
                <a:lnTo>
                  <a:pt x="215900" y="187325"/>
                </a:lnTo>
                <a:cubicBezTo>
                  <a:pt x="215900" y="182065"/>
                  <a:pt x="220165" y="177800"/>
                  <a:pt x="225425" y="177800"/>
                </a:cubicBezTo>
                <a:cubicBezTo>
                  <a:pt x="230686" y="177800"/>
                  <a:pt x="234950" y="182065"/>
                  <a:pt x="234950" y="187325"/>
                </a:cubicBezTo>
                <a:lnTo>
                  <a:pt x="234950" y="190500"/>
                </a:lnTo>
                <a:lnTo>
                  <a:pt x="266700" y="190500"/>
                </a:lnTo>
                <a:lnTo>
                  <a:pt x="266700" y="171450"/>
                </a:lnTo>
                <a:cubicBezTo>
                  <a:pt x="266700" y="160929"/>
                  <a:pt x="258171" y="152400"/>
                  <a:pt x="247650" y="152400"/>
                </a:cubicBezTo>
                <a:lnTo>
                  <a:pt x="241300" y="152400"/>
                </a:lnTo>
                <a:lnTo>
                  <a:pt x="241300" y="139700"/>
                </a:lnTo>
                <a:cubicBezTo>
                  <a:pt x="241300" y="127425"/>
                  <a:pt x="231350" y="117475"/>
                  <a:pt x="219075" y="117475"/>
                </a:cubicBezTo>
                <a:lnTo>
                  <a:pt x="174625" y="117475"/>
                </a:lnTo>
                <a:cubicBezTo>
                  <a:pt x="162350" y="117475"/>
                  <a:pt x="152400" y="127425"/>
                  <a:pt x="152400" y="139700"/>
                </a:cubicBezTo>
                <a:lnTo>
                  <a:pt x="152400" y="152400"/>
                </a:lnTo>
                <a:close/>
                <a:moveTo>
                  <a:pt x="171450" y="139700"/>
                </a:moveTo>
                <a:cubicBezTo>
                  <a:pt x="171450" y="137947"/>
                  <a:pt x="172872" y="136525"/>
                  <a:pt x="174625" y="136525"/>
                </a:cubicBezTo>
                <a:lnTo>
                  <a:pt x="219075" y="136525"/>
                </a:lnTo>
                <a:cubicBezTo>
                  <a:pt x="220829" y="136525"/>
                  <a:pt x="222250" y="137947"/>
                  <a:pt x="222250" y="139700"/>
                </a:cubicBezTo>
                <a:lnTo>
                  <a:pt x="222250" y="152400"/>
                </a:lnTo>
                <a:lnTo>
                  <a:pt x="171450" y="152400"/>
                </a:lnTo>
                <a:lnTo>
                  <a:pt x="171450" y="139700"/>
                </a:lnTo>
                <a:close/>
                <a:moveTo>
                  <a:pt x="127000" y="234950"/>
                </a:moveTo>
                <a:lnTo>
                  <a:pt x="127000" y="209550"/>
                </a:lnTo>
                <a:lnTo>
                  <a:pt x="158750" y="209550"/>
                </a:lnTo>
                <a:lnTo>
                  <a:pt x="158750" y="219075"/>
                </a:lnTo>
                <a:cubicBezTo>
                  <a:pt x="158750" y="224336"/>
                  <a:pt x="163015" y="228600"/>
                  <a:pt x="168275" y="228600"/>
                </a:cubicBezTo>
                <a:cubicBezTo>
                  <a:pt x="173536" y="228600"/>
                  <a:pt x="177800" y="224336"/>
                  <a:pt x="177800" y="219075"/>
                </a:cubicBezTo>
                <a:lnTo>
                  <a:pt x="177800" y="209550"/>
                </a:lnTo>
                <a:lnTo>
                  <a:pt x="215900" y="209550"/>
                </a:lnTo>
                <a:lnTo>
                  <a:pt x="215900" y="219075"/>
                </a:lnTo>
                <a:cubicBezTo>
                  <a:pt x="215900" y="224336"/>
                  <a:pt x="220165" y="228600"/>
                  <a:pt x="225425" y="228600"/>
                </a:cubicBezTo>
                <a:cubicBezTo>
                  <a:pt x="230686" y="228600"/>
                  <a:pt x="234950" y="224336"/>
                  <a:pt x="234950" y="219075"/>
                </a:cubicBezTo>
                <a:lnTo>
                  <a:pt x="234950" y="209550"/>
                </a:lnTo>
                <a:lnTo>
                  <a:pt x="266700" y="209550"/>
                </a:lnTo>
                <a:lnTo>
                  <a:pt x="266700" y="234950"/>
                </a:lnTo>
                <a:cubicBezTo>
                  <a:pt x="266700" y="245471"/>
                  <a:pt x="258171" y="254000"/>
                  <a:pt x="247650" y="254000"/>
                </a:cubicBezTo>
                <a:lnTo>
                  <a:pt x="146050" y="254000"/>
                </a:lnTo>
                <a:cubicBezTo>
                  <a:pt x="135529" y="254000"/>
                  <a:pt x="127000" y="245471"/>
                  <a:pt x="127000" y="234950"/>
                </a:cubicBezTo>
                <a:close/>
              </a:path>
            </a:pathLst>
          </a:custGeom>
          <a:solidFill>
            <a:schemeClr val="bg1"/>
          </a:solidFill>
          <a:ln w="15081"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05F1BE45-96BF-31AB-4F0D-A926D9636B3C}"/>
              </a:ext>
            </a:extLst>
          </p:cNvPr>
          <p:cNvSpPr/>
          <p:nvPr/>
        </p:nvSpPr>
        <p:spPr bwMode="auto">
          <a:xfrm>
            <a:off x="9224827" y="2044238"/>
            <a:ext cx="2601413" cy="34932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50825" marR="0" lvl="0" indent="-171450">
              <a:lnSpc>
                <a:spcPct val="100000"/>
              </a:lnSpc>
              <a:spcBef>
                <a:spcPts val="0"/>
              </a:spcBef>
              <a:spcAft>
                <a:spcPts val="900"/>
              </a:spcAft>
              <a:buClrTx/>
              <a:buSzTx/>
              <a:buFont typeface="Arial" panose="020B0604020202020204" pitchFamily="34" charset="0"/>
              <a:buChar char="•"/>
              <a:tabLst/>
              <a:defRPr/>
            </a:pPr>
            <a:r>
              <a:rPr lang="en-US" sz="1400">
                <a:solidFill>
                  <a:schemeClr val="tx1"/>
                </a:solidFill>
              </a:rPr>
              <a:t>$4.5B value with over half </a:t>
            </a:r>
            <a:br>
              <a:rPr lang="en-US" sz="1400">
                <a:solidFill>
                  <a:schemeClr val="tx1"/>
                </a:solidFill>
              </a:rPr>
            </a:br>
            <a:r>
              <a:rPr lang="en-US" sz="1400">
                <a:solidFill>
                  <a:schemeClr val="tx1"/>
                </a:solidFill>
              </a:rPr>
              <a:t>of our business coming </a:t>
            </a:r>
            <a:br>
              <a:rPr lang="en-US" sz="1400">
                <a:solidFill>
                  <a:schemeClr val="tx1"/>
                </a:solidFill>
              </a:rPr>
            </a:br>
            <a:r>
              <a:rPr lang="en-US" sz="1400">
                <a:solidFill>
                  <a:schemeClr val="tx1"/>
                </a:solidFill>
              </a:rPr>
              <a:t>from FSIs</a:t>
            </a:r>
          </a:p>
          <a:p>
            <a:pPr marL="250825" marR="0" lvl="0" indent="-171450">
              <a:lnSpc>
                <a:spcPct val="100000"/>
              </a:lnSpc>
              <a:spcBef>
                <a:spcPts val="0"/>
              </a:spcBef>
              <a:spcAft>
                <a:spcPts val="900"/>
              </a:spcAft>
              <a:buClrTx/>
              <a:buSzTx/>
              <a:buFont typeface="Arial" panose="020B0604020202020204" pitchFamily="34" charset="0"/>
              <a:buChar char="•"/>
              <a:tabLst/>
              <a:defRPr/>
            </a:pPr>
            <a:r>
              <a:rPr lang="en-US" sz="1400">
                <a:solidFill>
                  <a:schemeClr val="tx1"/>
                </a:solidFill>
              </a:rPr>
              <a:t>38,000 employees </a:t>
            </a:r>
          </a:p>
          <a:p>
            <a:pPr marL="250825" marR="0" lvl="0" indent="-171450">
              <a:lnSpc>
                <a:spcPct val="100000"/>
              </a:lnSpc>
              <a:spcBef>
                <a:spcPts val="0"/>
              </a:spcBef>
              <a:spcAft>
                <a:spcPts val="900"/>
              </a:spcAft>
              <a:buClrTx/>
              <a:buSzTx/>
              <a:buFont typeface="Arial" panose="020B0604020202020204" pitchFamily="34" charset="0"/>
              <a:buChar char="•"/>
              <a:tabLst/>
              <a:defRPr/>
            </a:pPr>
            <a:r>
              <a:rPr lang="en-US" sz="1400">
                <a:solidFill>
                  <a:schemeClr val="tx1"/>
                </a:solidFill>
              </a:rPr>
              <a:t>23 international locations with a new regional headquarters in Peru by 2022</a:t>
            </a:r>
          </a:p>
          <a:p>
            <a:pPr marL="250825" marR="0" lvl="0" indent="-171450">
              <a:lnSpc>
                <a:spcPct val="100000"/>
              </a:lnSpc>
              <a:spcBef>
                <a:spcPts val="0"/>
              </a:spcBef>
              <a:spcAft>
                <a:spcPts val="900"/>
              </a:spcAft>
              <a:buClrTx/>
              <a:buSzTx/>
              <a:buFont typeface="Arial" panose="020B0604020202020204" pitchFamily="34" charset="0"/>
              <a:buChar char="•"/>
              <a:tabLst/>
              <a:defRPr/>
            </a:pPr>
            <a:r>
              <a:rPr lang="en-US" sz="1400">
                <a:solidFill>
                  <a:schemeClr val="tx1"/>
                </a:solidFill>
              </a:rPr>
              <a:t>2018 Halo Award Winner </a:t>
            </a:r>
          </a:p>
          <a:p>
            <a:pPr marL="250825" marR="0" lvl="0" indent="-171450">
              <a:lnSpc>
                <a:spcPct val="100000"/>
              </a:lnSpc>
              <a:spcBef>
                <a:spcPts val="0"/>
              </a:spcBef>
              <a:spcAft>
                <a:spcPts val="900"/>
              </a:spcAft>
              <a:buClrTx/>
              <a:buSzTx/>
              <a:buFont typeface="Arial" panose="020B0604020202020204" pitchFamily="34" charset="0"/>
              <a:buChar char="•"/>
              <a:tabLst/>
              <a:defRPr/>
            </a:pPr>
            <a:r>
              <a:rPr lang="en-US" sz="1400">
                <a:solidFill>
                  <a:schemeClr val="tx1"/>
                </a:solidFill>
              </a:rPr>
              <a:t>The American Business Award</a:t>
            </a:r>
          </a:p>
          <a:p>
            <a:pPr marL="250825" marR="0" lvl="0" indent="-171450">
              <a:lnSpc>
                <a:spcPct val="100000"/>
              </a:lnSpc>
              <a:spcBef>
                <a:spcPts val="0"/>
              </a:spcBef>
              <a:spcAft>
                <a:spcPts val="900"/>
              </a:spcAft>
              <a:buClrTx/>
              <a:buSzTx/>
              <a:buFont typeface="Arial" panose="020B0604020202020204" pitchFamily="34" charset="0"/>
              <a:buChar char="•"/>
              <a:tabLst/>
              <a:defRPr/>
            </a:pPr>
            <a:r>
              <a:rPr lang="en-US" sz="1400">
                <a:solidFill>
                  <a:schemeClr val="tx1"/>
                </a:solidFill>
              </a:rPr>
              <a:t>Fortune Best Workplaces </a:t>
            </a:r>
            <a:br>
              <a:rPr lang="en-US" sz="1400">
                <a:solidFill>
                  <a:schemeClr val="tx1"/>
                </a:solidFill>
              </a:rPr>
            </a:br>
            <a:r>
              <a:rPr lang="en-US" sz="1400">
                <a:solidFill>
                  <a:schemeClr val="tx1"/>
                </a:solidFill>
              </a:rPr>
              <a:t>for Millennials</a:t>
            </a:r>
          </a:p>
          <a:p>
            <a:pPr marL="250825" marR="0" lvl="0" indent="-171450">
              <a:lnSpc>
                <a:spcPct val="100000"/>
              </a:lnSpc>
              <a:spcBef>
                <a:spcPts val="0"/>
              </a:spcBef>
              <a:spcAft>
                <a:spcPts val="900"/>
              </a:spcAft>
              <a:buClrTx/>
              <a:buSzTx/>
              <a:buFont typeface="Arial" panose="020B0604020202020204" pitchFamily="34" charset="0"/>
              <a:buChar char="•"/>
              <a:tabLst/>
              <a:defRPr/>
            </a:pPr>
            <a:r>
              <a:rPr lang="en-US" sz="1400">
                <a:solidFill>
                  <a:schemeClr val="tx1"/>
                </a:solidFill>
              </a:rPr>
              <a:t>IDC Future of Digital Innovation Award</a:t>
            </a:r>
          </a:p>
        </p:txBody>
      </p:sp>
      <p:sp>
        <p:nvSpPr>
          <p:cNvPr id="7" name="Rectangle 6">
            <a:extLst>
              <a:ext uri="{FF2B5EF4-FFF2-40B4-BE49-F238E27FC236}">
                <a16:creationId xmlns:a16="http://schemas.microsoft.com/office/drawing/2014/main" id="{1AFFACE9-6B9C-25A1-D6A4-E254DB4FFB71}"/>
              </a:ext>
            </a:extLst>
          </p:cNvPr>
          <p:cNvSpPr/>
          <p:nvPr/>
        </p:nvSpPr>
        <p:spPr bwMode="auto">
          <a:xfrm>
            <a:off x="9224827" y="1690378"/>
            <a:ext cx="138088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base" latinLnBrk="0" hangingPunct="1">
              <a:lnSpc>
                <a:spcPct val="100000"/>
              </a:lnSpc>
              <a:spcBef>
                <a:spcPct val="20000"/>
              </a:spcBef>
              <a:spcAft>
                <a:spcPts val="300"/>
              </a:spcAft>
              <a:buClr>
                <a:prstClr val="white"/>
              </a:buClr>
              <a:buSzPct val="90000"/>
              <a:buFontTx/>
              <a:buNone/>
              <a:tabLst/>
              <a:defRPr/>
            </a:pPr>
            <a:r>
              <a:rPr kumimoji="0" lang="en-US" b="0" i="0" u="none" strike="noStrike" kern="1200" cap="none" spc="0" normalizeH="0" baseline="0" noProof="0">
                <a:ln>
                  <a:noFill/>
                </a:ln>
                <a:solidFill>
                  <a:schemeClr val="tx1">
                    <a:lumMod val="75000"/>
                    <a:lumOff val="25000"/>
                  </a:schemeClr>
                </a:solidFill>
                <a:effectLst/>
                <a:uLnTx/>
                <a:uFillTx/>
                <a:latin typeface="Segoe UI Semibold"/>
                <a:ea typeface="+mn-ea"/>
                <a:cs typeface="Segoe UI" pitchFamily="34" charset="0"/>
              </a:rPr>
              <a:t>Key stats</a:t>
            </a:r>
          </a:p>
        </p:txBody>
      </p:sp>
      <p:sp>
        <p:nvSpPr>
          <p:cNvPr id="28" name="Graphic 36" descr="Icon of a chart made of vertical lines with a line tracing the top of each, turning into an arrow pointing up">
            <a:extLst>
              <a:ext uri="{FF2B5EF4-FFF2-40B4-BE49-F238E27FC236}">
                <a16:creationId xmlns:a16="http://schemas.microsoft.com/office/drawing/2014/main" id="{DE538520-79A2-019E-C615-F52F5D8026C4}"/>
              </a:ext>
            </a:extLst>
          </p:cNvPr>
          <p:cNvSpPr>
            <a:spLocks/>
          </p:cNvSpPr>
          <p:nvPr/>
        </p:nvSpPr>
        <p:spPr>
          <a:xfrm>
            <a:off x="9224826" y="1200146"/>
            <a:ext cx="347481" cy="365760"/>
          </a:xfrm>
          <a:custGeom>
            <a:avLst/>
            <a:gdLst>
              <a:gd name="connsiteX0" fmla="*/ 133350 w 180975"/>
              <a:gd name="connsiteY0" fmla="*/ 19050 h 190500"/>
              <a:gd name="connsiteX1" fmla="*/ 123825 w 180975"/>
              <a:gd name="connsiteY1" fmla="*/ 9525 h 190500"/>
              <a:gd name="connsiteX2" fmla="*/ 133350 w 180975"/>
              <a:gd name="connsiteY2" fmla="*/ 0 h 190500"/>
              <a:gd name="connsiteX3" fmla="*/ 171450 w 180975"/>
              <a:gd name="connsiteY3" fmla="*/ 0 h 190500"/>
              <a:gd name="connsiteX4" fmla="*/ 180975 w 180975"/>
              <a:gd name="connsiteY4" fmla="*/ 9525 h 190500"/>
              <a:gd name="connsiteX5" fmla="*/ 180975 w 180975"/>
              <a:gd name="connsiteY5" fmla="*/ 47625 h 190500"/>
              <a:gd name="connsiteX6" fmla="*/ 171450 w 180975"/>
              <a:gd name="connsiteY6" fmla="*/ 57150 h 190500"/>
              <a:gd name="connsiteX7" fmla="*/ 161925 w 180975"/>
              <a:gd name="connsiteY7" fmla="*/ 47625 h 190500"/>
              <a:gd name="connsiteX8" fmla="*/ 161925 w 180975"/>
              <a:gd name="connsiteY8" fmla="*/ 32518 h 190500"/>
              <a:gd name="connsiteX9" fmla="*/ 106747 w 180975"/>
              <a:gd name="connsiteY9" fmla="*/ 87697 h 190500"/>
              <a:gd name="connsiteX10" fmla="*/ 93278 w 180975"/>
              <a:gd name="connsiteY10" fmla="*/ 87697 h 190500"/>
              <a:gd name="connsiteX11" fmla="*/ 66675 w 180975"/>
              <a:gd name="connsiteY11" fmla="*/ 61093 h 190500"/>
              <a:gd name="connsiteX12" fmla="*/ 16259 w 180975"/>
              <a:gd name="connsiteY12" fmla="*/ 111509 h 190500"/>
              <a:gd name="connsiteX13" fmla="*/ 2791 w 180975"/>
              <a:gd name="connsiteY13" fmla="*/ 111275 h 190500"/>
              <a:gd name="connsiteX14" fmla="*/ 2791 w 180975"/>
              <a:gd name="connsiteY14" fmla="*/ 98041 h 190500"/>
              <a:gd name="connsiteX15" fmla="*/ 59941 w 180975"/>
              <a:gd name="connsiteY15" fmla="*/ 40891 h 190500"/>
              <a:gd name="connsiteX16" fmla="*/ 73409 w 180975"/>
              <a:gd name="connsiteY16" fmla="*/ 40891 h 190500"/>
              <a:gd name="connsiteX17" fmla="*/ 100013 w 180975"/>
              <a:gd name="connsiteY17" fmla="*/ 67494 h 190500"/>
              <a:gd name="connsiteX18" fmla="*/ 148457 w 180975"/>
              <a:gd name="connsiteY18" fmla="*/ 19050 h 190500"/>
              <a:gd name="connsiteX19" fmla="*/ 133350 w 180975"/>
              <a:gd name="connsiteY19" fmla="*/ 19050 h 190500"/>
              <a:gd name="connsiteX20" fmla="*/ 19050 w 180975"/>
              <a:gd name="connsiteY20" fmla="*/ 152400 h 190500"/>
              <a:gd name="connsiteX21" fmla="*/ 19050 w 180975"/>
              <a:gd name="connsiteY21" fmla="*/ 180975 h 190500"/>
              <a:gd name="connsiteX22" fmla="*/ 9525 w 180975"/>
              <a:gd name="connsiteY22" fmla="*/ 190500 h 190500"/>
              <a:gd name="connsiteX23" fmla="*/ 0 w 180975"/>
              <a:gd name="connsiteY23" fmla="*/ 180975 h 190500"/>
              <a:gd name="connsiteX24" fmla="*/ 0 w 180975"/>
              <a:gd name="connsiteY24" fmla="*/ 152400 h 190500"/>
              <a:gd name="connsiteX25" fmla="*/ 9525 w 180975"/>
              <a:gd name="connsiteY25" fmla="*/ 142875 h 190500"/>
              <a:gd name="connsiteX26" fmla="*/ 19050 w 180975"/>
              <a:gd name="connsiteY26" fmla="*/ 152400 h 190500"/>
              <a:gd name="connsiteX27" fmla="*/ 66675 w 180975"/>
              <a:gd name="connsiteY27" fmla="*/ 114300 h 190500"/>
              <a:gd name="connsiteX28" fmla="*/ 57150 w 180975"/>
              <a:gd name="connsiteY28" fmla="*/ 104775 h 190500"/>
              <a:gd name="connsiteX29" fmla="*/ 47625 w 180975"/>
              <a:gd name="connsiteY29" fmla="*/ 114300 h 190500"/>
              <a:gd name="connsiteX30" fmla="*/ 47625 w 180975"/>
              <a:gd name="connsiteY30" fmla="*/ 180975 h 190500"/>
              <a:gd name="connsiteX31" fmla="*/ 57150 w 180975"/>
              <a:gd name="connsiteY31" fmla="*/ 190500 h 190500"/>
              <a:gd name="connsiteX32" fmla="*/ 66675 w 180975"/>
              <a:gd name="connsiteY32" fmla="*/ 180975 h 190500"/>
              <a:gd name="connsiteX33" fmla="*/ 66675 w 180975"/>
              <a:gd name="connsiteY33" fmla="*/ 114300 h 190500"/>
              <a:gd name="connsiteX34" fmla="*/ 104775 w 180975"/>
              <a:gd name="connsiteY34" fmla="*/ 123825 h 190500"/>
              <a:gd name="connsiteX35" fmla="*/ 114300 w 180975"/>
              <a:gd name="connsiteY35" fmla="*/ 133350 h 190500"/>
              <a:gd name="connsiteX36" fmla="*/ 114300 w 180975"/>
              <a:gd name="connsiteY36" fmla="*/ 180975 h 190500"/>
              <a:gd name="connsiteX37" fmla="*/ 104775 w 180975"/>
              <a:gd name="connsiteY37" fmla="*/ 190500 h 190500"/>
              <a:gd name="connsiteX38" fmla="*/ 95250 w 180975"/>
              <a:gd name="connsiteY38" fmla="*/ 180975 h 190500"/>
              <a:gd name="connsiteX39" fmla="*/ 95250 w 180975"/>
              <a:gd name="connsiteY39" fmla="*/ 133350 h 190500"/>
              <a:gd name="connsiteX40" fmla="*/ 104775 w 180975"/>
              <a:gd name="connsiteY40" fmla="*/ 123825 h 190500"/>
              <a:gd name="connsiteX41" fmla="*/ 161925 w 180975"/>
              <a:gd name="connsiteY41" fmla="*/ 85725 h 190500"/>
              <a:gd name="connsiteX42" fmla="*/ 152400 w 180975"/>
              <a:gd name="connsiteY42" fmla="*/ 76200 h 190500"/>
              <a:gd name="connsiteX43" fmla="*/ 142875 w 180975"/>
              <a:gd name="connsiteY43" fmla="*/ 85725 h 190500"/>
              <a:gd name="connsiteX44" fmla="*/ 142875 w 180975"/>
              <a:gd name="connsiteY44" fmla="*/ 180975 h 190500"/>
              <a:gd name="connsiteX45" fmla="*/ 152400 w 180975"/>
              <a:gd name="connsiteY45" fmla="*/ 190500 h 190500"/>
              <a:gd name="connsiteX46" fmla="*/ 161925 w 180975"/>
              <a:gd name="connsiteY46" fmla="*/ 180975 h 190500"/>
              <a:gd name="connsiteX47" fmla="*/ 161925 w 180975"/>
              <a:gd name="connsiteY47" fmla="*/ 857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975" h="190500">
                <a:moveTo>
                  <a:pt x="133350" y="19050"/>
                </a:moveTo>
                <a:cubicBezTo>
                  <a:pt x="128089" y="19050"/>
                  <a:pt x="123825" y="14785"/>
                  <a:pt x="123825" y="9525"/>
                </a:cubicBezTo>
                <a:cubicBezTo>
                  <a:pt x="123825" y="4265"/>
                  <a:pt x="128089" y="0"/>
                  <a:pt x="133350" y="0"/>
                </a:cubicBezTo>
                <a:lnTo>
                  <a:pt x="171450" y="0"/>
                </a:lnTo>
                <a:cubicBezTo>
                  <a:pt x="176711" y="0"/>
                  <a:pt x="180975" y="4265"/>
                  <a:pt x="180975" y="9525"/>
                </a:cubicBezTo>
                <a:lnTo>
                  <a:pt x="180975" y="47625"/>
                </a:lnTo>
                <a:cubicBezTo>
                  <a:pt x="180975" y="52885"/>
                  <a:pt x="176711" y="57150"/>
                  <a:pt x="171450" y="57150"/>
                </a:cubicBezTo>
                <a:cubicBezTo>
                  <a:pt x="166189" y="57150"/>
                  <a:pt x="161925" y="52885"/>
                  <a:pt x="161925" y="47625"/>
                </a:cubicBezTo>
                <a:lnTo>
                  <a:pt x="161925" y="32518"/>
                </a:lnTo>
                <a:lnTo>
                  <a:pt x="106747" y="87697"/>
                </a:lnTo>
                <a:cubicBezTo>
                  <a:pt x="103027" y="91415"/>
                  <a:pt x="96998" y="91415"/>
                  <a:pt x="93278" y="87697"/>
                </a:cubicBezTo>
                <a:lnTo>
                  <a:pt x="66675" y="61093"/>
                </a:lnTo>
                <a:lnTo>
                  <a:pt x="16259" y="111509"/>
                </a:lnTo>
                <a:cubicBezTo>
                  <a:pt x="12475" y="115164"/>
                  <a:pt x="6445" y="115059"/>
                  <a:pt x="2791" y="111275"/>
                </a:cubicBezTo>
                <a:cubicBezTo>
                  <a:pt x="-774" y="107584"/>
                  <a:pt x="-774" y="101732"/>
                  <a:pt x="2791" y="98041"/>
                </a:cubicBezTo>
                <a:lnTo>
                  <a:pt x="59941" y="40891"/>
                </a:lnTo>
                <a:cubicBezTo>
                  <a:pt x="63660" y="37172"/>
                  <a:pt x="69690" y="37172"/>
                  <a:pt x="73409" y="40891"/>
                </a:cubicBezTo>
                <a:lnTo>
                  <a:pt x="100013" y="67494"/>
                </a:lnTo>
                <a:lnTo>
                  <a:pt x="148457" y="19050"/>
                </a:lnTo>
                <a:lnTo>
                  <a:pt x="133350" y="19050"/>
                </a:lnTo>
                <a:close/>
                <a:moveTo>
                  <a:pt x="19050" y="152400"/>
                </a:moveTo>
                <a:lnTo>
                  <a:pt x="19050" y="180975"/>
                </a:lnTo>
                <a:cubicBezTo>
                  <a:pt x="19050" y="186236"/>
                  <a:pt x="14785" y="190500"/>
                  <a:pt x="9525" y="190500"/>
                </a:cubicBezTo>
                <a:cubicBezTo>
                  <a:pt x="4265" y="190500"/>
                  <a:pt x="0" y="186236"/>
                  <a:pt x="0" y="180975"/>
                </a:cubicBezTo>
                <a:lnTo>
                  <a:pt x="0" y="152400"/>
                </a:lnTo>
                <a:cubicBezTo>
                  <a:pt x="0" y="147139"/>
                  <a:pt x="4265" y="142875"/>
                  <a:pt x="9525" y="142875"/>
                </a:cubicBezTo>
                <a:cubicBezTo>
                  <a:pt x="14785" y="142875"/>
                  <a:pt x="19050" y="147139"/>
                  <a:pt x="19050" y="152400"/>
                </a:cubicBezTo>
                <a:close/>
                <a:moveTo>
                  <a:pt x="66675" y="114300"/>
                </a:moveTo>
                <a:cubicBezTo>
                  <a:pt x="66675" y="109039"/>
                  <a:pt x="62411" y="104775"/>
                  <a:pt x="57150" y="104775"/>
                </a:cubicBezTo>
                <a:cubicBezTo>
                  <a:pt x="51889" y="104775"/>
                  <a:pt x="47625" y="109039"/>
                  <a:pt x="47625" y="114300"/>
                </a:cubicBezTo>
                <a:lnTo>
                  <a:pt x="47625" y="180975"/>
                </a:lnTo>
                <a:cubicBezTo>
                  <a:pt x="47625" y="186236"/>
                  <a:pt x="51889" y="190500"/>
                  <a:pt x="57150" y="190500"/>
                </a:cubicBezTo>
                <a:cubicBezTo>
                  <a:pt x="62411" y="190500"/>
                  <a:pt x="66675" y="186236"/>
                  <a:pt x="66675" y="180975"/>
                </a:cubicBezTo>
                <a:lnTo>
                  <a:pt x="66675" y="114300"/>
                </a:lnTo>
                <a:close/>
                <a:moveTo>
                  <a:pt x="104775" y="123825"/>
                </a:moveTo>
                <a:cubicBezTo>
                  <a:pt x="110036" y="123825"/>
                  <a:pt x="114300" y="128089"/>
                  <a:pt x="114300" y="133350"/>
                </a:cubicBezTo>
                <a:lnTo>
                  <a:pt x="114300" y="180975"/>
                </a:lnTo>
                <a:cubicBezTo>
                  <a:pt x="114300" y="186236"/>
                  <a:pt x="110036" y="190500"/>
                  <a:pt x="104775" y="190500"/>
                </a:cubicBezTo>
                <a:cubicBezTo>
                  <a:pt x="99514" y="190500"/>
                  <a:pt x="95250" y="186236"/>
                  <a:pt x="95250" y="180975"/>
                </a:cubicBezTo>
                <a:lnTo>
                  <a:pt x="95250" y="133350"/>
                </a:lnTo>
                <a:cubicBezTo>
                  <a:pt x="95250" y="128089"/>
                  <a:pt x="99514" y="123825"/>
                  <a:pt x="104775" y="123825"/>
                </a:cubicBezTo>
                <a:close/>
                <a:moveTo>
                  <a:pt x="161925" y="85725"/>
                </a:moveTo>
                <a:cubicBezTo>
                  <a:pt x="161925" y="80464"/>
                  <a:pt x="157661" y="76200"/>
                  <a:pt x="152400" y="76200"/>
                </a:cubicBezTo>
                <a:cubicBezTo>
                  <a:pt x="147139" y="76200"/>
                  <a:pt x="142875" y="80464"/>
                  <a:pt x="142875" y="85725"/>
                </a:cubicBezTo>
                <a:lnTo>
                  <a:pt x="142875" y="180975"/>
                </a:lnTo>
                <a:cubicBezTo>
                  <a:pt x="142875" y="186236"/>
                  <a:pt x="147139" y="190500"/>
                  <a:pt x="152400" y="190500"/>
                </a:cubicBezTo>
                <a:cubicBezTo>
                  <a:pt x="157661" y="190500"/>
                  <a:pt x="161925" y="186236"/>
                  <a:pt x="161925" y="180975"/>
                </a:cubicBezTo>
                <a:lnTo>
                  <a:pt x="161925" y="85725"/>
                </a:lnTo>
                <a:close/>
              </a:path>
            </a:pathLst>
          </a:custGeom>
          <a:solidFill>
            <a:schemeClr val="tx1">
              <a:lumMod val="50000"/>
              <a:lumOff val="50000"/>
            </a:schemeClr>
          </a:solidFill>
          <a:ln w="15081" cap="flat">
            <a:noFill/>
            <a:prstDash val="solid"/>
            <a:miter/>
          </a:ln>
        </p:spPr>
        <p:txBody>
          <a:bodyPr rtlCol="0" anchor="ctr"/>
          <a:lstStyle/>
          <a:p>
            <a:endParaRPr lang="en-US"/>
          </a:p>
        </p:txBody>
      </p:sp>
      <p:sp>
        <p:nvSpPr>
          <p:cNvPr id="3" name="TextBox 1">
            <a:extLst>
              <a:ext uri="{FF2B5EF4-FFF2-40B4-BE49-F238E27FC236}">
                <a16:creationId xmlns:a16="http://schemas.microsoft.com/office/drawing/2014/main" id="{D87624CE-4B1B-521D-D6DD-35A7CAAD3205}"/>
              </a:ext>
            </a:extLst>
          </p:cNvPr>
          <p:cNvSpPr txBox="1"/>
          <p:nvPr/>
        </p:nvSpPr>
        <p:spPr>
          <a:xfrm>
            <a:off x="-39508" y="-5802"/>
            <a:ext cx="3111501" cy="492443"/>
          </a:xfrm>
          <a:prstGeom prst="rect">
            <a:avLst/>
          </a:prstGeom>
          <a:solidFill>
            <a:srgbClr val="FF0000"/>
          </a:solidFill>
        </p:spPr>
        <p:txBody>
          <a:bodyPr wrap="square" lIns="91440" tIns="91440" rIns="91440" bIns="9144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Partner action required</a:t>
            </a:r>
          </a:p>
        </p:txBody>
      </p:sp>
      <p:sp>
        <p:nvSpPr>
          <p:cNvPr id="4" name="Rectangle 3">
            <a:extLst>
              <a:ext uri="{FF2B5EF4-FFF2-40B4-BE49-F238E27FC236}">
                <a16:creationId xmlns:a16="http://schemas.microsoft.com/office/drawing/2014/main" id="{B1BAD0B1-4FC9-077E-3479-5ED91440B8ED}"/>
              </a:ext>
            </a:extLst>
          </p:cNvPr>
          <p:cNvSpPr/>
          <p:nvPr/>
        </p:nvSpPr>
        <p:spPr bwMode="auto">
          <a:xfrm>
            <a:off x="-3809996" y="0"/>
            <a:ext cx="3688543" cy="7196668"/>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Partner instructions: </a:t>
            </a: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This is a placeholder slide populated with content from a fictitious company “Contoso” to show how this slide could look as a partner profile slide. </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Option 1: </a:t>
            </a:r>
            <a:r>
              <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Replace content with details about your organization and replace the logo with your logo. This slide can also be moved to earlier in the deck.</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Option 2: </a:t>
            </a:r>
            <a:r>
              <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If an introductory slide already exists for your company, please update the color scheme to match this deck and replace this slide.</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Option 3: </a:t>
            </a:r>
            <a:r>
              <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Delete if unwanted</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9357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tail unlocked logo">
            <a:extLst>
              <a:ext uri="{FF2B5EF4-FFF2-40B4-BE49-F238E27FC236}">
                <a16:creationId xmlns:a16="http://schemas.microsoft.com/office/drawing/2014/main" id="{66F34DE3-AB9E-29E5-189A-76E3870045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37831" y="5220650"/>
            <a:ext cx="1716336" cy="632899"/>
          </a:xfrm>
          <a:prstGeom prst="rect">
            <a:avLst/>
          </a:prstGeom>
        </p:spPr>
      </p:pic>
      <p:sp>
        <p:nvSpPr>
          <p:cNvPr id="13" name="TextBox 12">
            <a:extLst>
              <a:ext uri="{FF2B5EF4-FFF2-40B4-BE49-F238E27FC236}">
                <a16:creationId xmlns:a16="http://schemas.microsoft.com/office/drawing/2014/main" id="{306BD104-B6AB-C3B7-88AE-7AE0DD67362F}"/>
              </a:ext>
            </a:extLst>
          </p:cNvPr>
          <p:cNvSpPr txBox="1"/>
          <p:nvPr/>
        </p:nvSpPr>
        <p:spPr>
          <a:xfrm>
            <a:off x="2842602" y="2006479"/>
            <a:ext cx="6506796" cy="2092881"/>
          </a:xfrm>
          <a:prstGeom prst="rect">
            <a:avLst/>
          </a:prstGeom>
          <a:noFill/>
        </p:spPr>
        <p:txBody>
          <a:bodyPr wrap="square" lIns="0" tIns="0" rIns="0" bIns="0" rtlCol="0">
            <a:spAutoFit/>
          </a:bodyPr>
          <a:lstStyle/>
          <a:p>
            <a:pPr algn="ctr"/>
            <a:r>
              <a:rPr lang="en-US" sz="4000" b="1">
                <a:solidFill>
                  <a:srgbClr val="FFB900"/>
                </a:solidFill>
                <a:latin typeface="Segoe UI" panose="020B0502040204020203" pitchFamily="34" charset="0"/>
                <a:cs typeface="Segoe UI" panose="020B0502040204020203" pitchFamily="34" charset="0"/>
              </a:rPr>
              <a:t>Elevate</a:t>
            </a:r>
            <a:r>
              <a:rPr lang="en-US" sz="4000" b="1">
                <a:solidFill>
                  <a:schemeClr val="bg1"/>
                </a:solidFill>
                <a:latin typeface="Segoe UI" panose="020B0502040204020203" pitchFamily="34" charset="0"/>
                <a:cs typeface="Segoe UI" panose="020B0502040204020203" pitchFamily="34" charset="0"/>
              </a:rPr>
              <a:t> the </a:t>
            </a:r>
            <a:br>
              <a:rPr lang="en-US" sz="4000" b="1">
                <a:solidFill>
                  <a:schemeClr val="bg1"/>
                </a:solidFill>
                <a:latin typeface="Segoe UI" panose="020B0502040204020203" pitchFamily="34" charset="0"/>
                <a:cs typeface="Segoe UI" panose="020B0502040204020203" pitchFamily="34" charset="0"/>
              </a:rPr>
            </a:br>
            <a:r>
              <a:rPr lang="en-US" sz="4000" b="1">
                <a:solidFill>
                  <a:schemeClr val="bg1"/>
                </a:solidFill>
                <a:latin typeface="Segoe UI" panose="020B0502040204020203" pitchFamily="34" charset="0"/>
                <a:cs typeface="Segoe UI" panose="020B0502040204020203" pitchFamily="34" charset="0"/>
              </a:rPr>
              <a:t>shopping experience:</a:t>
            </a:r>
            <a:br>
              <a:rPr lang="en-US" sz="4000" b="1">
                <a:solidFill>
                  <a:schemeClr val="bg1"/>
                </a:solidFill>
                <a:latin typeface="Segoe UI" panose="020B0502040204020203" pitchFamily="34" charset="0"/>
                <a:cs typeface="Segoe UI" panose="020B0502040204020203" pitchFamily="34" charset="0"/>
              </a:rPr>
            </a:br>
            <a:r>
              <a:rPr lang="en-US" sz="2800">
                <a:solidFill>
                  <a:schemeClr val="bg1"/>
                </a:solidFill>
                <a:latin typeface="Segoe UI" panose="020B0502040204020203" pitchFamily="34" charset="0"/>
                <a:cs typeface="Segoe UI" panose="020B0502040204020203" pitchFamily="34" charset="0"/>
              </a:rPr>
              <a:t>Customer scenario level BDM+TDM content and customer stories</a:t>
            </a:r>
          </a:p>
        </p:txBody>
      </p:sp>
    </p:spTree>
    <p:extLst>
      <p:ext uri="{BB962C8B-B14F-4D97-AF65-F5344CB8AC3E}">
        <p14:creationId xmlns:p14="http://schemas.microsoft.com/office/powerpoint/2010/main" val="147260166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Mother and young daughter holding up clothes and smiling">
            <a:extLst>
              <a:ext uri="{FF2B5EF4-FFF2-40B4-BE49-F238E27FC236}">
                <a16:creationId xmlns:a16="http://schemas.microsoft.com/office/drawing/2014/main" id="{D98F0BA8-740C-A8D0-F867-C5E40C0D83AB}"/>
              </a:ext>
            </a:extLst>
          </p:cNvPr>
          <p:cNvPicPr>
            <a:picLocks noChangeAspect="1"/>
          </p:cNvPicPr>
          <p:nvPr/>
        </p:nvPicPr>
        <p:blipFill rotWithShape="1">
          <a:blip r:embed="rId3"/>
          <a:srcRect l="6524" t="5477" r="3633" b="2697"/>
          <a:stretch/>
        </p:blipFill>
        <p:spPr>
          <a:xfrm>
            <a:off x="16309" y="0"/>
            <a:ext cx="5560722" cy="6858000"/>
          </a:xfrm>
          <a:prstGeom prst="rect">
            <a:avLst/>
          </a:prstGeom>
        </p:spPr>
      </p:pic>
      <p:grpSp>
        <p:nvGrpSpPr>
          <p:cNvPr id="29" name="Group 28">
            <a:extLst>
              <a:ext uri="{FF2B5EF4-FFF2-40B4-BE49-F238E27FC236}">
                <a16:creationId xmlns:a16="http://schemas.microsoft.com/office/drawing/2014/main" id="{970C7D45-D77B-A8ED-E8DA-D3AE9C6CD888}"/>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30" name="Rounded Rectangle 29">
              <a:extLst>
                <a:ext uri="{FF2B5EF4-FFF2-40B4-BE49-F238E27FC236}">
                  <a16:creationId xmlns:a16="http://schemas.microsoft.com/office/drawing/2014/main" id="{2118911D-B202-0800-5427-E3A64D199CB1}"/>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1" name="Rounded Rectangle 30">
              <a:extLst>
                <a:ext uri="{FF2B5EF4-FFF2-40B4-BE49-F238E27FC236}">
                  <a16:creationId xmlns:a16="http://schemas.microsoft.com/office/drawing/2014/main" id="{DE9758E7-77D2-5698-AFDF-A7E0DB86EBC0}"/>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3" name="Title 1">
            <a:extLst>
              <a:ext uri="{FF2B5EF4-FFF2-40B4-BE49-F238E27FC236}">
                <a16:creationId xmlns:a16="http://schemas.microsoft.com/office/drawing/2014/main" id="{742C87A0-95C6-84FB-8370-E340E66FDFFE}"/>
              </a:ext>
            </a:extLst>
          </p:cNvPr>
          <p:cNvSpPr txBox="1">
            <a:spLocks/>
          </p:cNvSpPr>
          <p:nvPr/>
        </p:nvSpPr>
        <p:spPr>
          <a:xfrm>
            <a:off x="699513" y="5037130"/>
            <a:ext cx="4539556"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algn="l"/>
            <a:r>
              <a:rPr lang="en-US" b="1">
                <a:latin typeface="Segoe UI" panose="020B0502040204020203" pitchFamily="34" charset="0"/>
                <a:cs typeface="Segoe UI" panose="020B0502040204020203" pitchFamily="34" charset="0"/>
              </a:rPr>
              <a:t>Intelligent </a:t>
            </a:r>
            <a:r>
              <a:rPr lang="en-US">
                <a:latin typeface="Segoe UI" panose="020B0502040204020203" pitchFamily="34" charset="0"/>
                <a:cs typeface="Segoe UI" panose="020B0502040204020203" pitchFamily="34" charset="0"/>
              </a:rPr>
              <a:t>stores</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795657"/>
            <a:ext cx="5486668" cy="492443"/>
          </a:xfrm>
          <a:prstGeom prst="rect">
            <a:avLst/>
          </a:prstGeom>
          <a:noFill/>
        </p:spPr>
        <p:txBody>
          <a:bodyPr wrap="square" lIns="0" tIns="0" rIns="0" bIns="0" rtlCol="0">
            <a:spAutoFit/>
          </a:bodyPr>
          <a:lstStyle/>
          <a:p>
            <a:pPr algn="l"/>
            <a:r>
              <a:rPr lang="en-US" sz="1600"/>
              <a:t>Application template for smart store analytics in Power Apps | Microsoft Intelligent Data Platform</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2908489"/>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Predict customer and operational needs </a:t>
            </a:r>
            <a:r>
              <a:rPr lang="en-US" sz="1600">
                <a:cs typeface="Segoe UI" panose="020B0502040204020203" pitchFamily="34" charset="0"/>
              </a:rPr>
              <a:t>with an intelligent view of the customer informed by AI and analytics.</a:t>
            </a:r>
          </a:p>
          <a:p>
            <a:pPr algn="l">
              <a:spcAft>
                <a:spcPts val="1800"/>
              </a:spcAft>
            </a:pPr>
            <a:r>
              <a:rPr lang="en-US" sz="1600">
                <a:latin typeface="+mj-lt"/>
                <a:cs typeface="Segoe UI" panose="020B0502040204020203" pitchFamily="34" charset="0"/>
              </a:rPr>
              <a:t>Monitor and interpret online engagement </a:t>
            </a:r>
            <a:r>
              <a:rPr lang="en-US" sz="1600">
                <a:cs typeface="Segoe UI" panose="020B0502040204020203" pitchFamily="34" charset="0"/>
              </a:rPr>
              <a:t>with heatmaps,</a:t>
            </a:r>
            <a:br>
              <a:rPr lang="en-US" sz="1600">
                <a:cs typeface="Segoe UI" panose="020B0502040204020203" pitchFamily="34" charset="0"/>
              </a:rPr>
            </a:br>
            <a:r>
              <a:rPr lang="en-US" sz="1600">
                <a:cs typeface="Segoe UI" panose="020B0502040204020203" pitchFamily="34" charset="0"/>
              </a:rPr>
              <a:t>high-definition anonymized recordings, and more.</a:t>
            </a:r>
          </a:p>
          <a:p>
            <a:pPr algn="l">
              <a:spcAft>
                <a:spcPts val="1800"/>
              </a:spcAft>
            </a:pPr>
            <a:r>
              <a:rPr lang="en-US" sz="1600">
                <a:latin typeface="+mj-lt"/>
                <a:cs typeface="Segoe UI" panose="020B0502040204020203" pitchFamily="34" charset="0"/>
              </a:rPr>
              <a:t>Maximize the value of your data </a:t>
            </a:r>
            <a:r>
              <a:rPr lang="en-US" sz="1600">
                <a:cs typeface="Segoe UI" panose="020B0502040204020203" pitchFamily="34" charset="0"/>
              </a:rPr>
              <a:t>by unifying data integration, warehousing, and analytics.</a:t>
            </a:r>
          </a:p>
          <a:p>
            <a:pPr algn="l">
              <a:spcAft>
                <a:spcPts val="1800"/>
              </a:spcAft>
            </a:pPr>
            <a:r>
              <a:rPr lang="en-US" sz="1600">
                <a:latin typeface="+mj-lt"/>
                <a:cs typeface="Segoe UI" panose="020B0502040204020203" pitchFamily="34" charset="0"/>
              </a:rPr>
              <a:t>Enhance in-store experiences and operational efficiency</a:t>
            </a:r>
            <a:br>
              <a:rPr lang="en-US" sz="1600">
                <a:latin typeface="+mj-lt"/>
                <a:cs typeface="Segoe UI" panose="020B0502040204020203" pitchFamily="34" charset="0"/>
              </a:rPr>
            </a:br>
            <a:r>
              <a:rPr lang="en-US" sz="1600">
                <a:cs typeface="Segoe UI" panose="020B0502040204020203" pitchFamily="34" charset="0"/>
              </a:rPr>
              <a:t>with predictive models that optimize store layout, product catalog, shelf placement, and inventory.</a:t>
            </a: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B9DC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B9DC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74C846-397A-BF23-260D-325CA127E864}"/>
              </a:ext>
            </a:extLst>
          </p:cNvPr>
          <p:cNvSpPr txBox="1"/>
          <p:nvPr/>
        </p:nvSpPr>
        <p:spPr>
          <a:xfrm>
            <a:off x="6012214" y="6077115"/>
            <a:ext cx="1513175" cy="492443"/>
          </a:xfrm>
          <a:prstGeom prst="rect">
            <a:avLst/>
          </a:prstGeom>
          <a:noFill/>
        </p:spPr>
        <p:txBody>
          <a:bodyPr wrap="square" lIns="0" tIns="0" rIns="0" bIns="0" rtlCol="0">
            <a:spAutoFit/>
          </a:bodyPr>
          <a:lstStyle/>
          <a:p>
            <a:pPr algn="l"/>
            <a:r>
              <a:rPr lang="en-US" sz="1600">
                <a:latin typeface="+mj-lt"/>
              </a:rPr>
              <a:t>Featuring partners like:</a:t>
            </a:r>
          </a:p>
        </p:txBody>
      </p:sp>
      <p:cxnSp>
        <p:nvCxnSpPr>
          <p:cNvPr id="14" name="Straight Connector 13">
            <a:extLst>
              <a:ext uri="{FF2B5EF4-FFF2-40B4-BE49-F238E27FC236}">
                <a16:creationId xmlns:a16="http://schemas.microsoft.com/office/drawing/2014/main" id="{911DAF6D-0104-56D8-ED56-46A5CD708824}"/>
              </a:ext>
              <a:ext uri="{C183D7F6-B498-43B3-948B-1728B52AA6E4}">
                <adec:decorative xmlns:adec="http://schemas.microsoft.com/office/drawing/2017/decorative" val="1"/>
              </a:ext>
            </a:extLst>
          </p:cNvPr>
          <p:cNvCxnSpPr>
            <a:cxnSpLocks/>
          </p:cNvCxnSpPr>
          <p:nvPr/>
        </p:nvCxnSpPr>
        <p:spPr>
          <a:xfrm>
            <a:off x="6019003" y="5942294"/>
            <a:ext cx="5524390" cy="0"/>
          </a:xfrm>
          <a:prstGeom prst="line">
            <a:avLst/>
          </a:prstGeom>
          <a:ln w="15875">
            <a:solidFill>
              <a:srgbClr val="B9DC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9" name="Picture Placeholder 3" descr="AIFI logo">
            <a:extLst>
              <a:ext uri="{FF2B5EF4-FFF2-40B4-BE49-F238E27FC236}">
                <a16:creationId xmlns:a16="http://schemas.microsoft.com/office/drawing/2014/main" id="{56A522E3-44AE-BEB7-2756-1C242A6214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0166" r="-50166"/>
          <a:stretch/>
        </p:blipFill>
        <p:spPr>
          <a:xfrm>
            <a:off x="7735707" y="6055213"/>
            <a:ext cx="1538586" cy="496082"/>
          </a:xfrm>
          <a:prstGeom prst="rect">
            <a:avLst/>
          </a:prstGeom>
        </p:spPr>
      </p:pic>
      <p:sp>
        <p:nvSpPr>
          <p:cNvPr id="10" name="TextBox 9">
            <a:extLst>
              <a:ext uri="{FF2B5EF4-FFF2-40B4-BE49-F238E27FC236}">
                <a16:creationId xmlns:a16="http://schemas.microsoft.com/office/drawing/2014/main" id="{6E0161C6-3DC1-0A72-5065-CFB60CFA6C27}"/>
              </a:ext>
            </a:extLst>
          </p:cNvPr>
          <p:cNvSpPr txBox="1"/>
          <p:nvPr/>
        </p:nvSpPr>
        <p:spPr>
          <a:xfrm>
            <a:off x="10490670" y="6150903"/>
            <a:ext cx="1118944" cy="246220"/>
          </a:xfrm>
          <a:prstGeom prst="rect">
            <a:avLst/>
          </a:prstGeom>
          <a:noFill/>
        </p:spPr>
        <p:txBody>
          <a:bodyPr wrap="square" lIns="0" tIns="0" rIns="0" bIns="0" rtlCol="0">
            <a:spAutoFit/>
          </a:bodyPr>
          <a:lstStyle/>
          <a:p>
            <a:pPr algn="l"/>
            <a:r>
              <a:rPr lang="en-US" sz="1600">
                <a:latin typeface="+mj-lt"/>
              </a:rPr>
              <a:t>and more…</a:t>
            </a:r>
          </a:p>
        </p:txBody>
      </p:sp>
      <p:pic>
        <p:nvPicPr>
          <p:cNvPr id="17" name="Picture 16">
            <a:extLst>
              <a:ext uri="{FF2B5EF4-FFF2-40B4-BE49-F238E27FC236}">
                <a16:creationId xmlns:a16="http://schemas.microsoft.com/office/drawing/2014/main" id="{A5050704-14AC-096F-0D93-502D231565A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6200000">
            <a:off x="4534178" y="4414803"/>
            <a:ext cx="978795" cy="1107995"/>
          </a:xfrm>
          <a:prstGeom prst="rect">
            <a:avLst/>
          </a:prstGeom>
        </p:spPr>
      </p:pic>
    </p:spTree>
    <p:extLst>
      <p:ext uri="{BB962C8B-B14F-4D97-AF65-F5344CB8AC3E}">
        <p14:creationId xmlns:p14="http://schemas.microsoft.com/office/powerpoint/2010/main" val="284427510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dirty="0"/>
              <a:t>Intelligent stores in detail</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0" y="1768707"/>
            <a:ext cx="5707559" cy="4201150"/>
          </a:xfrm>
          <a:prstGeom prst="rect">
            <a:avLst/>
          </a:prstGeom>
          <a:noFill/>
        </p:spPr>
        <p:txBody>
          <a:bodyPr wrap="square" lIns="0" tIns="0" rIns="0" bIns="0" rtlCol="0">
            <a:spAutoFit/>
          </a:bodyPr>
          <a:lstStyle/>
          <a:p>
            <a:pPr algn="l">
              <a:spcAft>
                <a:spcPts val="600"/>
              </a:spcAft>
            </a:pPr>
            <a:r>
              <a:rPr lang="en-US">
                <a:latin typeface="+mj-lt"/>
              </a:rPr>
              <a:t>Actionable insights to improve sales</a:t>
            </a:r>
            <a:endParaRPr lang="en-US" sz="1600"/>
          </a:p>
          <a:p>
            <a:pPr marL="285750" indent="-285750" algn="l">
              <a:spcAft>
                <a:spcPts val="600"/>
              </a:spcAft>
              <a:buFont typeface="Arial" panose="020B0604020202020204" pitchFamily="34" charset="0"/>
              <a:buChar char="•"/>
            </a:pPr>
            <a:r>
              <a:rPr lang="en-US" sz="1600"/>
              <a:t>Utilize pre-built AI models and existing cameras to unlock trends, patterns, and new data.</a:t>
            </a:r>
          </a:p>
          <a:p>
            <a:pPr marL="285750" indent="-285750" algn="l">
              <a:spcAft>
                <a:spcPts val="600"/>
              </a:spcAft>
              <a:buFont typeface="Arial" panose="020B0604020202020204" pitchFamily="34" charset="0"/>
              <a:buChar char="•"/>
            </a:pPr>
            <a:r>
              <a:rPr lang="en-US" sz="1600"/>
              <a:t>Improve customer and employee experiences with</a:t>
            </a:r>
            <a:br>
              <a:rPr lang="en-US" sz="1600"/>
            </a:br>
            <a:r>
              <a:rPr lang="en-US" sz="1600"/>
              <a:t>features such as traffic patterns for optimal staffing placement, product display performance, and built-in alerts to gain real-time insights.</a:t>
            </a:r>
          </a:p>
          <a:p>
            <a:pPr marL="285750" indent="-285750" algn="l">
              <a:spcAft>
                <a:spcPts val="600"/>
              </a:spcAft>
              <a:buFont typeface="Arial" panose="020B0604020202020204" pitchFamily="34" charset="0"/>
              <a:buChar char="•"/>
            </a:pPr>
            <a:r>
              <a:rPr lang="en-US" sz="1600"/>
              <a:t>Deploy scenario-based AI models or skills, such as </a:t>
            </a:r>
            <a:br>
              <a:rPr lang="en-US" sz="1600"/>
            </a:br>
            <a:r>
              <a:rPr lang="en-US" sz="1600"/>
              <a:t>display effectiveness, queue management, and shopper analytics to target specific business opportunities and pinpoint trouble areas.</a:t>
            </a:r>
          </a:p>
          <a:p>
            <a:pPr algn="l">
              <a:spcAft>
                <a:spcPts val="600"/>
              </a:spcAft>
            </a:pPr>
            <a:r>
              <a:rPr lang="en-US">
                <a:latin typeface="+mj-lt"/>
              </a:rPr>
              <a:t>Single view into insights</a:t>
            </a:r>
          </a:p>
          <a:p>
            <a:pPr marL="285750" indent="-285750" algn="l">
              <a:spcAft>
                <a:spcPts val="600"/>
              </a:spcAft>
              <a:buFont typeface="Arial" panose="020B0604020202020204" pitchFamily="34" charset="0"/>
              <a:buChar char="•"/>
            </a:pPr>
            <a:r>
              <a:rPr lang="en-US" sz="1600"/>
              <a:t>Seamlessly view data-driven insights and alerts with a single, unified dashboard.</a:t>
            </a:r>
          </a:p>
          <a:p>
            <a:pPr marL="285750" indent="-285750" algn="l">
              <a:spcAft>
                <a:spcPts val="600"/>
              </a:spcAft>
              <a:buFont typeface="Arial" panose="020B0604020202020204" pitchFamily="34" charset="0"/>
              <a:buChar char="•"/>
            </a:pPr>
            <a:endParaRPr lang="en-US" sz="1500"/>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6" name="Picture 5" descr="Image of laptop with screenshot of customer profile detail">
            <a:extLst>
              <a:ext uri="{FF2B5EF4-FFF2-40B4-BE49-F238E27FC236}">
                <a16:creationId xmlns:a16="http://schemas.microsoft.com/office/drawing/2014/main" id="{A2296317-DFCD-7F14-53F0-FFE83EEF9CEB}"/>
              </a:ext>
              <a:ext uri="{C183D7F6-B498-43B3-948B-1728B52AA6E4}">
                <adec:decorative xmlns:adec="http://schemas.microsoft.com/office/drawing/2017/decorative" val="0"/>
              </a:ext>
            </a:extLst>
          </p:cNvPr>
          <p:cNvPicPr>
            <a:picLocks/>
          </p:cNvPicPr>
          <p:nvPr/>
        </p:nvPicPr>
        <p:blipFill rotWithShape="1">
          <a:blip r:embed="rId4" cstate="print">
            <a:extLst>
              <a:ext uri="{28A0092B-C50C-407E-A947-70E740481C1C}">
                <a14:useLocalDpi xmlns:a14="http://schemas.microsoft.com/office/drawing/2010/main" val="0"/>
              </a:ext>
            </a:extLst>
          </a:blip>
          <a:srcRect t="2495" b="-334"/>
          <a:stretch/>
        </p:blipFill>
        <p:spPr>
          <a:xfrm>
            <a:off x="7151634" y="1987028"/>
            <a:ext cx="5137996" cy="2953559"/>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spTree>
    <p:extLst>
      <p:ext uri="{BB962C8B-B14F-4D97-AF65-F5344CB8AC3E}">
        <p14:creationId xmlns:p14="http://schemas.microsoft.com/office/powerpoint/2010/main" val="8908931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7B38D9-B333-D286-F1DA-8E1EA3585079}"/>
              </a:ext>
              <a:ext uri="{C183D7F6-B498-43B3-948B-1728B52AA6E4}">
                <adec:decorative xmlns:adec="http://schemas.microsoft.com/office/drawing/2017/decorative" val="1"/>
              </a:ext>
            </a:extLst>
          </p:cNvPr>
          <p:cNvSpPr/>
          <p:nvPr/>
        </p:nvSpPr>
        <p:spPr bwMode="auto">
          <a:xfrm>
            <a:off x="0" y="0"/>
            <a:ext cx="4760007" cy="6858000"/>
          </a:xfrm>
          <a:prstGeom prst="rect">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B58E071-C6BB-497D-C8CC-FED3D5D3D27E}"/>
              </a:ext>
            </a:extLst>
          </p:cNvPr>
          <p:cNvSpPr txBox="1">
            <a:spLocks/>
          </p:cNvSpPr>
          <p:nvPr/>
        </p:nvSpPr>
        <p:spPr>
          <a:xfrm>
            <a:off x="685463" y="1168695"/>
            <a:ext cx="3605116" cy="4431983"/>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algn="l"/>
            <a:r>
              <a:rPr lang="en-US">
                <a:solidFill>
                  <a:schemeClr val="bg1"/>
                </a:solidFill>
                <a:latin typeface="Segoe UI" panose="020B0502040204020203" pitchFamily="34" charset="0"/>
                <a:cs typeface="Segoe UI" panose="020B0502040204020203" pitchFamily="34" charset="0"/>
              </a:rPr>
              <a:t>Application template for </a:t>
            </a:r>
            <a:r>
              <a:rPr lang="en-US" b="1">
                <a:solidFill>
                  <a:schemeClr val="bg1"/>
                </a:solidFill>
                <a:latin typeface="Segoe UI" panose="020B0502040204020203" pitchFamily="34" charset="0"/>
                <a:cs typeface="Segoe UI" panose="020B0502040204020203" pitchFamily="34" charset="0"/>
              </a:rPr>
              <a:t>smart store analytics </a:t>
            </a:r>
            <a:r>
              <a:rPr lang="en-US">
                <a:solidFill>
                  <a:schemeClr val="bg1"/>
                </a:solidFill>
                <a:latin typeface="Segoe UI" panose="020B0502040204020203" pitchFamily="34" charset="0"/>
                <a:cs typeface="Segoe UI" panose="020B0502040204020203" pitchFamily="34" charset="0"/>
              </a:rPr>
              <a:t>in Power Apps</a:t>
            </a:r>
            <a:br>
              <a:rPr lang="en-US" b="1">
                <a:solidFill>
                  <a:schemeClr val="bg1"/>
                </a:solidFill>
                <a:latin typeface="Segoe UI" panose="020B0502040204020203" pitchFamily="34" charset="0"/>
                <a:cs typeface="Segoe UI" panose="020B0502040204020203" pitchFamily="34" charset="0"/>
              </a:rPr>
            </a:br>
            <a:r>
              <a:rPr lang="en-US">
                <a:solidFill>
                  <a:schemeClr val="bg1"/>
                </a:solidFill>
                <a:latin typeface="Segoe UI" panose="020B0502040204020203" pitchFamily="34" charset="0"/>
                <a:cs typeface="Segoe UI" panose="020B0502040204020203" pitchFamily="34" charset="0"/>
              </a:rPr>
              <a:t>from </a:t>
            </a:r>
            <a:r>
              <a:rPr lang="en-US" err="1">
                <a:solidFill>
                  <a:schemeClr val="bg1"/>
                </a:solidFill>
                <a:latin typeface="Segoe UI" panose="020B0502040204020203" pitchFamily="34" charset="0"/>
                <a:cs typeface="Segoe UI" panose="020B0502040204020203" pitchFamily="34" charset="0"/>
              </a:rPr>
              <a:t>AiFi</a:t>
            </a:r>
            <a:r>
              <a:rPr lang="en-US">
                <a:solidFill>
                  <a:schemeClr val="bg1"/>
                </a:solidFill>
                <a:latin typeface="Segoe UI" panose="020B0502040204020203" pitchFamily="34" charset="0"/>
                <a:cs typeface="Segoe UI" panose="020B0502040204020203" pitchFamily="34" charset="0"/>
              </a:rPr>
              <a:t> and Microsoft for intelligent stores</a:t>
            </a:r>
          </a:p>
        </p:txBody>
      </p:sp>
      <p:sp>
        <p:nvSpPr>
          <p:cNvPr id="4" name="TextBox 3">
            <a:extLst>
              <a:ext uri="{FF2B5EF4-FFF2-40B4-BE49-F238E27FC236}">
                <a16:creationId xmlns:a16="http://schemas.microsoft.com/office/drawing/2014/main" id="{6E06655E-C1FF-9650-EBC2-6A27308E5305}"/>
              </a:ext>
            </a:extLst>
          </p:cNvPr>
          <p:cNvSpPr txBox="1"/>
          <p:nvPr/>
        </p:nvSpPr>
        <p:spPr>
          <a:xfrm>
            <a:off x="5350876" y="931219"/>
            <a:ext cx="6291774" cy="2169825"/>
          </a:xfrm>
          <a:prstGeom prst="rect">
            <a:avLst/>
          </a:prstGeom>
          <a:noFill/>
        </p:spPr>
        <p:txBody>
          <a:bodyPr wrap="square" lIns="0" tIns="0" rIns="0" bIns="0" rtlCol="0">
            <a:spAutoFit/>
          </a:bodyPr>
          <a:lstStyle/>
          <a:p>
            <a:pPr algn="l">
              <a:spcAft>
                <a:spcPts val="600"/>
              </a:spcAft>
            </a:pPr>
            <a:r>
              <a:rPr lang="en-US">
                <a:latin typeface="+mj-lt"/>
              </a:rPr>
              <a:t>Solution overview </a:t>
            </a:r>
          </a:p>
          <a:p>
            <a:pPr algn="l">
              <a:spcAft>
                <a:spcPts val="600"/>
              </a:spcAft>
            </a:pPr>
            <a:r>
              <a:rPr lang="en-US" sz="1500"/>
              <a:t>Enhance in-store experiences and operational efficiency with </a:t>
            </a:r>
            <a:br>
              <a:rPr lang="en-US" sz="1500"/>
            </a:br>
            <a:r>
              <a:rPr lang="en-US" sz="1500"/>
              <a:t>predictive models that optimize store layout, product catalog, shelf placement, and inventory. </a:t>
            </a:r>
          </a:p>
          <a:p>
            <a:pPr algn="l">
              <a:spcAft>
                <a:spcPts val="600"/>
              </a:spcAft>
            </a:pPr>
            <a:r>
              <a:rPr lang="en-US">
                <a:latin typeface="+mj-lt"/>
              </a:rPr>
              <a:t>Meeting the customer’s need</a:t>
            </a:r>
          </a:p>
          <a:p>
            <a:pPr algn="l">
              <a:spcAft>
                <a:spcPts val="600"/>
              </a:spcAft>
            </a:pPr>
            <a:r>
              <a:rPr lang="en-US" sz="1500"/>
              <a:t>As retailers introduce new smart store formats, new customer signals emerge. Store digitization is the next wave of intelligence and optimization to help retailers elevate the customer experience and increase profits.</a:t>
            </a:r>
          </a:p>
        </p:txBody>
      </p:sp>
      <p:sp>
        <p:nvSpPr>
          <p:cNvPr id="6" name="TextBox 5">
            <a:extLst>
              <a:ext uri="{FF2B5EF4-FFF2-40B4-BE49-F238E27FC236}">
                <a16:creationId xmlns:a16="http://schemas.microsoft.com/office/drawing/2014/main" id="{707A8DD9-5083-3BE6-1BC6-AD69F4D8EB1D}"/>
              </a:ext>
            </a:extLst>
          </p:cNvPr>
          <p:cNvSpPr txBox="1"/>
          <p:nvPr/>
        </p:nvSpPr>
        <p:spPr>
          <a:xfrm>
            <a:off x="5350876" y="4510932"/>
            <a:ext cx="6291774" cy="246221"/>
          </a:xfrm>
          <a:prstGeom prst="rect">
            <a:avLst/>
          </a:prstGeom>
          <a:noFill/>
        </p:spPr>
        <p:txBody>
          <a:bodyPr wrap="square" lIns="0" tIns="0" rIns="0" bIns="0" rtlCol="0">
            <a:spAutoFit/>
          </a:bodyPr>
          <a:lstStyle/>
          <a:p>
            <a:pPr marR="0" lvl="0" algn="l" defTabSz="914367" rtl="0" eaLnBrk="1" fontAlgn="auto" latinLnBrk="0" hangingPunct="1">
              <a:lnSpc>
                <a:spcPct val="100000"/>
              </a:lnSpc>
              <a:spcBef>
                <a:spcPts val="400"/>
              </a:spcBef>
              <a:spcAft>
                <a:spcPts val="0"/>
              </a:spcAft>
              <a:buClrTx/>
              <a:buSzPct val="100000"/>
              <a:tabLst/>
              <a:defRPr/>
            </a:pPr>
            <a:r>
              <a:rPr kumimoji="0" lang="en-US" sz="1600" i="0" u="none" strike="noStrike" kern="1200" cap="none" spc="0" normalizeH="0" baseline="0" noProof="0">
                <a:ln>
                  <a:noFill/>
                </a:ln>
                <a:effectLst/>
                <a:uLnTx/>
                <a:uFillTx/>
                <a:latin typeface="+mj-lt"/>
                <a:ea typeface="+mn-ea"/>
                <a:cs typeface="+mn-cs"/>
              </a:rPr>
              <a:t>Benefits</a:t>
            </a:r>
            <a:endParaRPr kumimoji="0" lang="en-US" sz="1600" b="0" i="0" u="none" strike="noStrike" kern="1200" cap="none" spc="0" normalizeH="0" baseline="0" noProof="0">
              <a:ln>
                <a:noFill/>
              </a:ln>
              <a:effectLst/>
              <a:uLnTx/>
              <a:uFillTx/>
              <a:latin typeface="Segoe UI"/>
              <a:ea typeface="+mn-ea"/>
              <a:cs typeface="+mn-cs"/>
            </a:endParaRPr>
          </a:p>
        </p:txBody>
      </p:sp>
      <p:cxnSp>
        <p:nvCxnSpPr>
          <p:cNvPr id="2" name="Straight Connector 1">
            <a:extLst>
              <a:ext uri="{FF2B5EF4-FFF2-40B4-BE49-F238E27FC236}">
                <a16:creationId xmlns:a16="http://schemas.microsoft.com/office/drawing/2014/main" id="{8DB7B3E4-FFE6-6F87-5912-34844C93D418}"/>
              </a:ext>
              <a:ext uri="{C183D7F6-B498-43B3-948B-1728B52AA6E4}">
                <adec:decorative xmlns:adec="http://schemas.microsoft.com/office/drawing/2017/decorative" val="1"/>
              </a:ext>
            </a:extLst>
          </p:cNvPr>
          <p:cNvCxnSpPr>
            <a:cxnSpLocks/>
          </p:cNvCxnSpPr>
          <p:nvPr/>
        </p:nvCxnSpPr>
        <p:spPr>
          <a:xfrm>
            <a:off x="5350876" y="4358035"/>
            <a:ext cx="6291775" cy="0"/>
          </a:xfrm>
          <a:prstGeom prst="line">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BA25515-38A7-4A57-5DC4-3A5C95E6D100}"/>
              </a:ext>
            </a:extLst>
          </p:cNvPr>
          <p:cNvSpPr txBox="1"/>
          <p:nvPr/>
        </p:nvSpPr>
        <p:spPr>
          <a:xfrm>
            <a:off x="5350876" y="4826107"/>
            <a:ext cx="2868091" cy="1549142"/>
          </a:xfrm>
          <a:prstGeom prst="rect">
            <a:avLst/>
          </a:prstGeom>
          <a:noFill/>
        </p:spPr>
        <p:txBody>
          <a:bodyPr wrap="square" lIns="0" tIns="0" rIns="0" bIns="0" rtlCol="0">
            <a:spAutoFit/>
          </a:bodyPr>
          <a:lstStyle/>
          <a:p>
            <a:pPr marR="0" lvl="0" algn="l" defTabSz="914367" rtl="0" eaLnBrk="1" fontAlgn="auto" latinLnBrk="0" hangingPunct="1">
              <a:lnSpc>
                <a:spcPct val="100000"/>
              </a:lnSpc>
              <a:spcBef>
                <a:spcPts val="400"/>
              </a:spcBef>
              <a:spcAft>
                <a:spcPts val="0"/>
              </a:spcAft>
              <a:buClrTx/>
              <a:buSzPct val="100000"/>
              <a:tabLst/>
              <a:defRPr/>
            </a:pPr>
            <a:r>
              <a:rPr kumimoji="0" lang="en-US" sz="1400" i="0" u="none" strike="noStrike" kern="1200" cap="none" spc="0" normalizeH="0" baseline="0" noProof="0">
                <a:ln>
                  <a:noFill/>
                </a:ln>
                <a:effectLst/>
                <a:uLnTx/>
                <a:uFillTx/>
                <a:latin typeface="+mj-lt"/>
                <a:ea typeface="+mn-ea"/>
                <a:cs typeface="+mn-cs"/>
              </a:rPr>
              <a:t>AI/ML driven recommendations:</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Store layout</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Product catalog</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Shelf placement</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Shelf inventory</a:t>
            </a:r>
          </a:p>
          <a:p>
            <a:pPr marR="0" lvl="0" algn="l" defTabSz="914367" rtl="0" eaLnBrk="1" fontAlgn="auto" latinLnBrk="0" hangingPunct="1">
              <a:lnSpc>
                <a:spcPct val="100000"/>
              </a:lnSpc>
              <a:spcBef>
                <a:spcPts val="400"/>
              </a:spcBef>
              <a:spcAft>
                <a:spcPts val="0"/>
              </a:spcAft>
              <a:buClrTx/>
              <a:buSzPct val="100000"/>
              <a:tabLst/>
              <a:defRPr/>
            </a:pPr>
            <a:endParaRPr kumimoji="0" lang="en-US" sz="1400" b="0" i="0" u="none" strike="noStrike" kern="1200" cap="none" spc="0" normalizeH="0" baseline="0" noProof="0">
              <a:ln>
                <a:noFill/>
              </a:ln>
              <a:effectLst/>
              <a:uLnTx/>
              <a:uFillTx/>
              <a:latin typeface="Segoe UI"/>
              <a:ea typeface="+mn-ea"/>
              <a:cs typeface="+mn-cs"/>
            </a:endParaRPr>
          </a:p>
        </p:txBody>
      </p:sp>
      <p:sp>
        <p:nvSpPr>
          <p:cNvPr id="10" name="TextBox 9">
            <a:extLst>
              <a:ext uri="{FF2B5EF4-FFF2-40B4-BE49-F238E27FC236}">
                <a16:creationId xmlns:a16="http://schemas.microsoft.com/office/drawing/2014/main" id="{FD27BEE6-BA33-EF1B-77E4-75785E66F832}"/>
              </a:ext>
            </a:extLst>
          </p:cNvPr>
          <p:cNvSpPr txBox="1"/>
          <p:nvPr/>
        </p:nvSpPr>
        <p:spPr>
          <a:xfrm>
            <a:off x="8774559" y="4817954"/>
            <a:ext cx="2868091" cy="1282402"/>
          </a:xfrm>
          <a:prstGeom prst="rect">
            <a:avLst/>
          </a:prstGeom>
          <a:noFill/>
        </p:spPr>
        <p:txBody>
          <a:bodyPr wrap="square" lIns="0" tIns="0" rIns="0" bIns="0" rtlCol="0">
            <a:spAutoFit/>
          </a:bodyPr>
          <a:lstStyle/>
          <a:p>
            <a:pPr marR="0" lvl="0" algn="l" defTabSz="914367" rtl="0" eaLnBrk="1" fontAlgn="auto" latinLnBrk="0" hangingPunct="1">
              <a:lnSpc>
                <a:spcPct val="100000"/>
              </a:lnSpc>
              <a:spcBef>
                <a:spcPts val="400"/>
              </a:spcBef>
              <a:spcAft>
                <a:spcPts val="0"/>
              </a:spcAft>
              <a:buClrTx/>
              <a:buSzPct val="100000"/>
              <a:tabLst/>
              <a:defRPr/>
            </a:pPr>
            <a:r>
              <a:rPr kumimoji="0" lang="en-US" sz="1400" i="0" u="none" strike="noStrike" kern="1200" cap="none" spc="0" normalizeH="0" baseline="0" noProof="0">
                <a:ln>
                  <a:noFill/>
                </a:ln>
                <a:effectLst/>
                <a:uLnTx/>
                <a:uFillTx/>
                <a:latin typeface="+mj-lt"/>
                <a:ea typeface="+mn-ea"/>
                <a:cs typeface="+mn-cs"/>
              </a:rPr>
              <a:t>Analytics:</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Store KPIs</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Data visualizations</a:t>
            </a:r>
          </a:p>
          <a:p>
            <a:pPr marL="109728" marR="0" lvl="0" indent="-111125" algn="l" defTabSz="914367" rtl="0" eaLnBrk="1" fontAlgn="auto" latinLnBrk="0" hangingPunct="1">
              <a:lnSpc>
                <a:spcPct val="100000"/>
              </a:lnSpc>
              <a:spcBef>
                <a:spcPts val="4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AI/ML models</a:t>
            </a:r>
          </a:p>
          <a:p>
            <a:pPr marR="0" lvl="0" algn="l" defTabSz="914367" rtl="0" eaLnBrk="1" fontAlgn="auto" latinLnBrk="0" hangingPunct="1">
              <a:lnSpc>
                <a:spcPct val="100000"/>
              </a:lnSpc>
              <a:spcBef>
                <a:spcPts val="400"/>
              </a:spcBef>
              <a:spcAft>
                <a:spcPts val="0"/>
              </a:spcAft>
              <a:buClrTx/>
              <a:buSzPct val="100000"/>
              <a:tabLst/>
              <a:defRPr/>
            </a:pPr>
            <a:endParaRPr kumimoji="0" lang="en-US" sz="1400" b="0" i="0" u="none" strike="noStrike" kern="1200" cap="none" spc="0" normalizeH="0" baseline="0" noProof="0">
              <a:ln>
                <a:noFill/>
              </a:ln>
              <a:effectLst/>
              <a:uLnTx/>
              <a:uFillTx/>
              <a:latin typeface="Segoe UI"/>
              <a:ea typeface="+mn-ea"/>
              <a:cs typeface="+mn-cs"/>
            </a:endParaRPr>
          </a:p>
        </p:txBody>
      </p:sp>
    </p:spTree>
    <p:extLst>
      <p:ext uri="{BB962C8B-B14F-4D97-AF65-F5344CB8AC3E}">
        <p14:creationId xmlns:p14="http://schemas.microsoft.com/office/powerpoint/2010/main" val="53553760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A446F"/>
        </a:solidFill>
        <a:effectLst/>
      </p:bgPr>
    </p:bg>
    <p:spTree>
      <p:nvGrpSpPr>
        <p:cNvPr id="1" name="">
          <a:extLst>
            <a:ext uri="{FF2B5EF4-FFF2-40B4-BE49-F238E27FC236}">
              <a16:creationId xmlns:a16="http://schemas.microsoft.com/office/drawing/2014/main" id="{E21E6703-A3FD-C0E0-0C28-5F6FABCD9F82}"/>
            </a:ext>
          </a:extLst>
        </p:cNvPr>
        <p:cNvGrpSpPr/>
        <p:nvPr/>
      </p:nvGrpSpPr>
      <p:grpSpPr>
        <a:xfrm>
          <a:off x="0" y="0"/>
          <a:ext cx="0" cy="0"/>
          <a:chOff x="0" y="0"/>
          <a:chExt cx="0" cy="0"/>
        </a:xfrm>
      </p:grpSpPr>
      <p:pic>
        <p:nvPicPr>
          <p:cNvPr id="4" name="Picture 3" descr="A picture containing text, indoor, screen, electronics&#10;&#10;Description automatically generated">
            <a:extLst>
              <a:ext uri="{FF2B5EF4-FFF2-40B4-BE49-F238E27FC236}">
                <a16:creationId xmlns:a16="http://schemas.microsoft.com/office/drawing/2014/main" id="{8E15F862-66F7-4227-FA0D-98DF00E96D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62396" y="1041767"/>
            <a:ext cx="9330454" cy="5067730"/>
          </a:xfrm>
          <a:prstGeom prst="rect">
            <a:avLst/>
          </a:prstGeom>
        </p:spPr>
      </p:pic>
      <p:pic>
        <p:nvPicPr>
          <p:cNvPr id="2" name="Picture 1">
            <a:extLst>
              <a:ext uri="{FF2B5EF4-FFF2-40B4-BE49-F238E27FC236}">
                <a16:creationId xmlns:a16="http://schemas.microsoft.com/office/drawing/2014/main" id="{D2138028-D3AC-0AF4-A27E-1ECDC15C8D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9278" y="4845225"/>
            <a:ext cx="2420435" cy="575040"/>
          </a:xfrm>
          <a:prstGeom prst="rect">
            <a:avLst/>
          </a:prstGeom>
        </p:spPr>
      </p:pic>
      <p:sp>
        <p:nvSpPr>
          <p:cNvPr id="7" name="Title 1">
            <a:extLst>
              <a:ext uri="{FF2B5EF4-FFF2-40B4-BE49-F238E27FC236}">
                <a16:creationId xmlns:a16="http://schemas.microsoft.com/office/drawing/2014/main" id="{5B4E09AC-AB3D-898C-4E35-FB2E6A35DB16}"/>
              </a:ext>
            </a:extLst>
          </p:cNvPr>
          <p:cNvSpPr txBox="1">
            <a:spLocks/>
          </p:cNvSpPr>
          <p:nvPr/>
        </p:nvSpPr>
        <p:spPr>
          <a:xfrm>
            <a:off x="1009278" y="3221436"/>
            <a:ext cx="4381755" cy="107721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marL="0" marR="0" lvl="0" indent="0" algn="l" defTabSz="932742" rtl="0" eaLnBrk="1" fontAlgn="auto" latinLnBrk="0" hangingPunct="1">
              <a:lnSpc>
                <a:spcPts val="4200"/>
              </a:lnSpc>
              <a:spcBef>
                <a:spcPct val="0"/>
              </a:spcBef>
              <a:spcAft>
                <a:spcPts val="0"/>
              </a:spcAft>
              <a:buClrTx/>
              <a:buSzTx/>
              <a:buFontTx/>
              <a:buNone/>
              <a:tabLst/>
              <a:defRPr/>
            </a:pPr>
            <a:r>
              <a:rPr kumimoji="0" lang="en-US" sz="4000" b="0" i="0" u="none" strike="noStrike" kern="1200" cap="none" spc="0" normalizeH="0" baseline="0" noProof="0">
                <a:ln w="3175">
                  <a:noFill/>
                </a:ln>
                <a:solidFill>
                  <a:srgbClr val="FFFFFF"/>
                </a:solidFill>
                <a:effectLst/>
                <a:uLnTx/>
                <a:uFillTx/>
                <a:latin typeface="Segoe UI" panose="020B0502040204020203" pitchFamily="34" charset="0"/>
                <a:cs typeface="Segoe UI" panose="020B0502040204020203" pitchFamily="34" charset="0"/>
              </a:rPr>
              <a:t>Generative AI powered shopping</a:t>
            </a:r>
          </a:p>
        </p:txBody>
      </p:sp>
      <p:sp>
        <p:nvSpPr>
          <p:cNvPr id="16" name="Rounded Rectangle 15">
            <a:hlinkClick r:id="rId5"/>
            <a:extLst>
              <a:ext uri="{FF2B5EF4-FFF2-40B4-BE49-F238E27FC236}">
                <a16:creationId xmlns:a16="http://schemas.microsoft.com/office/drawing/2014/main" id="{CEF586D0-329D-B934-8C84-E8306C8C7F71}"/>
              </a:ext>
            </a:extLst>
          </p:cNvPr>
          <p:cNvSpPr/>
          <p:nvPr/>
        </p:nvSpPr>
        <p:spPr bwMode="auto">
          <a:xfrm>
            <a:off x="1132315" y="4956657"/>
            <a:ext cx="2412511" cy="544528"/>
          </a:xfrm>
          <a:prstGeom prst="roundRect">
            <a:avLst>
              <a:gd name="adj" fmla="val 0"/>
            </a:avLst>
          </a:prstGeom>
          <a:solidFill>
            <a:srgbClr val="2A446F"/>
          </a:solidFill>
          <a:ln>
            <a:noFill/>
            <a:headEnd type="none" w="med" len="med"/>
            <a:tailEnd type="none" w="med" len="med"/>
          </a:ln>
          <a:effectLst>
            <a:outerShdw blurRad="336469" algn="ctr" rotWithShape="0">
              <a:prstClr val="black">
                <a:alpha val="2600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Read full story &gt;</a:t>
            </a:r>
          </a:p>
        </p:txBody>
      </p:sp>
      <p:pic>
        <p:nvPicPr>
          <p:cNvPr id="12" name="Picture 11">
            <a:hlinkClick r:id="rId6"/>
            <a:extLst>
              <a:ext uri="{FF2B5EF4-FFF2-40B4-BE49-F238E27FC236}">
                <a16:creationId xmlns:a16="http://schemas.microsoft.com/office/drawing/2014/main" id="{6E0A12A3-E499-53E9-B1DD-B14D3DC33F80}"/>
              </a:ext>
            </a:extLst>
          </p:cNvPr>
          <p:cNvPicPr>
            <a:picLocks noChangeAspect="1"/>
          </p:cNvPicPr>
          <p:nvPr/>
        </p:nvPicPr>
        <p:blipFill>
          <a:blip r:embed="rId7"/>
          <a:stretch>
            <a:fillRect/>
          </a:stretch>
        </p:blipFill>
        <p:spPr>
          <a:xfrm>
            <a:off x="6001293" y="1242580"/>
            <a:ext cx="7785658" cy="3649188"/>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73F59530-5909-40A7-D267-C4A35AFE9FC9}"/>
              </a:ext>
            </a:extLst>
          </p:cNvPr>
          <p:cNvPicPr>
            <a:picLocks noChangeAspect="1"/>
          </p:cNvPicPr>
          <p:nvPr/>
        </p:nvPicPr>
        <p:blipFill>
          <a:blip r:embed="rId8"/>
          <a:stretch>
            <a:fillRect/>
          </a:stretch>
        </p:blipFill>
        <p:spPr>
          <a:xfrm>
            <a:off x="1009278" y="1825722"/>
            <a:ext cx="2665151" cy="643586"/>
          </a:xfrm>
          <a:prstGeom prst="rect">
            <a:avLst/>
          </a:prstGeom>
        </p:spPr>
      </p:pic>
    </p:spTree>
    <p:extLst>
      <p:ext uri="{BB962C8B-B14F-4D97-AF65-F5344CB8AC3E}">
        <p14:creationId xmlns:p14="http://schemas.microsoft.com/office/powerpoint/2010/main" val="72646727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CFA39-4AD1-7ECC-8DFF-000C3C46939D}"/>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870ED2D-A154-D0F6-1FA0-A7C36A766807}"/>
              </a:ext>
              <a:ext uri="{C183D7F6-B498-43B3-948B-1728B52AA6E4}">
                <adec:decorative xmlns:adec="http://schemas.microsoft.com/office/drawing/2017/decorative" val="1"/>
              </a:ext>
            </a:extLst>
          </p:cNvPr>
          <p:cNvPicPr>
            <a:picLocks noGrp="1" noChangeAspect="1" noChangeArrowheads="1"/>
          </p:cNvPicPr>
          <p:nvPr>
            <p:ph type="pic" sz="quarter" idx="17"/>
          </p:nvPr>
        </p:nvPicPr>
        <p:blipFill rotWithShape="1">
          <a:blip r:embed="rId3" cstate="screen">
            <a:extLst>
              <a:ext uri="{28A0092B-C50C-407E-A947-70E740481C1C}">
                <a14:useLocalDpi xmlns:a14="http://schemas.microsoft.com/office/drawing/2010/main"/>
              </a:ext>
            </a:extLst>
          </a:blip>
          <a:srcRect t="30" b="30"/>
          <a:stretch/>
        </p:blipFill>
        <p:spPr/>
      </p:pic>
      <p:sp>
        <p:nvSpPr>
          <p:cNvPr id="22" name="Rectangle 21">
            <a:extLst>
              <a:ext uri="{FF2B5EF4-FFF2-40B4-BE49-F238E27FC236}">
                <a16:creationId xmlns:a16="http://schemas.microsoft.com/office/drawing/2014/main" id="{363418C8-A659-9D0A-BA20-FBFCCCE89052}"/>
              </a:ext>
              <a:ext uri="{C183D7F6-B498-43B3-948B-1728B52AA6E4}">
                <adec:decorative xmlns:adec="http://schemas.microsoft.com/office/drawing/2017/decorative" val="1"/>
              </a:ext>
            </a:extLst>
          </p:cNvPr>
          <p:cNvSpPr/>
          <p:nvPr/>
        </p:nvSpPr>
        <p:spPr bwMode="auto">
          <a:xfrm>
            <a:off x="0" y="0"/>
            <a:ext cx="4062413" cy="6858000"/>
          </a:xfrm>
          <a:prstGeom prst="rect">
            <a:avLst/>
          </a:prstGeom>
          <a:gradFill flip="none" rotWithShape="1">
            <a:gsLst>
              <a:gs pos="72000">
                <a:schemeClr val="tx1">
                  <a:alpha val="0"/>
                </a:schemeClr>
              </a:gs>
              <a:gs pos="28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1" name="Title 20">
            <a:extLst>
              <a:ext uri="{FF2B5EF4-FFF2-40B4-BE49-F238E27FC236}">
                <a16:creationId xmlns:a16="http://schemas.microsoft.com/office/drawing/2014/main" id="{EFC9B820-A496-7652-6000-D09391DF350E}"/>
              </a:ext>
            </a:extLst>
          </p:cNvPr>
          <p:cNvSpPr>
            <a:spLocks noGrp="1"/>
          </p:cNvSpPr>
          <p:nvPr>
            <p:ph type="title"/>
          </p:nvPr>
        </p:nvSpPr>
        <p:spPr>
          <a:xfrm>
            <a:off x="380206" y="4038370"/>
            <a:ext cx="3302000" cy="2215991"/>
          </a:xfrm>
        </p:spPr>
        <p:txBody>
          <a:bodyPr/>
          <a:lstStyle/>
          <a:p>
            <a:pPr>
              <a:defRPr/>
            </a:pPr>
            <a:r>
              <a:rPr lang="en-US" sz="2400" err="1">
                <a:solidFill>
                  <a:schemeClr val="bg1"/>
                </a:solidFill>
              </a:rPr>
              <a:t>Żabka</a:t>
            </a:r>
            <a:r>
              <a:rPr lang="en-US" sz="2400">
                <a:solidFill>
                  <a:schemeClr val="bg1"/>
                </a:solidFill>
              </a:rPr>
              <a:t> Group launches autonomous Nano stores powered by </a:t>
            </a:r>
            <a:r>
              <a:rPr lang="en-US" sz="2400" err="1">
                <a:solidFill>
                  <a:schemeClr val="bg1"/>
                </a:solidFill>
              </a:rPr>
              <a:t>AiFi</a:t>
            </a:r>
            <a:r>
              <a:rPr lang="en-US" sz="2400">
                <a:solidFill>
                  <a:schemeClr val="bg1"/>
                </a:solidFill>
              </a:rPr>
              <a:t> and Microsoft Cloud for Retail, gains high customer ratings</a:t>
            </a:r>
          </a:p>
        </p:txBody>
      </p:sp>
      <p:sp>
        <p:nvSpPr>
          <p:cNvPr id="12" name="Text Placeholder 11">
            <a:extLst>
              <a:ext uri="{FF2B5EF4-FFF2-40B4-BE49-F238E27FC236}">
                <a16:creationId xmlns:a16="http://schemas.microsoft.com/office/drawing/2014/main" id="{CB7C82E3-7605-1996-C4FA-75539D285669}"/>
              </a:ext>
            </a:extLst>
          </p:cNvPr>
          <p:cNvSpPr>
            <a:spLocks noGrp="1"/>
          </p:cNvSpPr>
          <p:nvPr>
            <p:ph type="body" sz="quarter" idx="10"/>
          </p:nvPr>
        </p:nvSpPr>
        <p:spPr>
          <a:xfrm>
            <a:off x="4614866" y="1306917"/>
            <a:ext cx="6988871" cy="926407"/>
          </a:xfrm>
        </p:spPr>
        <p:txBody>
          <a:bodyPr/>
          <a:lstStyle/>
          <a:p>
            <a:r>
              <a:rPr lang="en-US"/>
              <a:t>People need to shop, but they want to spend more time doing things they want to do, rather than what they have to do. Our mission since we started is to understand what the customer needs and find ways to make their lives easier.”</a:t>
            </a:r>
          </a:p>
          <a:p>
            <a:r>
              <a:rPr lang="en-US" sz="1100" b="1">
                <a:latin typeface="Segoe UI" panose="020B0502040204020203" pitchFamily="34" charset="0"/>
              </a:rPr>
              <a:t>Tomasz </a:t>
            </a:r>
            <a:r>
              <a:rPr lang="en-US" sz="1100" b="1" err="1">
                <a:latin typeface="Segoe UI" panose="020B0502040204020203" pitchFamily="34" charset="0"/>
              </a:rPr>
              <a:t>Blicharski</a:t>
            </a:r>
            <a:r>
              <a:rPr lang="en-US" sz="1100"/>
              <a:t>, EVP of the Management Board of </a:t>
            </a:r>
            <a:r>
              <a:rPr lang="en-US" sz="1100" err="1"/>
              <a:t>Żabka</a:t>
            </a:r>
            <a:r>
              <a:rPr lang="en-US" sz="1100"/>
              <a:t> Group</a:t>
            </a:r>
          </a:p>
        </p:txBody>
      </p:sp>
      <p:sp>
        <p:nvSpPr>
          <p:cNvPr id="13" name="Text Placeholder 12">
            <a:extLst>
              <a:ext uri="{FF2B5EF4-FFF2-40B4-BE49-F238E27FC236}">
                <a16:creationId xmlns:a16="http://schemas.microsoft.com/office/drawing/2014/main" id="{6A601187-A345-394B-BE0B-4E659B2B35E8}"/>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A439975E-8FD0-8633-15CD-BE8944AB8846}"/>
              </a:ext>
            </a:extLst>
          </p:cNvPr>
          <p:cNvSpPr>
            <a:spLocks noGrp="1"/>
          </p:cNvSpPr>
          <p:nvPr>
            <p:ph type="body" sz="quarter" idx="14"/>
          </p:nvPr>
        </p:nvSpPr>
        <p:spPr/>
        <p:txBody>
          <a:bodyPr/>
          <a:lstStyle/>
          <a:p>
            <a:r>
              <a:rPr lang="en-US" sz="1100" err="1"/>
              <a:t>Żabka</a:t>
            </a:r>
            <a:r>
              <a:rPr lang="en-US" sz="1100"/>
              <a:t>, a modern convenience store chain in Poland, wanted to take offerings to the next level with Nano stores that offered autonomous, frictionless, and unstaffed stores designed to deliver the ultimate convenience to customers.</a:t>
            </a:r>
          </a:p>
          <a:p>
            <a:endParaRPr lang="en-US" sz="1100"/>
          </a:p>
          <a:p>
            <a:endParaRPr lang="en-US" sz="1100"/>
          </a:p>
        </p:txBody>
      </p:sp>
      <p:sp>
        <p:nvSpPr>
          <p:cNvPr id="14" name="Text Placeholder 13">
            <a:extLst>
              <a:ext uri="{FF2B5EF4-FFF2-40B4-BE49-F238E27FC236}">
                <a16:creationId xmlns:a16="http://schemas.microsoft.com/office/drawing/2014/main" id="{91CEF05C-E10E-9273-14AA-A2342736DA03}"/>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52B477AB-4259-9FDD-1D21-6328811B5F53}"/>
              </a:ext>
            </a:extLst>
          </p:cNvPr>
          <p:cNvSpPr>
            <a:spLocks noGrp="1"/>
          </p:cNvSpPr>
          <p:nvPr>
            <p:ph type="body" sz="quarter" idx="15"/>
          </p:nvPr>
        </p:nvSpPr>
        <p:spPr>
          <a:xfrm>
            <a:off x="7080096" y="3057525"/>
            <a:ext cx="2064064" cy="2385835"/>
          </a:xfrm>
        </p:spPr>
        <p:txBody>
          <a:bodyPr/>
          <a:lstStyle/>
          <a:p>
            <a:r>
              <a:rPr lang="en-US" sz="1100" err="1"/>
              <a:t>Żabka</a:t>
            </a:r>
            <a:r>
              <a:rPr lang="en-US" sz="1100"/>
              <a:t> integrated AI-powered computer vision technology into their Nano stores to collect and process data as customers shop. Built on Microsoft Azure, the deep learning solution tracks the entire customer shopping experience in real-time. Microsoft Cloud for Retail helps aggregate and analyze the shopping data so it can be leveraged to elevate the experience through personalized outreach.</a:t>
            </a:r>
          </a:p>
        </p:txBody>
      </p:sp>
      <p:sp>
        <p:nvSpPr>
          <p:cNvPr id="15" name="Text Placeholder 14">
            <a:extLst>
              <a:ext uri="{FF2B5EF4-FFF2-40B4-BE49-F238E27FC236}">
                <a16:creationId xmlns:a16="http://schemas.microsoft.com/office/drawing/2014/main" id="{6F787F73-53D8-B011-A8FA-6A4F3225B2E0}"/>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3FF3CC38-CD12-A163-6271-B6EB937396F2}"/>
              </a:ext>
            </a:extLst>
          </p:cNvPr>
          <p:cNvSpPr>
            <a:spLocks noGrp="1"/>
          </p:cNvSpPr>
          <p:nvPr>
            <p:ph type="body" sz="quarter" idx="16"/>
          </p:nvPr>
        </p:nvSpPr>
        <p:spPr/>
        <p:txBody>
          <a:bodyPr/>
          <a:lstStyle/>
          <a:p>
            <a:r>
              <a:rPr lang="en-US" sz="1100"/>
              <a:t>Having a single unified solution has lowered overhead costs for </a:t>
            </a:r>
            <a:r>
              <a:rPr lang="en-US" sz="1100" err="1"/>
              <a:t>Żabka</a:t>
            </a:r>
            <a:r>
              <a:rPr lang="en-US" sz="1100"/>
              <a:t>. The convenience of Nano stores has also helped build customer loyalty and ease labor shortages. With nearly 50 Nano stores launched, </a:t>
            </a:r>
            <a:r>
              <a:rPr lang="en-US" sz="1100" err="1"/>
              <a:t>Żabka</a:t>
            </a:r>
            <a:r>
              <a:rPr lang="en-US" sz="1100"/>
              <a:t> has sold almost 2 million products using autonomous technology over the last year. Nano stores have shown a 30-point increase over regular stores when it comes to customer satisfaction rates.</a:t>
            </a:r>
          </a:p>
        </p:txBody>
      </p:sp>
      <p:sp>
        <p:nvSpPr>
          <p:cNvPr id="20" name="Text Placeholder 19">
            <a:extLst>
              <a:ext uri="{FF2B5EF4-FFF2-40B4-BE49-F238E27FC236}">
                <a16:creationId xmlns:a16="http://schemas.microsoft.com/office/drawing/2014/main" id="{EE638E2F-9873-C0C1-DF51-DC968AFDDF7E}"/>
              </a:ext>
            </a:extLst>
          </p:cNvPr>
          <p:cNvSpPr>
            <a:spLocks noGrp="1"/>
          </p:cNvSpPr>
          <p:nvPr>
            <p:ph type="body" sz="quarter" idx="18"/>
          </p:nvPr>
        </p:nvSpPr>
        <p:spPr/>
        <p:txBody>
          <a:bodyPr/>
          <a:lstStyle/>
          <a:p>
            <a:r>
              <a:rPr lang="en-US"/>
              <a:t>Microsoft Azure, Microsoft Cloud for Retail application template for smart store analytics</a:t>
            </a:r>
          </a:p>
          <a:p>
            <a:endParaRPr lang="en-US"/>
          </a:p>
        </p:txBody>
      </p:sp>
      <p:pic>
        <p:nvPicPr>
          <p:cNvPr id="5" name="Picture Placeholder 12" descr="Zabka logo&#10;AiFi logo">
            <a:extLst>
              <a:ext uri="{FF2B5EF4-FFF2-40B4-BE49-F238E27FC236}">
                <a16:creationId xmlns:a16="http://schemas.microsoft.com/office/drawing/2014/main" id="{77350C0F-64BA-7C28-131E-763469308AB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a:xfrm>
            <a:off x="10801350" y="5693644"/>
            <a:ext cx="802387" cy="802387"/>
          </a:xfrm>
          <a:prstGeom prst="rect">
            <a:avLst/>
          </a:prstGeom>
        </p:spPr>
      </p:pic>
    </p:spTree>
    <p:extLst>
      <p:ext uri="{BB962C8B-B14F-4D97-AF65-F5344CB8AC3E}">
        <p14:creationId xmlns:p14="http://schemas.microsoft.com/office/powerpoint/2010/main" val="113433093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A446F"/>
        </a:solidFill>
        <a:effectLst/>
      </p:bgPr>
    </p:bg>
    <p:spTree>
      <p:nvGrpSpPr>
        <p:cNvPr id="1" name="">
          <a:extLst>
            <a:ext uri="{FF2B5EF4-FFF2-40B4-BE49-F238E27FC236}">
              <a16:creationId xmlns:a16="http://schemas.microsoft.com/office/drawing/2014/main" id="{B6634C4A-5C2E-B425-FBCB-B3A24375CC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BA7DE16-F9B7-46BC-912D-8C6E5DD7D99F}"/>
              </a:ext>
            </a:extLst>
          </p:cNvPr>
          <p:cNvSpPr>
            <a:spLocks noGrp="1"/>
          </p:cNvSpPr>
          <p:nvPr>
            <p:ph type="title"/>
          </p:nvPr>
        </p:nvSpPr>
        <p:spPr>
          <a:xfrm>
            <a:off x="1009278" y="2622799"/>
            <a:ext cx="5489996" cy="1615827"/>
          </a:xfrm>
        </p:spPr>
        <p:txBody>
          <a:bodyPr/>
          <a:lstStyle/>
          <a:p>
            <a:pPr algn="l">
              <a:lnSpc>
                <a:spcPts val="4200"/>
              </a:lnSpc>
            </a:pPr>
            <a:r>
              <a:rPr lang="en-US" sz="4000" noProof="0">
                <a:solidFill>
                  <a:schemeClr val="bg1"/>
                </a:solidFill>
                <a:latin typeface="Segoe UI" panose="020B0502040204020203" pitchFamily="34" charset="0"/>
                <a:cs typeface="Segoe UI" panose="020B0502040204020203" pitchFamily="34" charset="0"/>
              </a:rPr>
              <a:t>Enabling frictionless convenience with AI computer vision</a:t>
            </a:r>
          </a:p>
        </p:txBody>
      </p:sp>
      <p:grpSp>
        <p:nvGrpSpPr>
          <p:cNvPr id="3" name="Group 2" descr="Laptop computer with image of Zabka/Nano store">
            <a:extLst>
              <a:ext uri="{FF2B5EF4-FFF2-40B4-BE49-F238E27FC236}">
                <a16:creationId xmlns:a16="http://schemas.microsoft.com/office/drawing/2014/main" id="{C0DF7DC7-DA93-E232-3643-E79A3323BBC2}"/>
              </a:ext>
            </a:extLst>
          </p:cNvPr>
          <p:cNvGrpSpPr/>
          <p:nvPr/>
        </p:nvGrpSpPr>
        <p:grpSpPr>
          <a:xfrm>
            <a:off x="4462396" y="1041767"/>
            <a:ext cx="9330454" cy="5067730"/>
            <a:chOff x="3447000" y="937693"/>
            <a:chExt cx="9375325" cy="5092101"/>
          </a:xfrm>
        </p:grpSpPr>
        <p:pic>
          <p:nvPicPr>
            <p:cNvPr id="4" name="Photo of laptop" descr="Photo of a laptop ">
              <a:extLst>
                <a:ext uri="{FF2B5EF4-FFF2-40B4-BE49-F238E27FC236}">
                  <a16:creationId xmlns:a16="http://schemas.microsoft.com/office/drawing/2014/main" id="{FA9C7F7D-A7C7-0EF0-50B8-4D0276F020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47000" y="937693"/>
              <a:ext cx="9375325" cy="5092101"/>
            </a:xfrm>
            <a:prstGeom prst="rect">
              <a:avLst/>
            </a:prstGeom>
          </p:spPr>
        </p:pic>
        <p:pic>
          <p:nvPicPr>
            <p:cNvPr id="5" name="Photo of Zabka/Nano store" descr="Photo of Zabka/Nano store&#10;">
              <a:extLst>
                <a:ext uri="{FF2B5EF4-FFF2-40B4-BE49-F238E27FC236}">
                  <a16:creationId xmlns:a16="http://schemas.microsoft.com/office/drawing/2014/main" id="{43E220E2-37A4-73FE-BEE6-D9F6A032450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01718" y="1215422"/>
              <a:ext cx="6675620" cy="3611412"/>
            </a:xfrm>
            <a:prstGeom prst="rect">
              <a:avLst/>
            </a:prstGeom>
          </p:spPr>
        </p:pic>
      </p:grpSp>
      <p:pic>
        <p:nvPicPr>
          <p:cNvPr id="2" name="Picture 1">
            <a:extLst>
              <a:ext uri="{FF2B5EF4-FFF2-40B4-BE49-F238E27FC236}">
                <a16:creationId xmlns:a16="http://schemas.microsoft.com/office/drawing/2014/main" id="{B7AC19FF-5125-33F1-8080-084EDDD9E8E2}"/>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09278" y="4591827"/>
            <a:ext cx="2420435" cy="575040"/>
          </a:xfrm>
          <a:prstGeom prst="rect">
            <a:avLst/>
          </a:prstGeom>
        </p:spPr>
      </p:pic>
      <p:sp>
        <p:nvSpPr>
          <p:cNvPr id="16" name="Rounded Rectangle 15">
            <a:hlinkClick r:id="rId6"/>
            <a:extLst>
              <a:ext uri="{FF2B5EF4-FFF2-40B4-BE49-F238E27FC236}">
                <a16:creationId xmlns:a16="http://schemas.microsoft.com/office/drawing/2014/main" id="{29D914A3-2286-B1F1-5308-533E07345E7F}"/>
              </a:ext>
            </a:extLst>
          </p:cNvPr>
          <p:cNvSpPr/>
          <p:nvPr/>
        </p:nvSpPr>
        <p:spPr bwMode="auto">
          <a:xfrm>
            <a:off x="1132315" y="4703259"/>
            <a:ext cx="2412511" cy="544528"/>
          </a:xfrm>
          <a:prstGeom prst="roundRect">
            <a:avLst>
              <a:gd name="adj" fmla="val 0"/>
            </a:avLst>
          </a:prstGeom>
          <a:solidFill>
            <a:srgbClr val="2A446F"/>
          </a:solidFill>
          <a:ln>
            <a:noFill/>
            <a:headEnd type="none" w="med" len="med"/>
            <a:tailEnd type="none" w="med" len="med"/>
          </a:ln>
          <a:effectLst>
            <a:outerShdw blurRad="336469" algn="ctr" rotWithShape="0">
              <a:prstClr val="black">
                <a:alpha val="2600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Read full story &gt;</a:t>
            </a:r>
          </a:p>
        </p:txBody>
      </p:sp>
      <p:pic>
        <p:nvPicPr>
          <p:cNvPr id="10" name="Picture 9" descr="Zabka logo&#10;">
            <a:extLst>
              <a:ext uri="{FF2B5EF4-FFF2-40B4-BE49-F238E27FC236}">
                <a16:creationId xmlns:a16="http://schemas.microsoft.com/office/drawing/2014/main" id="{5CEB7DAD-CA11-59B1-438D-C43AA1E5C7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2315" y="1411309"/>
            <a:ext cx="1399120" cy="559648"/>
          </a:xfrm>
          <a:prstGeom prst="rect">
            <a:avLst/>
          </a:prstGeom>
        </p:spPr>
      </p:pic>
    </p:spTree>
    <p:extLst>
      <p:ext uri="{BB962C8B-B14F-4D97-AF65-F5344CB8AC3E}">
        <p14:creationId xmlns:p14="http://schemas.microsoft.com/office/powerpoint/2010/main" val="212515152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1" descr="Older woman with short hair taking inventory of shelves in boutique store.">
            <a:extLst>
              <a:ext uri="{FF2B5EF4-FFF2-40B4-BE49-F238E27FC236}">
                <a16:creationId xmlns:a16="http://schemas.microsoft.com/office/drawing/2014/main" id="{B272D8C5-0438-CD77-BB22-554FB251E021}"/>
              </a:ext>
            </a:extLst>
          </p:cNvPr>
          <p:cNvPicPr>
            <a:picLocks noChangeAspect="1"/>
          </p:cNvPicPr>
          <p:nvPr/>
        </p:nvPicPr>
        <p:blipFill rotWithShape="1">
          <a:blip r:embed="rId3"/>
          <a:srcRect l="3855" t="2812" r="875"/>
          <a:stretch/>
        </p:blipFill>
        <p:spPr>
          <a:xfrm>
            <a:off x="8366" y="0"/>
            <a:ext cx="5569545" cy="6858000"/>
          </a:xfrm>
          <a:prstGeom prst="rect">
            <a:avLst/>
          </a:prstGeom>
        </p:spPr>
      </p:pic>
      <p:grpSp>
        <p:nvGrpSpPr>
          <p:cNvPr id="18" name="Group 17">
            <a:extLst>
              <a:ext uri="{FF2B5EF4-FFF2-40B4-BE49-F238E27FC236}">
                <a16:creationId xmlns:a16="http://schemas.microsoft.com/office/drawing/2014/main" id="{0DE4A485-5C25-0749-6718-F3B9323B9F55}"/>
              </a:ext>
              <a:ext uri="{C183D7F6-B498-43B3-948B-1728B52AA6E4}">
                <adec:decorative xmlns:adec="http://schemas.microsoft.com/office/drawing/2017/decorative" val="1"/>
              </a:ext>
            </a:extLst>
          </p:cNvPr>
          <p:cNvGrpSpPr/>
          <p:nvPr/>
        </p:nvGrpSpPr>
        <p:grpSpPr>
          <a:xfrm>
            <a:off x="252570" y="4487989"/>
            <a:ext cx="5337245" cy="1652281"/>
            <a:chOff x="117423" y="4487989"/>
            <a:chExt cx="5337245" cy="1652281"/>
          </a:xfrm>
          <a:solidFill>
            <a:srgbClr val="FFE399"/>
          </a:solidFill>
        </p:grpSpPr>
        <p:sp>
          <p:nvSpPr>
            <p:cNvPr id="12" name="Rounded Rectangle 11">
              <a:extLst>
                <a:ext uri="{FF2B5EF4-FFF2-40B4-BE49-F238E27FC236}">
                  <a16:creationId xmlns:a16="http://schemas.microsoft.com/office/drawing/2014/main" id="{2B085737-3E3E-2698-A750-469F4594EF65}"/>
                </a:ext>
                <a:ext uri="{C183D7F6-B498-43B3-948B-1728B52AA6E4}">
                  <adec:decorative xmlns:adec="http://schemas.microsoft.com/office/drawing/2017/decorative" val="1"/>
                </a:ext>
              </a:extLst>
            </p:cNvPr>
            <p:cNvSpPr/>
            <p:nvPr/>
          </p:nvSpPr>
          <p:spPr bwMode="auto">
            <a:xfrm>
              <a:off x="117423" y="4487989"/>
              <a:ext cx="3726395"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7" name="Rounded Rectangle 16">
              <a:extLst>
                <a:ext uri="{FF2B5EF4-FFF2-40B4-BE49-F238E27FC236}">
                  <a16:creationId xmlns:a16="http://schemas.microsoft.com/office/drawing/2014/main" id="{DD77B943-26B5-3932-06E8-A40A88421576}"/>
                </a:ext>
                <a:ext uri="{C183D7F6-B498-43B3-948B-1728B52AA6E4}">
                  <adec:decorative xmlns:adec="http://schemas.microsoft.com/office/drawing/2017/decorative" val="1"/>
                </a:ext>
              </a:extLst>
            </p:cNvPr>
            <p:cNvSpPr/>
            <p:nvPr/>
          </p:nvSpPr>
          <p:spPr bwMode="auto">
            <a:xfrm>
              <a:off x="2415715" y="4487989"/>
              <a:ext cx="3038953"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36BC6162-6663-5D23-33E4-98066DE538A5}"/>
              </a:ext>
            </a:extLst>
          </p:cNvPr>
          <p:cNvSpPr>
            <a:spLocks noGrp="1"/>
          </p:cNvSpPr>
          <p:nvPr>
            <p:ph type="title"/>
          </p:nvPr>
        </p:nvSpPr>
        <p:spPr>
          <a:xfrm>
            <a:off x="591094" y="5032274"/>
            <a:ext cx="4271851" cy="553998"/>
          </a:xfrm>
        </p:spPr>
        <p:txBody>
          <a:bodyPr/>
          <a:lstStyle/>
          <a:p>
            <a:pPr algn="l"/>
            <a:r>
              <a:rPr lang="en-US" b="1">
                <a:latin typeface="Segoe UI" panose="020B0502040204020203" pitchFamily="34" charset="0"/>
                <a:cs typeface="Segoe UI" panose="020B0502040204020203" pitchFamily="34" charset="0"/>
              </a:rPr>
              <a:t>Unified</a:t>
            </a:r>
            <a:r>
              <a:rPr lang="en-US"/>
              <a:t> commerce</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687834"/>
            <a:ext cx="5486668" cy="492443"/>
          </a:xfrm>
          <a:prstGeom prst="rect">
            <a:avLst/>
          </a:prstGeom>
          <a:noFill/>
        </p:spPr>
        <p:txBody>
          <a:bodyPr wrap="square" lIns="0" tIns="0" rIns="0" bIns="0" rtlCol="0">
            <a:spAutoFit/>
          </a:bodyPr>
          <a:lstStyle/>
          <a:p>
            <a:pPr algn="l"/>
            <a:r>
              <a:rPr lang="en-US" sz="1600"/>
              <a:t>Dynamics 365 Commerce | Azure Cognitive Search | Microsoft Intelligent Data Platform</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2416046"/>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Connect digital, in-store, and back-office operations </a:t>
            </a:r>
            <a:r>
              <a:rPr lang="en-US" sz="1600">
                <a:cs typeface="Segoe UI" panose="020B0502040204020203" pitchFamily="34" charset="0"/>
              </a:rPr>
              <a:t>and</a:t>
            </a:r>
            <a:br>
              <a:rPr lang="en-US" sz="1600">
                <a:cs typeface="Segoe UI" panose="020B0502040204020203" pitchFamily="34" charset="0"/>
              </a:rPr>
            </a:br>
            <a:r>
              <a:rPr lang="en-US" sz="1600">
                <a:cs typeface="Segoe UI" panose="020B0502040204020203" pitchFamily="34" charset="0"/>
              </a:rPr>
              <a:t>expand as business needs grow.</a:t>
            </a:r>
          </a:p>
          <a:p>
            <a:pPr algn="l">
              <a:spcAft>
                <a:spcPts val="1800"/>
              </a:spcAft>
            </a:pPr>
            <a:r>
              <a:rPr lang="en-US" sz="1600">
                <a:latin typeface="+mj-lt"/>
                <a:cs typeface="Segoe UI" panose="020B0502040204020203" pitchFamily="34" charset="0"/>
              </a:rPr>
              <a:t>Help shoppers discover what’s relevant </a:t>
            </a:r>
            <a:r>
              <a:rPr lang="en-US" sz="1600">
                <a:cs typeface="Segoe UI" panose="020B0502040204020203" pitchFamily="34" charset="0"/>
              </a:rPr>
              <a:t>and enhance and personalize customer experiences.</a:t>
            </a:r>
          </a:p>
          <a:p>
            <a:pPr algn="l">
              <a:spcAft>
                <a:spcPts val="1800"/>
              </a:spcAft>
            </a:pPr>
            <a:r>
              <a:rPr lang="en-US" sz="1600">
                <a:latin typeface="+mj-lt"/>
                <a:cs typeface="Segoe UI" panose="020B0502040204020203" pitchFamily="34" charset="0"/>
              </a:rPr>
              <a:t>Get a single view of inventory, data, and transactions </a:t>
            </a:r>
            <a:r>
              <a:rPr lang="en-US" sz="1600">
                <a:cs typeface="Segoe UI" panose="020B0502040204020203" pitchFamily="34" charset="0"/>
              </a:rPr>
              <a:t>across</a:t>
            </a:r>
            <a:br>
              <a:rPr lang="en-US" sz="1600">
                <a:cs typeface="Segoe UI" panose="020B0502040204020203" pitchFamily="34" charset="0"/>
              </a:rPr>
            </a:br>
            <a:r>
              <a:rPr lang="en-US" sz="1600">
                <a:cs typeface="Segoe UI" panose="020B0502040204020203" pitchFamily="34" charset="0"/>
              </a:rPr>
              <a:t>all physical and digital storefronts. </a:t>
            </a:r>
          </a:p>
          <a:p>
            <a:pPr algn="l">
              <a:spcAft>
                <a:spcPts val="1800"/>
              </a:spcAft>
            </a:pPr>
            <a:endParaRPr lang="en-US" sz="1600">
              <a:latin typeface="+mj-lt"/>
              <a:cs typeface="Segoe UI" panose="020B0502040204020203" pitchFamily="34" charset="0"/>
            </a:endParaRPr>
          </a:p>
        </p:txBody>
      </p:sp>
      <p:pic>
        <p:nvPicPr>
          <p:cNvPr id="7" name="Picture 6">
            <a:extLst>
              <a:ext uri="{FF2B5EF4-FFF2-40B4-BE49-F238E27FC236}">
                <a16:creationId xmlns:a16="http://schemas.microsoft.com/office/drawing/2014/main" id="{8FFEBECC-BCF0-8806-68CE-677589F28FF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99117" y="5032274"/>
            <a:ext cx="978795" cy="1107996"/>
          </a:xfrm>
          <a:prstGeom prst="rect">
            <a:avLst/>
          </a:prstGeom>
        </p:spPr>
      </p:pic>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74C846-397A-BF23-260D-325CA127E864}"/>
              </a:ext>
            </a:extLst>
          </p:cNvPr>
          <p:cNvSpPr txBox="1"/>
          <p:nvPr/>
        </p:nvSpPr>
        <p:spPr>
          <a:xfrm>
            <a:off x="6012214" y="6077115"/>
            <a:ext cx="1513175" cy="492443"/>
          </a:xfrm>
          <a:prstGeom prst="rect">
            <a:avLst/>
          </a:prstGeom>
          <a:noFill/>
        </p:spPr>
        <p:txBody>
          <a:bodyPr wrap="square" lIns="0" tIns="0" rIns="0" bIns="0" rtlCol="0">
            <a:spAutoFit/>
          </a:bodyPr>
          <a:lstStyle/>
          <a:p>
            <a:pPr algn="l"/>
            <a:r>
              <a:rPr lang="en-US" sz="1600">
                <a:latin typeface="+mj-lt"/>
              </a:rPr>
              <a:t>Featuring partners like:</a:t>
            </a:r>
          </a:p>
        </p:txBody>
      </p:sp>
      <p:cxnSp>
        <p:nvCxnSpPr>
          <p:cNvPr id="14" name="Straight Connector 13">
            <a:extLst>
              <a:ext uri="{FF2B5EF4-FFF2-40B4-BE49-F238E27FC236}">
                <a16:creationId xmlns:a16="http://schemas.microsoft.com/office/drawing/2014/main" id="{911DAF6D-0104-56D8-ED56-46A5CD708824}"/>
              </a:ext>
              <a:ext uri="{C183D7F6-B498-43B3-948B-1728B52AA6E4}">
                <adec:decorative xmlns:adec="http://schemas.microsoft.com/office/drawing/2017/decorative" val="1"/>
              </a:ext>
            </a:extLst>
          </p:cNvPr>
          <p:cNvCxnSpPr>
            <a:cxnSpLocks/>
          </p:cNvCxnSpPr>
          <p:nvPr/>
        </p:nvCxnSpPr>
        <p:spPr>
          <a:xfrm>
            <a:off x="6019003" y="5942294"/>
            <a:ext cx="5524390"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9" name="Picture Placeholder 3" descr="Sitecore logo">
            <a:extLst>
              <a:ext uri="{FF2B5EF4-FFF2-40B4-BE49-F238E27FC236}">
                <a16:creationId xmlns:a16="http://schemas.microsoft.com/office/drawing/2014/main" id="{6B063A9B-863D-8C55-45C8-1A51A3718C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9" t="-1213" r="-635" b="-1127"/>
          <a:stretch/>
        </p:blipFill>
        <p:spPr>
          <a:xfrm>
            <a:off x="7885227" y="6150903"/>
            <a:ext cx="1421960" cy="322055"/>
          </a:xfrm>
          <a:prstGeom prst="rect">
            <a:avLst/>
          </a:prstGeom>
        </p:spPr>
      </p:pic>
      <p:sp>
        <p:nvSpPr>
          <p:cNvPr id="10" name="TextBox 9">
            <a:extLst>
              <a:ext uri="{FF2B5EF4-FFF2-40B4-BE49-F238E27FC236}">
                <a16:creationId xmlns:a16="http://schemas.microsoft.com/office/drawing/2014/main" id="{6E0161C6-3DC1-0A72-5065-CFB60CFA6C27}"/>
              </a:ext>
            </a:extLst>
          </p:cNvPr>
          <p:cNvSpPr txBox="1"/>
          <p:nvPr/>
        </p:nvSpPr>
        <p:spPr>
          <a:xfrm>
            <a:off x="10490670" y="6150903"/>
            <a:ext cx="1118944" cy="246220"/>
          </a:xfrm>
          <a:prstGeom prst="rect">
            <a:avLst/>
          </a:prstGeom>
          <a:noFill/>
        </p:spPr>
        <p:txBody>
          <a:bodyPr wrap="square" lIns="0" tIns="0" rIns="0" bIns="0" rtlCol="0">
            <a:spAutoFit/>
          </a:bodyPr>
          <a:lstStyle/>
          <a:p>
            <a:pPr algn="l"/>
            <a:r>
              <a:rPr lang="en-US" sz="1600">
                <a:latin typeface="+mj-lt"/>
              </a:rPr>
              <a:t>and more…</a:t>
            </a:r>
          </a:p>
        </p:txBody>
      </p:sp>
    </p:spTree>
    <p:extLst>
      <p:ext uri="{BB962C8B-B14F-4D97-AF65-F5344CB8AC3E}">
        <p14:creationId xmlns:p14="http://schemas.microsoft.com/office/powerpoint/2010/main" val="62077855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Unified</a:t>
            </a:r>
            <a:r>
              <a:rPr lang="en-US" dirty="0"/>
              <a:t> customer profile in detail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0" y="1768707"/>
            <a:ext cx="5903226" cy="4632037"/>
          </a:xfrm>
          <a:prstGeom prst="rect">
            <a:avLst/>
          </a:prstGeom>
          <a:noFill/>
        </p:spPr>
        <p:txBody>
          <a:bodyPr wrap="square" lIns="0" tIns="0" rIns="0" bIns="0" rtlCol="0">
            <a:spAutoFit/>
          </a:bodyPr>
          <a:lstStyle/>
          <a:p>
            <a:pPr algn="l">
              <a:spcAft>
                <a:spcPts val="400"/>
              </a:spcAft>
            </a:pPr>
            <a:r>
              <a:rPr lang="en-US">
                <a:latin typeface="+mj-lt"/>
              </a:rPr>
              <a:t>Engage across channels</a:t>
            </a:r>
          </a:p>
          <a:p>
            <a:pPr marL="285750" indent="-285750" algn="l">
              <a:spcAft>
                <a:spcPts val="400"/>
              </a:spcAft>
              <a:buFont typeface="Arial" panose="020B0604020202020204" pitchFamily="34" charset="0"/>
              <a:buChar char="•"/>
            </a:pPr>
            <a:r>
              <a:rPr lang="en-US" sz="1500"/>
              <a:t>Operate on a flexible, unified commerce platform that allows you to connect digital, in-store, and back-office operations with the ability to expand and grow to fit business needs.</a:t>
            </a:r>
          </a:p>
          <a:p>
            <a:pPr marL="285750" indent="-285750" algn="l">
              <a:spcAft>
                <a:spcPts val="400"/>
              </a:spcAft>
              <a:buFont typeface="Arial" panose="020B0604020202020204" pitchFamily="34" charset="0"/>
              <a:buChar char="•"/>
            </a:pPr>
            <a:r>
              <a:rPr lang="en-US" sz="1500"/>
              <a:t>Unify physical and digital storefronts, providing a single</a:t>
            </a:r>
            <a:br>
              <a:rPr lang="en-US" sz="1500"/>
            </a:br>
            <a:r>
              <a:rPr lang="en-US" sz="1500"/>
              <a:t>view of transactions, observational data, and behavioral</a:t>
            </a:r>
            <a:br>
              <a:rPr lang="en-US" sz="1500"/>
            </a:br>
            <a:r>
              <a:rPr lang="en-US" sz="1500"/>
              <a:t>data for customers.</a:t>
            </a:r>
          </a:p>
          <a:p>
            <a:pPr marL="285750" indent="-285750" algn="l">
              <a:spcAft>
                <a:spcPts val="400"/>
              </a:spcAft>
              <a:buFont typeface="Arial" panose="020B0604020202020204" pitchFamily="34" charset="0"/>
              <a:buChar char="•"/>
            </a:pPr>
            <a:r>
              <a:rPr lang="en-US" sz="1500"/>
              <a:t>Access real-time omnichannel sales and cost data to centrally manage promotions across all channels and track inventory across channels to make informed inventory supply decisions with advanced analytics and machine learning.</a:t>
            </a:r>
          </a:p>
          <a:p>
            <a:pPr algn="l">
              <a:spcBef>
                <a:spcPts val="600"/>
              </a:spcBef>
              <a:spcAft>
                <a:spcPts val="400"/>
              </a:spcAft>
            </a:pPr>
            <a:r>
              <a:rPr lang="en-US">
                <a:latin typeface="+mj-lt"/>
              </a:rPr>
              <a:t>Predict and personalize to drive conversions</a:t>
            </a:r>
          </a:p>
          <a:p>
            <a:pPr marL="285750" indent="-285750" algn="l">
              <a:spcBef>
                <a:spcPts val="600"/>
              </a:spcBef>
              <a:spcAft>
                <a:spcPts val="400"/>
              </a:spcAft>
              <a:buFont typeface="Arial" panose="020B0604020202020204" pitchFamily="34" charset="0"/>
              <a:buChar char="•"/>
            </a:pPr>
            <a:r>
              <a:rPr lang="en-US" sz="1500"/>
              <a:t>Predict customer demand with actionable insights provided by historical sales and purchase data.</a:t>
            </a:r>
          </a:p>
          <a:p>
            <a:pPr marL="285750" indent="-285750" algn="l">
              <a:spcBef>
                <a:spcPts val="600"/>
              </a:spcBef>
              <a:spcAft>
                <a:spcPts val="400"/>
              </a:spcAft>
              <a:buFont typeface="Arial" panose="020B0604020202020204" pitchFamily="34" charset="0"/>
              <a:buChar char="•"/>
            </a:pPr>
            <a:r>
              <a:rPr lang="en-US" sz="1500"/>
              <a:t>Leverage a modern retail POS and AI-driven recommendations to enhance and personalize the customer experience and help them discover what’s relevant.</a:t>
            </a:r>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5" name="Picture 4" descr="Image of laptop with screenshot of unified customer profile detail">
            <a:extLst>
              <a:ext uri="{FF2B5EF4-FFF2-40B4-BE49-F238E27FC236}">
                <a16:creationId xmlns:a16="http://schemas.microsoft.com/office/drawing/2014/main" id="{677BE380-EE70-D99A-7040-2BD44694BD3A}"/>
              </a:ext>
              <a:ext uri="{C183D7F6-B498-43B3-948B-1728B52AA6E4}">
                <adec:decorative xmlns:adec="http://schemas.microsoft.com/office/drawing/2017/decorative" val="0"/>
              </a:ext>
            </a:extLst>
          </p:cNvPr>
          <p:cNvPicPr>
            <a:picLocks/>
          </p:cNvPicPr>
          <p:nvPr/>
        </p:nvPicPr>
        <p:blipFill rotWithShape="1">
          <a:blip r:embed="rId4"/>
          <a:srcRect l="455" r="1693"/>
          <a:stretch/>
        </p:blipFill>
        <p:spPr>
          <a:xfrm>
            <a:off x="7141089" y="1987030"/>
            <a:ext cx="5240126" cy="301226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spTree>
    <p:extLst>
      <p:ext uri="{BB962C8B-B14F-4D97-AF65-F5344CB8AC3E}">
        <p14:creationId xmlns:p14="http://schemas.microsoft.com/office/powerpoint/2010/main" val="333031489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52A7-94F4-7B20-7D10-9565DAB4E01E}"/>
            </a:ext>
          </a:extLst>
        </p:cNvPr>
        <p:cNvGrpSpPr/>
        <p:nvPr/>
      </p:nvGrpSpPr>
      <p:grpSpPr>
        <a:xfrm>
          <a:off x="0" y="0"/>
          <a:ext cx="0" cy="0"/>
          <a:chOff x="0" y="0"/>
          <a:chExt cx="0" cy="0"/>
        </a:xfrm>
      </p:grpSpPr>
      <p:pic>
        <p:nvPicPr>
          <p:cNvPr id="5" name="Picture 4" descr="A black rectangular frame with a white screen&#10;&#10;Description automatically generated">
            <a:extLst>
              <a:ext uri="{FF2B5EF4-FFF2-40B4-BE49-F238E27FC236}">
                <a16:creationId xmlns:a16="http://schemas.microsoft.com/office/drawing/2014/main" id="{4BE89FF1-5839-F08B-2344-125CF54BD50E}"/>
              </a:ext>
            </a:extLst>
          </p:cNvPr>
          <p:cNvPicPr>
            <a:picLocks noChangeAspect="1"/>
          </p:cNvPicPr>
          <p:nvPr/>
        </p:nvPicPr>
        <p:blipFill>
          <a:blip r:embed="rId5"/>
          <a:stretch>
            <a:fillRect/>
          </a:stretch>
        </p:blipFill>
        <p:spPr>
          <a:xfrm>
            <a:off x="4156445" y="2066805"/>
            <a:ext cx="7772400" cy="4849977"/>
          </a:xfrm>
          <a:prstGeom prst="rect">
            <a:avLst/>
          </a:prstGeom>
        </p:spPr>
      </p:pic>
      <p:sp>
        <p:nvSpPr>
          <p:cNvPr id="7" name="Rectangle 6">
            <a:extLst>
              <a:ext uri="{FF2B5EF4-FFF2-40B4-BE49-F238E27FC236}">
                <a16:creationId xmlns:a16="http://schemas.microsoft.com/office/drawing/2014/main" id="{B1C3372B-1A18-A63D-51D6-3E077A551996}"/>
              </a:ext>
              <a:ext uri="{C183D7F6-B498-43B3-948B-1728B52AA6E4}">
                <adec:decorative xmlns:adec="http://schemas.microsoft.com/office/drawing/2017/decorative" val="1"/>
              </a:ext>
            </a:extLst>
          </p:cNvPr>
          <p:cNvSpPr/>
          <p:nvPr/>
        </p:nvSpPr>
        <p:spPr bwMode="auto">
          <a:xfrm>
            <a:off x="0" y="0"/>
            <a:ext cx="4760007" cy="6858000"/>
          </a:xfrm>
          <a:prstGeom prst="rect">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B17A7DE0-8AEB-C0E1-FF8F-9BA64E3F7712}"/>
              </a:ext>
            </a:extLst>
          </p:cNvPr>
          <p:cNvSpPr txBox="1">
            <a:spLocks/>
          </p:cNvSpPr>
          <p:nvPr/>
        </p:nvSpPr>
        <p:spPr>
          <a:xfrm>
            <a:off x="685462" y="1168695"/>
            <a:ext cx="3742763" cy="2769989"/>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algn="l"/>
            <a:r>
              <a:rPr lang="en-US">
                <a:solidFill>
                  <a:schemeClr val="bg1"/>
                </a:solidFill>
                <a:latin typeface="Segoe UI" panose="020B0502040204020203" pitchFamily="34" charset="0"/>
                <a:cs typeface="Segoe UI" panose="020B0502040204020203" pitchFamily="34" charset="0"/>
              </a:rPr>
              <a:t>Copilot template for </a:t>
            </a:r>
            <a:r>
              <a:rPr lang="en-US" b="1">
                <a:solidFill>
                  <a:schemeClr val="bg1"/>
                </a:solidFill>
                <a:latin typeface="Segoe UI" panose="020B0502040204020203" pitchFamily="34" charset="0"/>
                <a:cs typeface="Segoe UI" panose="020B0502040204020203" pitchFamily="34" charset="0"/>
              </a:rPr>
              <a:t>personalized shopping </a:t>
            </a:r>
            <a:r>
              <a:rPr lang="en-US">
                <a:solidFill>
                  <a:schemeClr val="bg1"/>
                </a:solidFill>
                <a:latin typeface="Segoe UI" panose="020B0502040204020203" pitchFamily="34" charset="0"/>
                <a:cs typeface="Segoe UI" panose="020B0502040204020203" pitchFamily="34" charset="0"/>
              </a:rPr>
              <a:t>on</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Azure OpenAI Service</a:t>
            </a:r>
          </a:p>
        </p:txBody>
      </p:sp>
      <p:sp>
        <p:nvSpPr>
          <p:cNvPr id="4" name="TextBox 3">
            <a:extLst>
              <a:ext uri="{FF2B5EF4-FFF2-40B4-BE49-F238E27FC236}">
                <a16:creationId xmlns:a16="http://schemas.microsoft.com/office/drawing/2014/main" id="{49685A5B-03F4-4547-5419-9CE1638592EF}"/>
              </a:ext>
            </a:extLst>
          </p:cNvPr>
          <p:cNvSpPr txBox="1"/>
          <p:nvPr/>
        </p:nvSpPr>
        <p:spPr>
          <a:xfrm>
            <a:off x="5350876" y="931219"/>
            <a:ext cx="6291774" cy="1046440"/>
          </a:xfrm>
          <a:prstGeom prst="rect">
            <a:avLst/>
          </a:prstGeom>
          <a:noFill/>
        </p:spPr>
        <p:txBody>
          <a:bodyPr wrap="square" lIns="0" tIns="0" rIns="0" bIns="0" rtlCol="0">
            <a:spAutoFit/>
          </a:bodyPr>
          <a:lstStyle/>
          <a:p>
            <a:pPr algn="l">
              <a:spcAft>
                <a:spcPts val="600"/>
              </a:spcAft>
            </a:pPr>
            <a:r>
              <a:rPr lang="en-US">
                <a:latin typeface="+mj-lt"/>
              </a:rPr>
              <a:t>Solution overview </a:t>
            </a:r>
          </a:p>
          <a:p>
            <a:pPr algn="l">
              <a:spcAft>
                <a:spcPts val="600"/>
              </a:spcAft>
            </a:pPr>
            <a:r>
              <a:rPr lang="en-US" sz="1500"/>
              <a:t>Delight shoppers with more personalized experiences. Retailers can use a copilot template on Azure OpenAI Service to build more individualized shopping experiences across their existing web sites and applications. </a:t>
            </a:r>
          </a:p>
        </p:txBody>
      </p:sp>
      <p:pic>
        <p:nvPicPr>
          <p:cNvPr id="8" name="PersonalizedShopping_Animation">
            <a:hlinkClick r:id="" action="ppaction://media"/>
            <a:extLst>
              <a:ext uri="{FF2B5EF4-FFF2-40B4-BE49-F238E27FC236}">
                <a16:creationId xmlns:a16="http://schemas.microsoft.com/office/drawing/2014/main" id="{27393111-8FDD-6818-0FAC-BF5CF43972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22611" y="2720483"/>
            <a:ext cx="5842232" cy="3410766"/>
          </a:xfrm>
          <a:prstGeom prst="rect">
            <a:avLst/>
          </a:prstGeom>
        </p:spPr>
      </p:pic>
    </p:spTree>
    <p:extLst>
      <p:ext uri="{BB962C8B-B14F-4D97-AF65-F5344CB8AC3E}">
        <p14:creationId xmlns:p14="http://schemas.microsoft.com/office/powerpoint/2010/main" val="2189640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485570E-78BF-6BB3-BB2C-D798247997A6}"/>
              </a:ext>
            </a:extLst>
          </p:cNvPr>
          <p:cNvSpPr/>
          <p:nvPr/>
        </p:nvSpPr>
        <p:spPr bwMode="auto">
          <a:xfrm>
            <a:off x="4014117" y="3386547"/>
            <a:ext cx="8174352" cy="73152"/>
          </a:xfrm>
          <a:prstGeom prst="rect">
            <a:avLst/>
          </a:prstGeom>
          <a:solidFill>
            <a:schemeClr val="tx1">
              <a:lumMod val="50000"/>
              <a:lumOff val="50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1" name="Group 10">
            <a:extLst>
              <a:ext uri="{FF2B5EF4-FFF2-40B4-BE49-F238E27FC236}">
                <a16:creationId xmlns:a16="http://schemas.microsoft.com/office/drawing/2014/main" id="{7C4D725B-8294-A1AF-BFC4-0A5306259601}"/>
              </a:ext>
            </a:extLst>
          </p:cNvPr>
          <p:cNvGrpSpPr/>
          <p:nvPr/>
        </p:nvGrpSpPr>
        <p:grpSpPr>
          <a:xfrm>
            <a:off x="0" y="0"/>
            <a:ext cx="4001970" cy="6858000"/>
            <a:chOff x="5128810" y="-42455"/>
            <a:chExt cx="4001970" cy="6858000"/>
          </a:xfrm>
          <a:solidFill>
            <a:schemeClr val="tx1">
              <a:lumMod val="90000"/>
              <a:lumOff val="10000"/>
            </a:schemeClr>
          </a:solidFill>
        </p:grpSpPr>
        <p:sp>
          <p:nvSpPr>
            <p:cNvPr id="91" name="Rectangle 90">
              <a:extLst>
                <a:ext uri="{FF2B5EF4-FFF2-40B4-BE49-F238E27FC236}">
                  <a16:creationId xmlns:a16="http://schemas.microsoft.com/office/drawing/2014/main" id="{ACC947EC-6767-63F9-F8BF-227241B9666E}"/>
                </a:ext>
              </a:extLst>
            </p:cNvPr>
            <p:cNvSpPr/>
            <p:nvPr/>
          </p:nvSpPr>
          <p:spPr bwMode="auto">
            <a:xfrm rot="10800000">
              <a:off x="5128810" y="-42455"/>
              <a:ext cx="4001970" cy="6858000"/>
            </a:xfrm>
            <a:prstGeom prst="rect">
              <a:avLst/>
            </a:prstGeom>
            <a:grp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endParaRPr lang="en-US" sz="3600" err="1">
                <a:solidFill>
                  <a:schemeClr val="bg1"/>
                </a:solidFill>
                <a:latin typeface="+mj-lt"/>
              </a:endParaRPr>
            </a:p>
          </p:txBody>
        </p:sp>
        <p:cxnSp>
          <p:nvCxnSpPr>
            <p:cNvPr id="10" name="Straight Connector 9">
              <a:extLst>
                <a:ext uri="{FF2B5EF4-FFF2-40B4-BE49-F238E27FC236}">
                  <a16:creationId xmlns:a16="http://schemas.microsoft.com/office/drawing/2014/main" id="{B9B69F6D-8BA1-994D-B75B-B3480E741957}"/>
                </a:ext>
              </a:extLst>
            </p:cNvPr>
            <p:cNvCxnSpPr/>
            <p:nvPr/>
          </p:nvCxnSpPr>
          <p:spPr>
            <a:xfrm>
              <a:off x="9130780" y="-42455"/>
              <a:ext cx="0" cy="6858000"/>
            </a:xfrm>
            <a:prstGeom prst="line">
              <a:avLst/>
            </a:prstGeom>
            <a:grpFill/>
            <a:ln w="22225">
              <a:solidFill>
                <a:schemeClr val="tx1">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E18D9046-EF34-D76E-DD01-63EE19948D95}"/>
              </a:ext>
            </a:extLst>
          </p:cNvPr>
          <p:cNvSpPr>
            <a:spLocks noGrp="1"/>
          </p:cNvSpPr>
          <p:nvPr>
            <p:ph type="title"/>
          </p:nvPr>
        </p:nvSpPr>
        <p:spPr>
          <a:xfrm>
            <a:off x="4170051" y="457200"/>
            <a:ext cx="7436161" cy="1231106"/>
          </a:xfrm>
        </p:spPr>
        <p:txBody>
          <a:bodyPr/>
          <a:lstStyle/>
          <a:p>
            <a:r>
              <a:rPr lang="en-US" sz="4000"/>
              <a:t>Microsoft Cloud for Retail capabilities </a:t>
            </a:r>
          </a:p>
        </p:txBody>
      </p:sp>
      <p:sp>
        <p:nvSpPr>
          <p:cNvPr id="13" name="Text Placeholder 12">
            <a:extLst>
              <a:ext uri="{FF2B5EF4-FFF2-40B4-BE49-F238E27FC236}">
                <a16:creationId xmlns:a16="http://schemas.microsoft.com/office/drawing/2014/main" id="{2F2DDCF1-4A99-F20E-DAA5-E3F42D3A525E}"/>
              </a:ext>
            </a:extLst>
          </p:cNvPr>
          <p:cNvSpPr>
            <a:spLocks noGrp="1"/>
          </p:cNvSpPr>
          <p:nvPr>
            <p:ph type="body" sz="quarter" idx="10"/>
          </p:nvPr>
        </p:nvSpPr>
        <p:spPr>
          <a:xfrm>
            <a:off x="4166837" y="1815213"/>
            <a:ext cx="7439376" cy="307975"/>
          </a:xfrm>
        </p:spPr>
        <p:txBody>
          <a:bodyPr/>
          <a:lstStyle/>
          <a:p>
            <a:pPr lvl="0"/>
            <a:r>
              <a:rPr lang="en-US" noProof="0" dirty="0">
                <a:solidFill>
                  <a:schemeClr val="tx1">
                    <a:lumMod val="75000"/>
                    <a:lumOff val="25000"/>
                  </a:schemeClr>
                </a:solidFill>
              </a:rPr>
              <a:t>Trusted cloud to accelerate innovation for sustainable growth</a:t>
            </a:r>
          </a:p>
        </p:txBody>
      </p:sp>
      <p:sp>
        <p:nvSpPr>
          <p:cNvPr id="67" name="TextBox 66">
            <a:extLst>
              <a:ext uri="{FF2B5EF4-FFF2-40B4-BE49-F238E27FC236}">
                <a16:creationId xmlns:a16="http://schemas.microsoft.com/office/drawing/2014/main" id="{0ECBF51D-3CB0-4C9A-B5FF-C2EE5D4CCFB5}"/>
              </a:ext>
            </a:extLst>
          </p:cNvPr>
          <p:cNvSpPr txBox="1"/>
          <p:nvPr/>
        </p:nvSpPr>
        <p:spPr>
          <a:xfrm>
            <a:off x="4166837" y="2499929"/>
            <a:ext cx="6226796"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mj-lt"/>
                <a:ea typeface="+mn-ea"/>
                <a:cs typeface="+mn-cs"/>
              </a:rPr>
              <a:t>[</a:t>
            </a:r>
            <a:r>
              <a:rPr kumimoji="0" lang="en-US" sz="1600" b="0" i="0" u="none" strike="noStrike" kern="1200" cap="none" spc="0" normalizeH="0" baseline="0" noProof="0">
                <a:ln>
                  <a:noFill/>
                </a:ln>
                <a:solidFill>
                  <a:srgbClr val="FF0000"/>
                </a:solidFill>
                <a:effectLst/>
                <a:uLnTx/>
                <a:uFillTx/>
                <a:latin typeface="+mj-lt"/>
                <a:ea typeface="+mn-ea"/>
                <a:cs typeface="+mn-cs"/>
              </a:rPr>
              <a:t>Partner name</a:t>
            </a:r>
            <a:r>
              <a:rPr kumimoji="0" lang="en-US" sz="1600" b="0" i="0" u="none" strike="noStrike" kern="1200" cap="none" spc="0" normalizeH="0" baseline="0" noProof="0">
                <a:ln>
                  <a:noFill/>
                </a:ln>
                <a:effectLst/>
                <a:uLnTx/>
                <a:uFillTx/>
                <a:latin typeface="+mj-lt"/>
                <a:ea typeface="+mn-ea"/>
                <a:cs typeface="+mn-cs"/>
              </a:rPr>
              <a:t>] </a:t>
            </a:r>
            <a:r>
              <a:rPr kumimoji="0" lang="en-US" sz="1600" b="1" i="0" u="none" strike="noStrike" kern="1200" cap="none" spc="0" normalizeH="0" baseline="0" noProof="0">
                <a:ln>
                  <a:noFill/>
                </a:ln>
                <a:effectLst/>
                <a:uLnTx/>
                <a:uFillTx/>
                <a:latin typeface="+mj-lt"/>
                <a:ea typeface="+mn-ea"/>
                <a:cs typeface="+mn-cs"/>
              </a:rPr>
              <a:t>Services &amp; Capabilities</a:t>
            </a:r>
          </a:p>
        </p:txBody>
      </p:sp>
      <p:sp>
        <p:nvSpPr>
          <p:cNvPr id="20" name="Oval 19">
            <a:extLst>
              <a:ext uri="{FF2B5EF4-FFF2-40B4-BE49-F238E27FC236}">
                <a16:creationId xmlns:a16="http://schemas.microsoft.com/office/drawing/2014/main" id="{DCFCE200-814B-EF0F-7E30-A0140B5AD7E5}"/>
              </a:ext>
            </a:extLst>
          </p:cNvPr>
          <p:cNvSpPr>
            <a:spLocks/>
          </p:cNvSpPr>
          <p:nvPr/>
        </p:nvSpPr>
        <p:spPr bwMode="auto">
          <a:xfrm>
            <a:off x="5001477" y="3102668"/>
            <a:ext cx="640918" cy="640910"/>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4000" b="1">
                <a:solidFill>
                  <a:schemeClr val="tx1">
                    <a:lumMod val="75000"/>
                    <a:lumOff val="25000"/>
                  </a:schemeClr>
                </a:solidFill>
                <a:ea typeface="Segoe UI" pitchFamily="34" charset="0"/>
                <a:cs typeface="Segoe UI" pitchFamily="34" charset="0"/>
              </a:rPr>
              <a:t>1</a:t>
            </a:r>
            <a:endParaRPr lang="en-US" sz="4000" b="1" err="1">
              <a:solidFill>
                <a:schemeClr val="tx1">
                  <a:lumMod val="75000"/>
                  <a:lumOff val="25000"/>
                </a:schemeClr>
              </a:solidFill>
              <a:ea typeface="Segoe UI" pitchFamily="34" charset="0"/>
              <a:cs typeface="Segoe UI" pitchFamily="34" charset="0"/>
            </a:endParaRPr>
          </a:p>
        </p:txBody>
      </p:sp>
      <p:sp>
        <p:nvSpPr>
          <p:cNvPr id="77" name="Rectangle 76">
            <a:extLst>
              <a:ext uri="{FF2B5EF4-FFF2-40B4-BE49-F238E27FC236}">
                <a16:creationId xmlns:a16="http://schemas.microsoft.com/office/drawing/2014/main" id="{9574F0E2-9CDE-07E0-E7B3-92696A458D84}"/>
              </a:ext>
            </a:extLst>
          </p:cNvPr>
          <p:cNvSpPr>
            <a:spLocks/>
          </p:cNvSpPr>
          <p:nvPr/>
        </p:nvSpPr>
        <p:spPr bwMode="auto">
          <a:xfrm>
            <a:off x="9386999" y="3914199"/>
            <a:ext cx="2128227" cy="22621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0000"/>
                </a:solidFill>
                <a:effectLst/>
                <a:uLnTx/>
                <a:uFillTx/>
                <a:latin typeface="+mj-lt"/>
                <a:ea typeface="+mn-ea"/>
                <a:cs typeface="+mn-cs"/>
              </a:rPr>
              <a:t>[Partner content here]</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a:solidFill>
                  <a:srgbClr val="FF0000"/>
                </a:solidFill>
              </a:rPr>
              <a:t>Lorem ipsum dolor sit </a:t>
            </a:r>
            <a:r>
              <a:rPr lang="en-US" sz="1400" err="1">
                <a:solidFill>
                  <a:srgbClr val="FF0000"/>
                </a:solidFill>
              </a:rPr>
              <a:t>amet</a:t>
            </a:r>
            <a:r>
              <a:rPr lang="en-US" sz="1400">
                <a:solidFill>
                  <a:srgbClr val="FF0000"/>
                </a:solidFill>
              </a:rPr>
              <a:t>, </a:t>
            </a:r>
            <a:r>
              <a:rPr lang="en-US" sz="1400" err="1">
                <a:solidFill>
                  <a:srgbClr val="FF0000"/>
                </a:solidFill>
              </a:rPr>
              <a:t>consectetuer</a:t>
            </a:r>
            <a:r>
              <a:rPr lang="en-US" sz="1400">
                <a:solidFill>
                  <a:srgbClr val="FF0000"/>
                </a:solidFill>
              </a:rPr>
              <a:t> </a:t>
            </a:r>
            <a:r>
              <a:rPr lang="en-US" sz="1400" err="1">
                <a:solidFill>
                  <a:srgbClr val="FF0000"/>
                </a:solidFill>
              </a:rPr>
              <a:t>adipiscing</a:t>
            </a:r>
            <a:r>
              <a:rPr lang="en-US" sz="1400">
                <a:solidFill>
                  <a:srgbClr val="FF0000"/>
                </a:solidFill>
              </a:rPr>
              <a:t> </a:t>
            </a:r>
            <a:r>
              <a:rPr lang="en-US" sz="1400" err="1">
                <a:solidFill>
                  <a:srgbClr val="FF0000"/>
                </a:solidFill>
              </a:rPr>
              <a:t>elit</a:t>
            </a:r>
            <a:r>
              <a:rPr lang="en-US" sz="1400">
                <a:solidFill>
                  <a:srgbClr val="FF0000"/>
                </a:solidFill>
              </a:rPr>
              <a:t>. Maecenas </a:t>
            </a:r>
            <a:r>
              <a:rPr lang="en-US" sz="1400" err="1">
                <a:solidFill>
                  <a:srgbClr val="FF0000"/>
                </a:solidFill>
              </a:rPr>
              <a:t>porttitor</a:t>
            </a:r>
            <a:r>
              <a:rPr lang="en-US" sz="1400">
                <a:solidFill>
                  <a:srgbClr val="FF0000"/>
                </a:solidFill>
              </a:rPr>
              <a:t> </a:t>
            </a:r>
            <a:r>
              <a:rPr lang="en-US" sz="1400" err="1">
                <a:solidFill>
                  <a:srgbClr val="FF0000"/>
                </a:solidFill>
              </a:rPr>
              <a:t>congue</a:t>
            </a:r>
            <a:r>
              <a:rPr lang="en-US" sz="1400">
                <a:solidFill>
                  <a:srgbClr val="FF0000"/>
                </a:solidFill>
              </a:rPr>
              <a:t> </a:t>
            </a:r>
            <a:r>
              <a:rPr lang="en-US" sz="1400" err="1">
                <a:solidFill>
                  <a:srgbClr val="FF0000"/>
                </a:solidFill>
              </a:rPr>
              <a:t>massa</a:t>
            </a:r>
            <a:r>
              <a:rPr lang="en-US" sz="1400">
                <a:solidFill>
                  <a:srgbClr val="FF0000"/>
                </a:solidFill>
              </a:rPr>
              <a:t>. </a:t>
            </a:r>
            <a:r>
              <a:rPr lang="en-US" sz="1400" err="1">
                <a:solidFill>
                  <a:srgbClr val="FF0000"/>
                </a:solidFill>
              </a:rPr>
              <a:t>Fusce</a:t>
            </a:r>
            <a:r>
              <a:rPr lang="en-US" sz="1400">
                <a:solidFill>
                  <a:srgbClr val="FF0000"/>
                </a:solidFill>
              </a:rPr>
              <a:t> </a:t>
            </a:r>
            <a:r>
              <a:rPr lang="en-US" sz="1400" err="1">
                <a:solidFill>
                  <a:srgbClr val="FF0000"/>
                </a:solidFill>
              </a:rPr>
              <a:t>posuere</a:t>
            </a:r>
            <a:r>
              <a:rPr lang="en-US" sz="1400">
                <a:solidFill>
                  <a:srgbClr val="FF0000"/>
                </a:solidFill>
              </a:rPr>
              <a:t>, magna sed pulvinar </a:t>
            </a:r>
            <a:r>
              <a:rPr lang="en-US" sz="1400" err="1">
                <a:solidFill>
                  <a:srgbClr val="FF0000"/>
                </a:solidFill>
              </a:rPr>
              <a:t>ultricies</a:t>
            </a:r>
            <a:r>
              <a:rPr lang="en-US" sz="1400">
                <a:solidFill>
                  <a:srgbClr val="FF0000"/>
                </a:solidFill>
              </a:rPr>
              <a:t>, </a:t>
            </a:r>
            <a:r>
              <a:rPr lang="en-US" sz="1400" err="1">
                <a:solidFill>
                  <a:srgbClr val="FF0000"/>
                </a:solidFill>
              </a:rPr>
              <a:t>purus</a:t>
            </a:r>
            <a:r>
              <a:rPr lang="en-US" sz="1400">
                <a:solidFill>
                  <a:srgbClr val="FF0000"/>
                </a:solidFill>
              </a:rPr>
              <a:t> </a:t>
            </a:r>
            <a:r>
              <a:rPr lang="en-US" sz="1400" err="1">
                <a:solidFill>
                  <a:srgbClr val="FF0000"/>
                </a:solidFill>
              </a:rPr>
              <a:t>lectus</a:t>
            </a:r>
            <a:r>
              <a:rPr lang="en-US" sz="1400">
                <a:solidFill>
                  <a:srgbClr val="FF0000"/>
                </a:solidFill>
              </a:rPr>
              <a:t> </a:t>
            </a:r>
            <a:r>
              <a:rPr lang="en-US" sz="1400" err="1">
                <a:solidFill>
                  <a:srgbClr val="FF0000"/>
                </a:solidFill>
              </a:rPr>
              <a:t>malesuada</a:t>
            </a:r>
            <a:r>
              <a:rPr lang="en-US" sz="1400">
                <a:solidFill>
                  <a:srgbClr val="FF0000"/>
                </a:solidFill>
              </a:rPr>
              <a:t> libero, sit </a:t>
            </a:r>
            <a:r>
              <a:rPr lang="en-US" sz="1400" err="1">
                <a:solidFill>
                  <a:srgbClr val="FF0000"/>
                </a:solidFill>
              </a:rPr>
              <a:t>amet</a:t>
            </a:r>
            <a:r>
              <a:rPr lang="en-US" sz="1400">
                <a:solidFill>
                  <a:srgbClr val="FF0000"/>
                </a:solidFill>
              </a:rPr>
              <a:t> </a:t>
            </a:r>
            <a:r>
              <a:rPr lang="en-US" sz="1400" err="1">
                <a:solidFill>
                  <a:srgbClr val="FF0000"/>
                </a:solidFill>
              </a:rPr>
              <a:t>commodo</a:t>
            </a:r>
            <a:r>
              <a:rPr lang="en-US" sz="1400">
                <a:solidFill>
                  <a:srgbClr val="FF0000"/>
                </a:solidFill>
              </a:rPr>
              <a:t> magna eros </a:t>
            </a:r>
            <a:r>
              <a:rPr lang="en-US" sz="1400" err="1">
                <a:solidFill>
                  <a:srgbClr val="FF0000"/>
                </a:solidFill>
              </a:rPr>
              <a:t>quis</a:t>
            </a:r>
            <a:r>
              <a:rPr lang="en-US" sz="1400">
                <a:solidFill>
                  <a:srgbClr val="FF0000"/>
                </a:solidFill>
              </a:rPr>
              <a:t> </a:t>
            </a:r>
            <a:r>
              <a:rPr lang="en-US" sz="1400" err="1">
                <a:solidFill>
                  <a:srgbClr val="FF0000"/>
                </a:solidFill>
              </a:rPr>
              <a:t>urna</a:t>
            </a:r>
            <a:r>
              <a:rPr lang="en-US" sz="1400">
                <a:solidFill>
                  <a:srgbClr val="FF0000"/>
                </a:solidFill>
              </a:rPr>
              <a:t>.</a:t>
            </a:r>
          </a:p>
        </p:txBody>
      </p:sp>
      <p:sp>
        <p:nvSpPr>
          <p:cNvPr id="23" name="Rectangle 22">
            <a:extLst>
              <a:ext uri="{FF2B5EF4-FFF2-40B4-BE49-F238E27FC236}">
                <a16:creationId xmlns:a16="http://schemas.microsoft.com/office/drawing/2014/main" id="{B3A0F2DD-3775-F6AC-5EA2-DC19F748B363}"/>
              </a:ext>
            </a:extLst>
          </p:cNvPr>
          <p:cNvSpPr>
            <a:spLocks/>
          </p:cNvSpPr>
          <p:nvPr/>
        </p:nvSpPr>
        <p:spPr bwMode="auto">
          <a:xfrm>
            <a:off x="4257823" y="3914199"/>
            <a:ext cx="2128227" cy="22621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0000"/>
                </a:solidFill>
                <a:effectLst/>
                <a:uLnTx/>
                <a:uFillTx/>
                <a:latin typeface="+mj-lt"/>
                <a:ea typeface="+mn-ea"/>
                <a:cs typeface="+mn-cs"/>
              </a:rPr>
              <a:t>[Partner content here]</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a:solidFill>
                  <a:srgbClr val="FF0000"/>
                </a:solidFill>
              </a:rPr>
              <a:t>Lorem ipsum dolor sit amet, consectetuer adipiscing elit. Maecenas porttitor congue massa. Fusce posuere, magna sed pulvinar ultricies, purus lectus malesuada libero, sit amet commodo magna eros quis </a:t>
            </a:r>
            <a:r>
              <a:rPr lang="en-US" sz="1400" err="1">
                <a:solidFill>
                  <a:srgbClr val="FF0000"/>
                </a:solidFill>
              </a:rPr>
              <a:t>urna</a:t>
            </a:r>
            <a:r>
              <a:rPr lang="en-US" sz="1400">
                <a:solidFill>
                  <a:srgbClr val="FF0000"/>
                </a:solidFill>
              </a:rPr>
              <a:t>.</a:t>
            </a:r>
          </a:p>
        </p:txBody>
      </p:sp>
      <p:sp>
        <p:nvSpPr>
          <p:cNvPr id="73" name="Rectangle 72">
            <a:extLst>
              <a:ext uri="{FF2B5EF4-FFF2-40B4-BE49-F238E27FC236}">
                <a16:creationId xmlns:a16="http://schemas.microsoft.com/office/drawing/2014/main" id="{B044F1C8-64F6-8461-5983-54CDC9677CE6}"/>
              </a:ext>
            </a:extLst>
          </p:cNvPr>
          <p:cNvSpPr>
            <a:spLocks/>
          </p:cNvSpPr>
          <p:nvPr/>
        </p:nvSpPr>
        <p:spPr bwMode="auto">
          <a:xfrm>
            <a:off x="6822411" y="3914199"/>
            <a:ext cx="2128227" cy="22621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0000"/>
                </a:solidFill>
                <a:effectLst/>
                <a:uLnTx/>
                <a:uFillTx/>
                <a:latin typeface="+mj-lt"/>
                <a:ea typeface="+mn-ea"/>
                <a:cs typeface="+mn-cs"/>
              </a:rPr>
              <a:t>[Partner content here]</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a:solidFill>
                  <a:srgbClr val="FF0000"/>
                </a:solidFill>
              </a:rPr>
              <a:t>Lorem ipsum dolor sit </a:t>
            </a:r>
            <a:r>
              <a:rPr lang="en-US" sz="1400" err="1">
                <a:solidFill>
                  <a:srgbClr val="FF0000"/>
                </a:solidFill>
              </a:rPr>
              <a:t>amet</a:t>
            </a:r>
            <a:r>
              <a:rPr lang="en-US" sz="1400">
                <a:solidFill>
                  <a:srgbClr val="FF0000"/>
                </a:solidFill>
              </a:rPr>
              <a:t>, </a:t>
            </a:r>
            <a:r>
              <a:rPr lang="en-US" sz="1400" err="1">
                <a:solidFill>
                  <a:srgbClr val="FF0000"/>
                </a:solidFill>
              </a:rPr>
              <a:t>consectetuer</a:t>
            </a:r>
            <a:r>
              <a:rPr lang="en-US" sz="1400">
                <a:solidFill>
                  <a:srgbClr val="FF0000"/>
                </a:solidFill>
              </a:rPr>
              <a:t> </a:t>
            </a:r>
            <a:r>
              <a:rPr lang="en-US" sz="1400" err="1">
                <a:solidFill>
                  <a:srgbClr val="FF0000"/>
                </a:solidFill>
              </a:rPr>
              <a:t>adipiscing</a:t>
            </a:r>
            <a:r>
              <a:rPr lang="en-US" sz="1400">
                <a:solidFill>
                  <a:srgbClr val="FF0000"/>
                </a:solidFill>
              </a:rPr>
              <a:t> </a:t>
            </a:r>
            <a:r>
              <a:rPr lang="en-US" sz="1400" err="1">
                <a:solidFill>
                  <a:srgbClr val="FF0000"/>
                </a:solidFill>
              </a:rPr>
              <a:t>elit</a:t>
            </a:r>
            <a:r>
              <a:rPr lang="en-US" sz="1400">
                <a:solidFill>
                  <a:srgbClr val="FF0000"/>
                </a:solidFill>
              </a:rPr>
              <a:t>. Maecenas </a:t>
            </a:r>
            <a:r>
              <a:rPr lang="en-US" sz="1400" err="1">
                <a:solidFill>
                  <a:srgbClr val="FF0000"/>
                </a:solidFill>
              </a:rPr>
              <a:t>porttitor</a:t>
            </a:r>
            <a:r>
              <a:rPr lang="en-US" sz="1400">
                <a:solidFill>
                  <a:srgbClr val="FF0000"/>
                </a:solidFill>
              </a:rPr>
              <a:t> </a:t>
            </a:r>
            <a:r>
              <a:rPr lang="en-US" sz="1400" err="1">
                <a:solidFill>
                  <a:srgbClr val="FF0000"/>
                </a:solidFill>
              </a:rPr>
              <a:t>congue</a:t>
            </a:r>
            <a:r>
              <a:rPr lang="en-US" sz="1400">
                <a:solidFill>
                  <a:srgbClr val="FF0000"/>
                </a:solidFill>
              </a:rPr>
              <a:t> </a:t>
            </a:r>
            <a:r>
              <a:rPr lang="en-US" sz="1400" err="1">
                <a:solidFill>
                  <a:srgbClr val="FF0000"/>
                </a:solidFill>
              </a:rPr>
              <a:t>massa</a:t>
            </a:r>
            <a:r>
              <a:rPr lang="en-US" sz="1400">
                <a:solidFill>
                  <a:srgbClr val="FF0000"/>
                </a:solidFill>
              </a:rPr>
              <a:t>. </a:t>
            </a:r>
            <a:r>
              <a:rPr lang="en-US" sz="1400" err="1">
                <a:solidFill>
                  <a:srgbClr val="FF0000"/>
                </a:solidFill>
              </a:rPr>
              <a:t>Fusce</a:t>
            </a:r>
            <a:r>
              <a:rPr lang="en-US" sz="1400">
                <a:solidFill>
                  <a:srgbClr val="FF0000"/>
                </a:solidFill>
              </a:rPr>
              <a:t> </a:t>
            </a:r>
            <a:r>
              <a:rPr lang="en-US" sz="1400" err="1">
                <a:solidFill>
                  <a:srgbClr val="FF0000"/>
                </a:solidFill>
              </a:rPr>
              <a:t>posuere</a:t>
            </a:r>
            <a:r>
              <a:rPr lang="en-US" sz="1400">
                <a:solidFill>
                  <a:srgbClr val="FF0000"/>
                </a:solidFill>
              </a:rPr>
              <a:t>, magna sed pulvinar </a:t>
            </a:r>
            <a:r>
              <a:rPr lang="en-US" sz="1400" err="1">
                <a:solidFill>
                  <a:srgbClr val="FF0000"/>
                </a:solidFill>
              </a:rPr>
              <a:t>ultricies</a:t>
            </a:r>
            <a:r>
              <a:rPr lang="en-US" sz="1400">
                <a:solidFill>
                  <a:srgbClr val="FF0000"/>
                </a:solidFill>
              </a:rPr>
              <a:t>, </a:t>
            </a:r>
            <a:r>
              <a:rPr lang="en-US" sz="1400" err="1">
                <a:solidFill>
                  <a:srgbClr val="FF0000"/>
                </a:solidFill>
              </a:rPr>
              <a:t>purus</a:t>
            </a:r>
            <a:r>
              <a:rPr lang="en-US" sz="1400">
                <a:solidFill>
                  <a:srgbClr val="FF0000"/>
                </a:solidFill>
              </a:rPr>
              <a:t> </a:t>
            </a:r>
            <a:r>
              <a:rPr lang="en-US" sz="1400" err="1">
                <a:solidFill>
                  <a:srgbClr val="FF0000"/>
                </a:solidFill>
              </a:rPr>
              <a:t>lectus</a:t>
            </a:r>
            <a:r>
              <a:rPr lang="en-US" sz="1400">
                <a:solidFill>
                  <a:srgbClr val="FF0000"/>
                </a:solidFill>
              </a:rPr>
              <a:t> </a:t>
            </a:r>
            <a:r>
              <a:rPr lang="en-US" sz="1400" err="1">
                <a:solidFill>
                  <a:srgbClr val="FF0000"/>
                </a:solidFill>
              </a:rPr>
              <a:t>malesuada</a:t>
            </a:r>
            <a:r>
              <a:rPr lang="en-US" sz="1400">
                <a:solidFill>
                  <a:srgbClr val="FF0000"/>
                </a:solidFill>
              </a:rPr>
              <a:t> libero, sit </a:t>
            </a:r>
            <a:r>
              <a:rPr lang="en-US" sz="1400" err="1">
                <a:solidFill>
                  <a:srgbClr val="FF0000"/>
                </a:solidFill>
              </a:rPr>
              <a:t>amet</a:t>
            </a:r>
            <a:r>
              <a:rPr lang="en-US" sz="1400">
                <a:solidFill>
                  <a:srgbClr val="FF0000"/>
                </a:solidFill>
              </a:rPr>
              <a:t> </a:t>
            </a:r>
            <a:r>
              <a:rPr lang="en-US" sz="1400" err="1">
                <a:solidFill>
                  <a:srgbClr val="FF0000"/>
                </a:solidFill>
              </a:rPr>
              <a:t>commodo</a:t>
            </a:r>
            <a:r>
              <a:rPr lang="en-US" sz="1400">
                <a:solidFill>
                  <a:srgbClr val="FF0000"/>
                </a:solidFill>
              </a:rPr>
              <a:t> magna eros </a:t>
            </a:r>
            <a:r>
              <a:rPr lang="en-US" sz="1400" err="1">
                <a:solidFill>
                  <a:srgbClr val="FF0000"/>
                </a:solidFill>
              </a:rPr>
              <a:t>quis</a:t>
            </a:r>
            <a:r>
              <a:rPr lang="en-US" sz="1400">
                <a:solidFill>
                  <a:srgbClr val="FF0000"/>
                </a:solidFill>
              </a:rPr>
              <a:t> </a:t>
            </a:r>
            <a:r>
              <a:rPr lang="en-US" sz="1400" err="1">
                <a:solidFill>
                  <a:srgbClr val="FF0000"/>
                </a:solidFill>
              </a:rPr>
              <a:t>urna</a:t>
            </a:r>
            <a:r>
              <a:rPr lang="en-US" sz="1400">
                <a:solidFill>
                  <a:srgbClr val="FF0000"/>
                </a:solidFill>
              </a:rPr>
              <a:t>.</a:t>
            </a:r>
          </a:p>
        </p:txBody>
      </p:sp>
      <p:sp>
        <p:nvSpPr>
          <p:cNvPr id="22" name="Oval 21">
            <a:extLst>
              <a:ext uri="{FF2B5EF4-FFF2-40B4-BE49-F238E27FC236}">
                <a16:creationId xmlns:a16="http://schemas.microsoft.com/office/drawing/2014/main" id="{FE749D93-4D96-1487-336F-62F1690457B0}"/>
              </a:ext>
            </a:extLst>
          </p:cNvPr>
          <p:cNvSpPr>
            <a:spLocks/>
          </p:cNvSpPr>
          <p:nvPr/>
        </p:nvSpPr>
        <p:spPr bwMode="auto">
          <a:xfrm>
            <a:off x="7566065" y="3102668"/>
            <a:ext cx="640918" cy="640910"/>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4000" b="1">
                <a:solidFill>
                  <a:schemeClr val="tx1">
                    <a:lumMod val="75000"/>
                    <a:lumOff val="25000"/>
                  </a:schemeClr>
                </a:solidFill>
                <a:ea typeface="Segoe UI" pitchFamily="34" charset="0"/>
                <a:cs typeface="Segoe UI" pitchFamily="34" charset="0"/>
              </a:rPr>
              <a:t>2</a:t>
            </a:r>
            <a:endParaRPr lang="en-US" sz="4000" b="1" err="1">
              <a:solidFill>
                <a:schemeClr val="tx1">
                  <a:lumMod val="75000"/>
                  <a:lumOff val="25000"/>
                </a:schemeClr>
              </a:solidFill>
              <a:ea typeface="Segoe UI" pitchFamily="34" charset="0"/>
              <a:cs typeface="Segoe UI" pitchFamily="34" charset="0"/>
            </a:endParaRPr>
          </a:p>
        </p:txBody>
      </p:sp>
      <p:sp>
        <p:nvSpPr>
          <p:cNvPr id="24" name="Oval 23">
            <a:extLst>
              <a:ext uri="{FF2B5EF4-FFF2-40B4-BE49-F238E27FC236}">
                <a16:creationId xmlns:a16="http://schemas.microsoft.com/office/drawing/2014/main" id="{D0BC7C79-0896-7A08-5817-C4057C78F117}"/>
              </a:ext>
            </a:extLst>
          </p:cNvPr>
          <p:cNvSpPr>
            <a:spLocks/>
          </p:cNvSpPr>
          <p:nvPr/>
        </p:nvSpPr>
        <p:spPr bwMode="auto">
          <a:xfrm>
            <a:off x="10130653" y="3102668"/>
            <a:ext cx="640918" cy="640910"/>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4000" b="1">
                <a:solidFill>
                  <a:schemeClr val="tx1">
                    <a:lumMod val="75000"/>
                    <a:lumOff val="25000"/>
                  </a:schemeClr>
                </a:solidFill>
                <a:ea typeface="Segoe UI" pitchFamily="34" charset="0"/>
                <a:cs typeface="Segoe UI" pitchFamily="34" charset="0"/>
              </a:rPr>
              <a:t>3</a:t>
            </a:r>
            <a:endParaRPr lang="en-US" sz="4000" b="1" err="1">
              <a:solidFill>
                <a:schemeClr val="tx1">
                  <a:lumMod val="75000"/>
                  <a:lumOff val="25000"/>
                </a:schemeClr>
              </a:solidFill>
              <a:ea typeface="Segoe UI" pitchFamily="34" charset="0"/>
              <a:cs typeface="Segoe UI" pitchFamily="34" charset="0"/>
            </a:endParaRPr>
          </a:p>
        </p:txBody>
      </p:sp>
      <p:sp>
        <p:nvSpPr>
          <p:cNvPr id="2" name="Rectangle 1">
            <a:extLst>
              <a:ext uri="{FF2B5EF4-FFF2-40B4-BE49-F238E27FC236}">
                <a16:creationId xmlns:a16="http://schemas.microsoft.com/office/drawing/2014/main" id="{681AA7B1-8478-B460-1521-AB66B0044829}"/>
              </a:ext>
            </a:extLst>
          </p:cNvPr>
          <p:cNvSpPr/>
          <p:nvPr/>
        </p:nvSpPr>
        <p:spPr bwMode="auto">
          <a:xfrm>
            <a:off x="-3336978" y="12529"/>
            <a:ext cx="3268980" cy="344717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Partner instructions: </a:t>
            </a:r>
            <a:endPar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Add your organization’s services and capabilities to the placeholders in red text. Delete this slide if not needed.</a:t>
            </a:r>
          </a:p>
          <a:p>
            <a:pPr marL="0" marR="0" lvl="0" indent="0" algn="l" defTabSz="932472" rtl="0" eaLnBrk="1" fontAlgn="base" latinLnBrk="0" hangingPunct="1">
              <a:lnSpc>
                <a:spcPct val="100000"/>
              </a:lnSpc>
              <a:spcBef>
                <a:spcPct val="0"/>
              </a:spcBef>
              <a:spcAft>
                <a:spcPct val="0"/>
              </a:spcAft>
              <a:buClrTx/>
              <a:buSzTx/>
              <a:buFontTx/>
              <a:buNone/>
              <a:tabLst/>
              <a:defRPr/>
            </a:pPr>
            <a:endParaRPr lang="en-US" dirty="0">
              <a:gradFill>
                <a:gsLst>
                  <a:gs pos="0">
                    <a:srgbClr val="FFFFFF"/>
                  </a:gs>
                  <a:gs pos="100000">
                    <a:srgbClr val="FFFFFF"/>
                  </a:gs>
                </a:gsLst>
                <a:lin ang="5400000" scaled="0"/>
              </a:gradFill>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After filling in information, make font back or teal</a:t>
            </a:r>
          </a:p>
        </p:txBody>
      </p:sp>
      <p:sp>
        <p:nvSpPr>
          <p:cNvPr id="3" name="TextBox 2">
            <a:extLst>
              <a:ext uri="{FF2B5EF4-FFF2-40B4-BE49-F238E27FC236}">
                <a16:creationId xmlns:a16="http://schemas.microsoft.com/office/drawing/2014/main" id="{0062E2EC-E7A8-1C6B-B25E-00A179B1F47F}"/>
              </a:ext>
            </a:extLst>
          </p:cNvPr>
          <p:cNvSpPr txBox="1"/>
          <p:nvPr/>
        </p:nvSpPr>
        <p:spPr>
          <a:xfrm>
            <a:off x="13947" y="6727"/>
            <a:ext cx="3111501" cy="492443"/>
          </a:xfrm>
          <a:prstGeom prst="rect">
            <a:avLst/>
          </a:prstGeom>
          <a:solidFill>
            <a:srgbClr val="FF0000"/>
          </a:solidFill>
        </p:spPr>
        <p:txBody>
          <a:bodyPr wrap="square" lIns="91440" tIns="91440" rIns="91440" bIns="9144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Partner action required</a:t>
            </a:r>
          </a:p>
        </p:txBody>
      </p:sp>
      <p:grpSp>
        <p:nvGrpSpPr>
          <p:cNvPr id="4" name="Group 3" descr="Circle with Microsoft cloud in the middle. Trusted and Comprehensive in the next level. Maximize the value of your data. Elevate the shopping experience. Build a real-time retail supply chain. Empower the store associate.">
            <a:extLst>
              <a:ext uri="{FF2B5EF4-FFF2-40B4-BE49-F238E27FC236}">
                <a16:creationId xmlns:a16="http://schemas.microsoft.com/office/drawing/2014/main" id="{5E8B6D3B-A06D-23A9-F2E8-EE7FB93A7BE1}"/>
              </a:ext>
            </a:extLst>
          </p:cNvPr>
          <p:cNvGrpSpPr/>
          <p:nvPr/>
        </p:nvGrpSpPr>
        <p:grpSpPr>
          <a:xfrm>
            <a:off x="-126244" y="1295820"/>
            <a:ext cx="4254457" cy="4254605"/>
            <a:chOff x="3521984" y="1480759"/>
            <a:chExt cx="5147891" cy="5148070"/>
          </a:xfrm>
        </p:grpSpPr>
        <p:grpSp>
          <p:nvGrpSpPr>
            <p:cNvPr id="6" name="Group 5">
              <a:extLst>
                <a:ext uri="{FF2B5EF4-FFF2-40B4-BE49-F238E27FC236}">
                  <a16:creationId xmlns:a16="http://schemas.microsoft.com/office/drawing/2014/main" id="{C0B1445A-1E3B-DB37-BFBB-36AA1E3097A5}"/>
                </a:ext>
              </a:extLst>
            </p:cNvPr>
            <p:cNvGrpSpPr/>
            <p:nvPr/>
          </p:nvGrpSpPr>
          <p:grpSpPr>
            <a:xfrm>
              <a:off x="3521984" y="1480759"/>
              <a:ext cx="5147891" cy="5148070"/>
              <a:chOff x="3521984" y="1480759"/>
              <a:chExt cx="5147891" cy="5148070"/>
            </a:xfrm>
          </p:grpSpPr>
          <p:sp>
            <p:nvSpPr>
              <p:cNvPr id="8" name="Freeform: Shape 7">
                <a:extLst>
                  <a:ext uri="{FF2B5EF4-FFF2-40B4-BE49-F238E27FC236}">
                    <a16:creationId xmlns:a16="http://schemas.microsoft.com/office/drawing/2014/main" id="{679E9CF2-D442-9184-A41E-547EDA3CA968}"/>
                  </a:ext>
                </a:extLst>
              </p:cNvPr>
              <p:cNvSpPr/>
              <p:nvPr/>
            </p:nvSpPr>
            <p:spPr>
              <a:xfrm rot="2721219">
                <a:off x="5439093" y="2190778"/>
                <a:ext cx="3190183" cy="1874185"/>
              </a:xfrm>
              <a:custGeom>
                <a:avLst/>
                <a:gdLst>
                  <a:gd name="connsiteX0" fmla="*/ 0 w 3190183"/>
                  <a:gd name="connsiteY0" fmla="*/ 660702 h 1874185"/>
                  <a:gd name="connsiteX1" fmla="*/ 1213484 w 3190183"/>
                  <a:gd name="connsiteY1" fmla="*/ 1874186 h 1874185"/>
                  <a:gd name="connsiteX2" fmla="*/ 1976700 w 3190183"/>
                  <a:gd name="connsiteY2" fmla="*/ 1874186 h 1874185"/>
                  <a:gd name="connsiteX3" fmla="*/ 2603357 w 3190183"/>
                  <a:gd name="connsiteY3" fmla="*/ 1247529 h 1874185"/>
                  <a:gd name="connsiteX4" fmla="*/ 2936537 w 3190183"/>
                  <a:gd name="connsiteY4" fmla="*/ 1247529 h 1874185"/>
                  <a:gd name="connsiteX5" fmla="*/ 2936537 w 3190183"/>
                  <a:gd name="connsiteY5" fmla="*/ 914349 h 1874185"/>
                  <a:gd name="connsiteX6" fmla="*/ 3190184 w 3190183"/>
                  <a:gd name="connsiteY6" fmla="*/ 660702 h 1874185"/>
                  <a:gd name="connsiteX7" fmla="*/ 0 w 3190183"/>
                  <a:gd name="connsiteY7" fmla="*/ 660702 h 187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183" h="1874185">
                    <a:moveTo>
                      <a:pt x="0" y="660702"/>
                    </a:moveTo>
                    <a:lnTo>
                      <a:pt x="1213484" y="1874186"/>
                    </a:lnTo>
                    <a:cubicBezTo>
                      <a:pt x="1424266" y="1663404"/>
                      <a:pt x="1765918" y="1663404"/>
                      <a:pt x="1976700" y="1874186"/>
                    </a:cubicBezTo>
                    <a:lnTo>
                      <a:pt x="2603357" y="1247529"/>
                    </a:lnTo>
                    <a:lnTo>
                      <a:pt x="2936537" y="1247529"/>
                    </a:lnTo>
                    <a:lnTo>
                      <a:pt x="2936537" y="914349"/>
                    </a:lnTo>
                    <a:lnTo>
                      <a:pt x="3190184" y="660702"/>
                    </a:lnTo>
                    <a:cubicBezTo>
                      <a:pt x="2309375" y="-220234"/>
                      <a:pt x="881062" y="-220234"/>
                      <a:pt x="0" y="660702"/>
                    </a:cubicBezTo>
                    <a:close/>
                  </a:path>
                </a:pathLst>
              </a:custGeom>
              <a:gradFill>
                <a:gsLst>
                  <a:gs pos="0">
                    <a:srgbClr val="2A446F"/>
                  </a:gs>
                  <a:gs pos="43000">
                    <a:srgbClr val="0078D4"/>
                  </a:gs>
                </a:gsLst>
                <a:lin ang="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B821F081-45F6-CF9B-0A0A-D29F7AEB3237}"/>
                  </a:ext>
                </a:extLst>
              </p:cNvPr>
              <p:cNvSpPr/>
              <p:nvPr/>
            </p:nvSpPr>
            <p:spPr>
              <a:xfrm rot="2721219">
                <a:off x="5374888" y="2147245"/>
                <a:ext cx="3306512" cy="1973539"/>
              </a:xfrm>
              <a:custGeom>
                <a:avLst/>
                <a:gdLst>
                  <a:gd name="connsiteX0" fmla="*/ 1653256 w 3306512"/>
                  <a:gd name="connsiteY0" fmla="*/ 41094 h 1973539"/>
                  <a:gd name="connsiteX1" fmla="*/ 3248348 w 3306512"/>
                  <a:gd name="connsiteY1" fmla="*/ 701765 h 1973539"/>
                  <a:gd name="connsiteX2" fmla="*/ 2994702 w 3306512"/>
                  <a:gd name="connsiteY2" fmla="*/ 955411 h 1973539"/>
                  <a:gd name="connsiteX3" fmla="*/ 2994702 w 3306512"/>
                  <a:gd name="connsiteY3" fmla="*/ 1288592 h 1973539"/>
                  <a:gd name="connsiteX4" fmla="*/ 2661521 w 3306512"/>
                  <a:gd name="connsiteY4" fmla="*/ 1288592 h 1973539"/>
                  <a:gd name="connsiteX5" fmla="*/ 2034865 w 3306512"/>
                  <a:gd name="connsiteY5" fmla="*/ 1915249 h 1973539"/>
                  <a:gd name="connsiteX6" fmla="*/ 1653256 w 3306512"/>
                  <a:gd name="connsiteY6" fmla="*/ 1757193 h 1973539"/>
                  <a:gd name="connsiteX7" fmla="*/ 1271648 w 3306512"/>
                  <a:gd name="connsiteY7" fmla="*/ 1915249 h 1973539"/>
                  <a:gd name="connsiteX8" fmla="*/ 58038 w 3306512"/>
                  <a:gd name="connsiteY8" fmla="*/ 701765 h 1973539"/>
                  <a:gd name="connsiteX9" fmla="*/ 1653256 w 3306512"/>
                  <a:gd name="connsiteY9" fmla="*/ 41094 h 1973539"/>
                  <a:gd name="connsiteX10" fmla="*/ 1653256 w 3306512"/>
                  <a:gd name="connsiteY10" fmla="*/ 0 h 1973539"/>
                  <a:gd name="connsiteX11" fmla="*/ 29082 w 3306512"/>
                  <a:gd name="connsiteY11" fmla="*/ 672809 h 1973539"/>
                  <a:gd name="connsiteX12" fmla="*/ 0 w 3306512"/>
                  <a:gd name="connsiteY12" fmla="*/ 701891 h 1973539"/>
                  <a:gd name="connsiteX13" fmla="*/ 29082 w 3306512"/>
                  <a:gd name="connsiteY13" fmla="*/ 730973 h 1973539"/>
                  <a:gd name="connsiteX14" fmla="*/ 1242566 w 3306512"/>
                  <a:gd name="connsiteY14" fmla="*/ 1944457 h 1973539"/>
                  <a:gd name="connsiteX15" fmla="*/ 1271648 w 3306512"/>
                  <a:gd name="connsiteY15" fmla="*/ 1973539 h 1973539"/>
                  <a:gd name="connsiteX16" fmla="*/ 1300730 w 3306512"/>
                  <a:gd name="connsiteY16" fmla="*/ 1944457 h 1973539"/>
                  <a:gd name="connsiteX17" fmla="*/ 1653256 w 3306512"/>
                  <a:gd name="connsiteY17" fmla="*/ 1798414 h 1973539"/>
                  <a:gd name="connsiteX18" fmla="*/ 2005782 w 3306512"/>
                  <a:gd name="connsiteY18" fmla="*/ 1944457 h 1973539"/>
                  <a:gd name="connsiteX19" fmla="*/ 2034865 w 3306512"/>
                  <a:gd name="connsiteY19" fmla="*/ 1973539 h 1973539"/>
                  <a:gd name="connsiteX20" fmla="*/ 2063947 w 3306512"/>
                  <a:gd name="connsiteY20" fmla="*/ 1944457 h 1973539"/>
                  <a:gd name="connsiteX21" fmla="*/ 2678591 w 3306512"/>
                  <a:gd name="connsiteY21" fmla="*/ 1329812 h 1973539"/>
                  <a:gd name="connsiteX22" fmla="*/ 3035923 w 3306512"/>
                  <a:gd name="connsiteY22" fmla="*/ 1329812 h 1973539"/>
                  <a:gd name="connsiteX23" fmla="*/ 3035923 w 3306512"/>
                  <a:gd name="connsiteY23" fmla="*/ 972481 h 1973539"/>
                  <a:gd name="connsiteX24" fmla="*/ 3277430 w 3306512"/>
                  <a:gd name="connsiteY24" fmla="*/ 730973 h 1973539"/>
                  <a:gd name="connsiteX25" fmla="*/ 3306513 w 3306512"/>
                  <a:gd name="connsiteY25" fmla="*/ 701891 h 1973539"/>
                  <a:gd name="connsiteX26" fmla="*/ 3277430 w 3306512"/>
                  <a:gd name="connsiteY26" fmla="*/ 672809 h 1973539"/>
                  <a:gd name="connsiteX27" fmla="*/ 1653256 w 3306512"/>
                  <a:gd name="connsiteY27" fmla="*/ 0 h 1973539"/>
                  <a:gd name="connsiteX28" fmla="*/ 1653256 w 3306512"/>
                  <a:gd name="connsiteY28" fmla="*/ 0 h 197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06512" h="1973539">
                    <a:moveTo>
                      <a:pt x="1653256" y="41094"/>
                    </a:moveTo>
                    <a:cubicBezTo>
                      <a:pt x="2230600" y="41094"/>
                      <a:pt x="2807944" y="261360"/>
                      <a:pt x="3248348" y="701765"/>
                    </a:cubicBezTo>
                    <a:lnTo>
                      <a:pt x="2994702" y="955411"/>
                    </a:lnTo>
                    <a:lnTo>
                      <a:pt x="2994702" y="1288592"/>
                    </a:lnTo>
                    <a:lnTo>
                      <a:pt x="2661521" y="1288592"/>
                    </a:lnTo>
                    <a:lnTo>
                      <a:pt x="2034865" y="1915249"/>
                    </a:lnTo>
                    <a:cubicBezTo>
                      <a:pt x="1929537" y="1809921"/>
                      <a:pt x="1791333" y="1757193"/>
                      <a:pt x="1653256" y="1757193"/>
                    </a:cubicBezTo>
                    <a:cubicBezTo>
                      <a:pt x="1515180" y="1757193"/>
                      <a:pt x="1376976" y="1809921"/>
                      <a:pt x="1271648" y="1915249"/>
                    </a:cubicBezTo>
                    <a:lnTo>
                      <a:pt x="58038" y="701765"/>
                    </a:lnTo>
                    <a:cubicBezTo>
                      <a:pt x="498569" y="261360"/>
                      <a:pt x="1075913" y="41094"/>
                      <a:pt x="1653256" y="41094"/>
                    </a:cubicBezTo>
                    <a:moveTo>
                      <a:pt x="1653256" y="0"/>
                    </a:moveTo>
                    <a:cubicBezTo>
                      <a:pt x="1039623" y="0"/>
                      <a:pt x="462912" y="238979"/>
                      <a:pt x="29082" y="672809"/>
                    </a:cubicBezTo>
                    <a:lnTo>
                      <a:pt x="0" y="701891"/>
                    </a:lnTo>
                    <a:lnTo>
                      <a:pt x="29082" y="730973"/>
                    </a:lnTo>
                    <a:lnTo>
                      <a:pt x="1242566" y="1944457"/>
                    </a:lnTo>
                    <a:lnTo>
                      <a:pt x="1271648" y="1973539"/>
                    </a:lnTo>
                    <a:lnTo>
                      <a:pt x="1300730" y="1944457"/>
                    </a:lnTo>
                    <a:cubicBezTo>
                      <a:pt x="1394931" y="1850256"/>
                      <a:pt x="1520111" y="1798414"/>
                      <a:pt x="1653256" y="1798414"/>
                    </a:cubicBezTo>
                    <a:cubicBezTo>
                      <a:pt x="1786402" y="1798414"/>
                      <a:pt x="1911708" y="1850256"/>
                      <a:pt x="2005782" y="1944457"/>
                    </a:cubicBezTo>
                    <a:lnTo>
                      <a:pt x="2034865" y="1973539"/>
                    </a:lnTo>
                    <a:lnTo>
                      <a:pt x="2063947" y="1944457"/>
                    </a:lnTo>
                    <a:lnTo>
                      <a:pt x="2678591" y="1329812"/>
                    </a:lnTo>
                    <a:lnTo>
                      <a:pt x="3035923" y="1329812"/>
                    </a:lnTo>
                    <a:lnTo>
                      <a:pt x="3035923" y="972481"/>
                    </a:lnTo>
                    <a:lnTo>
                      <a:pt x="3277430" y="730973"/>
                    </a:lnTo>
                    <a:lnTo>
                      <a:pt x="3306513" y="701891"/>
                    </a:lnTo>
                    <a:lnTo>
                      <a:pt x="3277430" y="672809"/>
                    </a:lnTo>
                    <a:cubicBezTo>
                      <a:pt x="2843601" y="238979"/>
                      <a:pt x="2266763" y="0"/>
                      <a:pt x="1653256" y="0"/>
                    </a:cubicBezTo>
                    <a:lnTo>
                      <a:pt x="1653256" y="0"/>
                    </a:lnTo>
                    <a:close/>
                  </a:path>
                </a:pathLst>
              </a:custGeom>
              <a:solidFill>
                <a:schemeClr val="bg1">
                  <a:lumMod val="95000"/>
                </a:schemeClr>
              </a:solidFill>
              <a:ln w="1262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55435CC-5566-F562-9A37-11161064FA53}"/>
                  </a:ext>
                </a:extLst>
              </p:cNvPr>
              <p:cNvSpPr/>
              <p:nvPr/>
            </p:nvSpPr>
            <p:spPr>
              <a:xfrm rot="2721219">
                <a:off x="4232067" y="1521338"/>
                <a:ext cx="1874185" cy="3190310"/>
              </a:xfrm>
              <a:custGeom>
                <a:avLst/>
                <a:gdLst>
                  <a:gd name="connsiteX0" fmla="*/ 660702 w 1874185"/>
                  <a:gd name="connsiteY0" fmla="*/ 3190184 h 3190310"/>
                  <a:gd name="connsiteX1" fmla="*/ 1874186 w 1874185"/>
                  <a:gd name="connsiteY1" fmla="*/ 1976700 h 3190310"/>
                  <a:gd name="connsiteX2" fmla="*/ 1874186 w 1874185"/>
                  <a:gd name="connsiteY2" fmla="*/ 1213484 h 3190310"/>
                  <a:gd name="connsiteX3" fmla="*/ 1247529 w 1874185"/>
                  <a:gd name="connsiteY3" fmla="*/ 586827 h 3190310"/>
                  <a:gd name="connsiteX4" fmla="*/ 1247529 w 1874185"/>
                  <a:gd name="connsiteY4" fmla="*/ 350377 h 3190310"/>
                  <a:gd name="connsiteX5" fmla="*/ 1150799 w 1874185"/>
                  <a:gd name="connsiteY5" fmla="*/ 253647 h 3190310"/>
                  <a:gd name="connsiteX6" fmla="*/ 914349 w 1874185"/>
                  <a:gd name="connsiteY6" fmla="*/ 253647 h 3190310"/>
                  <a:gd name="connsiteX7" fmla="*/ 660702 w 1874185"/>
                  <a:gd name="connsiteY7" fmla="*/ 0 h 3190310"/>
                  <a:gd name="connsiteX8" fmla="*/ 660702 w 1874185"/>
                  <a:gd name="connsiteY8" fmla="*/ 3190311 h 31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4185" h="3190310">
                    <a:moveTo>
                      <a:pt x="660702" y="3190184"/>
                    </a:moveTo>
                    <a:lnTo>
                      <a:pt x="1874186" y="1976700"/>
                    </a:lnTo>
                    <a:cubicBezTo>
                      <a:pt x="1663404" y="1765918"/>
                      <a:pt x="1663404" y="1424266"/>
                      <a:pt x="1874186" y="1213484"/>
                    </a:cubicBezTo>
                    <a:lnTo>
                      <a:pt x="1247529" y="586827"/>
                    </a:lnTo>
                    <a:lnTo>
                      <a:pt x="1247529" y="350377"/>
                    </a:lnTo>
                    <a:cubicBezTo>
                      <a:pt x="1247529" y="297017"/>
                      <a:pt x="1204285" y="253647"/>
                      <a:pt x="1150799" y="253647"/>
                    </a:cubicBezTo>
                    <a:lnTo>
                      <a:pt x="914349" y="253647"/>
                    </a:lnTo>
                    <a:lnTo>
                      <a:pt x="660702" y="0"/>
                    </a:lnTo>
                    <a:cubicBezTo>
                      <a:pt x="-220234" y="880936"/>
                      <a:pt x="-220234" y="2309248"/>
                      <a:pt x="660702" y="3190311"/>
                    </a:cubicBezTo>
                    <a:close/>
                  </a:path>
                </a:pathLst>
              </a:custGeom>
              <a:gradFill>
                <a:gsLst>
                  <a:gs pos="0">
                    <a:srgbClr val="2A446F"/>
                  </a:gs>
                  <a:gs pos="44000">
                    <a:srgbClr val="0078D4"/>
                  </a:gs>
                </a:gsLst>
                <a:lin ang="138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A183752B-2172-257F-AB33-28171C4E46DE}"/>
                  </a:ext>
                </a:extLst>
              </p:cNvPr>
              <p:cNvSpPr/>
              <p:nvPr/>
            </p:nvSpPr>
            <p:spPr>
              <a:xfrm rot="2721219">
                <a:off x="4188534" y="1469214"/>
                <a:ext cx="1973539" cy="3306639"/>
              </a:xfrm>
              <a:custGeom>
                <a:avLst/>
                <a:gdLst>
                  <a:gd name="connsiteX0" fmla="*/ 701765 w 1973539"/>
                  <a:gd name="connsiteY0" fmla="*/ 58164 h 3306639"/>
                  <a:gd name="connsiteX1" fmla="*/ 955411 w 1973539"/>
                  <a:gd name="connsiteY1" fmla="*/ 311811 h 3306639"/>
                  <a:gd name="connsiteX2" fmla="*/ 1191862 w 1973539"/>
                  <a:gd name="connsiteY2" fmla="*/ 311811 h 3306639"/>
                  <a:gd name="connsiteX3" fmla="*/ 1288592 w 1973539"/>
                  <a:gd name="connsiteY3" fmla="*/ 408541 h 3306639"/>
                  <a:gd name="connsiteX4" fmla="*/ 1288592 w 1973539"/>
                  <a:gd name="connsiteY4" fmla="*/ 644991 h 3306639"/>
                  <a:gd name="connsiteX5" fmla="*/ 1915249 w 1973539"/>
                  <a:gd name="connsiteY5" fmla="*/ 1271648 h 3306639"/>
                  <a:gd name="connsiteX6" fmla="*/ 1915249 w 1973539"/>
                  <a:gd name="connsiteY6" fmla="*/ 2034865 h 3306639"/>
                  <a:gd name="connsiteX7" fmla="*/ 701765 w 1973539"/>
                  <a:gd name="connsiteY7" fmla="*/ 3248348 h 3306639"/>
                  <a:gd name="connsiteX8" fmla="*/ 701765 w 1973539"/>
                  <a:gd name="connsiteY8" fmla="*/ 58038 h 3306639"/>
                  <a:gd name="connsiteX9" fmla="*/ 701765 w 1973539"/>
                  <a:gd name="connsiteY9" fmla="*/ 0 h 3306639"/>
                  <a:gd name="connsiteX10" fmla="*/ 672683 w 1973539"/>
                  <a:gd name="connsiteY10" fmla="*/ 29082 h 3306639"/>
                  <a:gd name="connsiteX11" fmla="*/ 0 w 1973539"/>
                  <a:gd name="connsiteY11" fmla="*/ 1653383 h 3306639"/>
                  <a:gd name="connsiteX12" fmla="*/ 672809 w 1973539"/>
                  <a:gd name="connsiteY12" fmla="*/ 3277557 h 3306639"/>
                  <a:gd name="connsiteX13" fmla="*/ 701891 w 1973539"/>
                  <a:gd name="connsiteY13" fmla="*/ 3306639 h 3306639"/>
                  <a:gd name="connsiteX14" fmla="*/ 730973 w 1973539"/>
                  <a:gd name="connsiteY14" fmla="*/ 3277557 h 3306639"/>
                  <a:gd name="connsiteX15" fmla="*/ 1944457 w 1973539"/>
                  <a:gd name="connsiteY15" fmla="*/ 2064073 h 3306639"/>
                  <a:gd name="connsiteX16" fmla="*/ 1973539 w 1973539"/>
                  <a:gd name="connsiteY16" fmla="*/ 2034991 h 3306639"/>
                  <a:gd name="connsiteX17" fmla="*/ 1944457 w 1973539"/>
                  <a:gd name="connsiteY17" fmla="*/ 2005909 h 3306639"/>
                  <a:gd name="connsiteX18" fmla="*/ 1798414 w 1973539"/>
                  <a:gd name="connsiteY18" fmla="*/ 1653383 h 3306639"/>
                  <a:gd name="connsiteX19" fmla="*/ 1944457 w 1973539"/>
                  <a:gd name="connsiteY19" fmla="*/ 1300857 h 3306639"/>
                  <a:gd name="connsiteX20" fmla="*/ 1973539 w 1973539"/>
                  <a:gd name="connsiteY20" fmla="*/ 1271775 h 3306639"/>
                  <a:gd name="connsiteX21" fmla="*/ 1944457 w 1973539"/>
                  <a:gd name="connsiteY21" fmla="*/ 1242692 h 3306639"/>
                  <a:gd name="connsiteX22" fmla="*/ 1329812 w 1973539"/>
                  <a:gd name="connsiteY22" fmla="*/ 628048 h 3306639"/>
                  <a:gd name="connsiteX23" fmla="*/ 1329812 w 1973539"/>
                  <a:gd name="connsiteY23" fmla="*/ 408541 h 3306639"/>
                  <a:gd name="connsiteX24" fmla="*/ 1191988 w 1973539"/>
                  <a:gd name="connsiteY24" fmla="*/ 270717 h 3306639"/>
                  <a:gd name="connsiteX25" fmla="*/ 972481 w 1973539"/>
                  <a:gd name="connsiteY25" fmla="*/ 270717 h 3306639"/>
                  <a:gd name="connsiteX26" fmla="*/ 730973 w 1973539"/>
                  <a:gd name="connsiteY26" fmla="*/ 29209 h 3306639"/>
                  <a:gd name="connsiteX27" fmla="*/ 701891 w 1973539"/>
                  <a:gd name="connsiteY27" fmla="*/ 126 h 3306639"/>
                  <a:gd name="connsiteX28" fmla="*/ 701891 w 1973539"/>
                  <a:gd name="connsiteY28" fmla="*/ 126 h 330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3539" h="3306639">
                    <a:moveTo>
                      <a:pt x="701765" y="58164"/>
                    </a:moveTo>
                    <a:lnTo>
                      <a:pt x="955411" y="311811"/>
                    </a:lnTo>
                    <a:lnTo>
                      <a:pt x="1191862" y="311811"/>
                    </a:lnTo>
                    <a:cubicBezTo>
                      <a:pt x="1245221" y="311811"/>
                      <a:pt x="1288592" y="355055"/>
                      <a:pt x="1288592" y="408541"/>
                    </a:cubicBezTo>
                    <a:lnTo>
                      <a:pt x="1288592" y="644991"/>
                    </a:lnTo>
                    <a:lnTo>
                      <a:pt x="1915249" y="1271648"/>
                    </a:lnTo>
                    <a:cubicBezTo>
                      <a:pt x="1704466" y="1482430"/>
                      <a:pt x="1704466" y="1824082"/>
                      <a:pt x="1915249" y="2034865"/>
                    </a:cubicBezTo>
                    <a:lnTo>
                      <a:pt x="701765" y="3248348"/>
                    </a:lnTo>
                    <a:cubicBezTo>
                      <a:pt x="-179171" y="2367413"/>
                      <a:pt x="-179171" y="939100"/>
                      <a:pt x="701765" y="58038"/>
                    </a:cubicBezTo>
                    <a:moveTo>
                      <a:pt x="701765" y="0"/>
                    </a:moveTo>
                    <a:lnTo>
                      <a:pt x="672683" y="29082"/>
                    </a:lnTo>
                    <a:cubicBezTo>
                      <a:pt x="238979" y="463038"/>
                      <a:pt x="0" y="1039750"/>
                      <a:pt x="0" y="1653383"/>
                    </a:cubicBezTo>
                    <a:cubicBezTo>
                      <a:pt x="0" y="2266889"/>
                      <a:pt x="238979" y="2843727"/>
                      <a:pt x="672809" y="3277557"/>
                    </a:cubicBezTo>
                    <a:lnTo>
                      <a:pt x="701891" y="3306639"/>
                    </a:lnTo>
                    <a:lnTo>
                      <a:pt x="730973" y="3277557"/>
                    </a:lnTo>
                    <a:lnTo>
                      <a:pt x="1944457" y="2064073"/>
                    </a:lnTo>
                    <a:lnTo>
                      <a:pt x="1973539" y="2034991"/>
                    </a:lnTo>
                    <a:lnTo>
                      <a:pt x="1944457" y="2005909"/>
                    </a:lnTo>
                    <a:cubicBezTo>
                      <a:pt x="1850256" y="1911708"/>
                      <a:pt x="1798414" y="1786528"/>
                      <a:pt x="1798414" y="1653383"/>
                    </a:cubicBezTo>
                    <a:cubicBezTo>
                      <a:pt x="1798414" y="1520237"/>
                      <a:pt x="1850256" y="1394931"/>
                      <a:pt x="1944457" y="1300857"/>
                    </a:cubicBezTo>
                    <a:lnTo>
                      <a:pt x="1973539" y="1271775"/>
                    </a:lnTo>
                    <a:lnTo>
                      <a:pt x="1944457" y="1242692"/>
                    </a:lnTo>
                    <a:lnTo>
                      <a:pt x="1329812" y="628048"/>
                    </a:lnTo>
                    <a:lnTo>
                      <a:pt x="1329812" y="408541"/>
                    </a:lnTo>
                    <a:cubicBezTo>
                      <a:pt x="1329812" y="332548"/>
                      <a:pt x="1267981" y="270717"/>
                      <a:pt x="1191988" y="270717"/>
                    </a:cubicBezTo>
                    <a:lnTo>
                      <a:pt x="972481" y="270717"/>
                    </a:lnTo>
                    <a:lnTo>
                      <a:pt x="730973" y="29209"/>
                    </a:lnTo>
                    <a:lnTo>
                      <a:pt x="701891" y="126"/>
                    </a:lnTo>
                    <a:lnTo>
                      <a:pt x="701891" y="126"/>
                    </a:lnTo>
                    <a:close/>
                  </a:path>
                </a:pathLst>
              </a:custGeom>
              <a:solidFill>
                <a:schemeClr val="bg1">
                  <a:lumMod val="95000"/>
                </a:schemeClr>
              </a:solidFill>
              <a:ln w="1262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D3EF11EE-71D4-6D66-4A70-D6EB27D99605}"/>
                  </a:ext>
                </a:extLst>
              </p:cNvPr>
              <p:cNvSpPr/>
              <p:nvPr/>
            </p:nvSpPr>
            <p:spPr>
              <a:xfrm rot="2721219">
                <a:off x="3562673" y="4044381"/>
                <a:ext cx="3190310" cy="1874185"/>
              </a:xfrm>
              <a:custGeom>
                <a:avLst/>
                <a:gdLst>
                  <a:gd name="connsiteX0" fmla="*/ 3190184 w 3190310"/>
                  <a:gd name="connsiteY0" fmla="*/ 1213484 h 1874185"/>
                  <a:gd name="connsiteX1" fmla="*/ 1976700 w 3190310"/>
                  <a:gd name="connsiteY1" fmla="*/ 0 h 1874185"/>
                  <a:gd name="connsiteX2" fmla="*/ 1213484 w 3190310"/>
                  <a:gd name="connsiteY2" fmla="*/ 0 h 1874185"/>
                  <a:gd name="connsiteX3" fmla="*/ 586827 w 3190310"/>
                  <a:gd name="connsiteY3" fmla="*/ 626657 h 1874185"/>
                  <a:gd name="connsiteX4" fmla="*/ 350377 w 3190310"/>
                  <a:gd name="connsiteY4" fmla="*/ 626657 h 1874185"/>
                  <a:gd name="connsiteX5" fmla="*/ 253647 w 3190310"/>
                  <a:gd name="connsiteY5" fmla="*/ 723386 h 1874185"/>
                  <a:gd name="connsiteX6" fmla="*/ 253647 w 3190310"/>
                  <a:gd name="connsiteY6" fmla="*/ 959837 h 1874185"/>
                  <a:gd name="connsiteX7" fmla="*/ 0 w 3190310"/>
                  <a:gd name="connsiteY7" fmla="*/ 1213484 h 1874185"/>
                  <a:gd name="connsiteX8" fmla="*/ 3190311 w 3190310"/>
                  <a:gd name="connsiteY8" fmla="*/ 1213484 h 187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0310" h="1874185">
                    <a:moveTo>
                      <a:pt x="3190184" y="1213484"/>
                    </a:moveTo>
                    <a:lnTo>
                      <a:pt x="1976700" y="0"/>
                    </a:lnTo>
                    <a:cubicBezTo>
                      <a:pt x="1765918" y="210782"/>
                      <a:pt x="1424266" y="210782"/>
                      <a:pt x="1213484" y="0"/>
                    </a:cubicBezTo>
                    <a:lnTo>
                      <a:pt x="586827" y="626657"/>
                    </a:lnTo>
                    <a:lnTo>
                      <a:pt x="350377" y="626657"/>
                    </a:lnTo>
                    <a:cubicBezTo>
                      <a:pt x="297017" y="626657"/>
                      <a:pt x="253647" y="669901"/>
                      <a:pt x="253647" y="723386"/>
                    </a:cubicBezTo>
                    <a:lnTo>
                      <a:pt x="253647" y="959837"/>
                    </a:lnTo>
                    <a:lnTo>
                      <a:pt x="0" y="1213484"/>
                    </a:lnTo>
                    <a:cubicBezTo>
                      <a:pt x="880936" y="2094420"/>
                      <a:pt x="2309248" y="2094420"/>
                      <a:pt x="3190311" y="1213484"/>
                    </a:cubicBezTo>
                    <a:close/>
                  </a:path>
                </a:pathLst>
              </a:custGeom>
              <a:gradFill>
                <a:gsLst>
                  <a:gs pos="100000">
                    <a:srgbClr val="2A446F"/>
                  </a:gs>
                  <a:gs pos="64000">
                    <a:srgbClr val="0078D4"/>
                  </a:gs>
                </a:gsLst>
                <a:lin ang="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5EEA0C2E-5F72-65F5-DCC8-8A530A744001}"/>
                  </a:ext>
                </a:extLst>
              </p:cNvPr>
              <p:cNvSpPr/>
              <p:nvPr/>
            </p:nvSpPr>
            <p:spPr>
              <a:xfrm rot="2721219">
                <a:off x="3510546" y="3988740"/>
                <a:ext cx="3306639" cy="1973539"/>
              </a:xfrm>
              <a:custGeom>
                <a:avLst/>
                <a:gdLst>
                  <a:gd name="connsiteX0" fmla="*/ 2034865 w 3306639"/>
                  <a:gd name="connsiteY0" fmla="*/ 58164 h 1973539"/>
                  <a:gd name="connsiteX1" fmla="*/ 3248348 w 3306639"/>
                  <a:gd name="connsiteY1" fmla="*/ 1271648 h 1973539"/>
                  <a:gd name="connsiteX2" fmla="*/ 1653256 w 3306639"/>
                  <a:gd name="connsiteY2" fmla="*/ 1932318 h 1973539"/>
                  <a:gd name="connsiteX3" fmla="*/ 58164 w 3306639"/>
                  <a:gd name="connsiteY3" fmla="*/ 1271648 h 1973539"/>
                  <a:gd name="connsiteX4" fmla="*/ 311811 w 3306639"/>
                  <a:gd name="connsiteY4" fmla="*/ 1018001 h 1973539"/>
                  <a:gd name="connsiteX5" fmla="*/ 311811 w 3306639"/>
                  <a:gd name="connsiteY5" fmla="*/ 781551 h 1973539"/>
                  <a:gd name="connsiteX6" fmla="*/ 408541 w 3306639"/>
                  <a:gd name="connsiteY6" fmla="*/ 684821 h 1973539"/>
                  <a:gd name="connsiteX7" fmla="*/ 644991 w 3306639"/>
                  <a:gd name="connsiteY7" fmla="*/ 684821 h 1973539"/>
                  <a:gd name="connsiteX8" fmla="*/ 1271648 w 3306639"/>
                  <a:gd name="connsiteY8" fmla="*/ 58164 h 1973539"/>
                  <a:gd name="connsiteX9" fmla="*/ 1653256 w 3306639"/>
                  <a:gd name="connsiteY9" fmla="*/ 216219 h 1973539"/>
                  <a:gd name="connsiteX10" fmla="*/ 2034865 w 3306639"/>
                  <a:gd name="connsiteY10" fmla="*/ 58164 h 1973539"/>
                  <a:gd name="connsiteX11" fmla="*/ 2034865 w 3306639"/>
                  <a:gd name="connsiteY11" fmla="*/ 126 h 1973539"/>
                  <a:gd name="connsiteX12" fmla="*/ 2005782 w 3306639"/>
                  <a:gd name="connsiteY12" fmla="*/ 29209 h 1973539"/>
                  <a:gd name="connsiteX13" fmla="*/ 1653256 w 3306639"/>
                  <a:gd name="connsiteY13" fmla="*/ 175252 h 1973539"/>
                  <a:gd name="connsiteX14" fmla="*/ 1300730 w 3306639"/>
                  <a:gd name="connsiteY14" fmla="*/ 29209 h 1973539"/>
                  <a:gd name="connsiteX15" fmla="*/ 1271648 w 3306639"/>
                  <a:gd name="connsiteY15" fmla="*/ 126 h 1973539"/>
                  <a:gd name="connsiteX16" fmla="*/ 1242566 w 3306639"/>
                  <a:gd name="connsiteY16" fmla="*/ 29209 h 1973539"/>
                  <a:gd name="connsiteX17" fmla="*/ 627921 w 3306639"/>
                  <a:gd name="connsiteY17" fmla="*/ 643853 h 1973539"/>
                  <a:gd name="connsiteX18" fmla="*/ 408414 w 3306639"/>
                  <a:gd name="connsiteY18" fmla="*/ 643853 h 1973539"/>
                  <a:gd name="connsiteX19" fmla="*/ 270590 w 3306639"/>
                  <a:gd name="connsiteY19" fmla="*/ 781677 h 1973539"/>
                  <a:gd name="connsiteX20" fmla="*/ 270590 w 3306639"/>
                  <a:gd name="connsiteY20" fmla="*/ 1001184 h 1973539"/>
                  <a:gd name="connsiteX21" fmla="*/ 29082 w 3306639"/>
                  <a:gd name="connsiteY21" fmla="*/ 1242692 h 1973539"/>
                  <a:gd name="connsiteX22" fmla="*/ 0 w 3306639"/>
                  <a:gd name="connsiteY22" fmla="*/ 1271775 h 1973539"/>
                  <a:gd name="connsiteX23" fmla="*/ 29082 w 3306639"/>
                  <a:gd name="connsiteY23" fmla="*/ 1300857 h 1973539"/>
                  <a:gd name="connsiteX24" fmla="*/ 789011 w 3306639"/>
                  <a:gd name="connsiteY24" fmla="*/ 1805368 h 1973539"/>
                  <a:gd name="connsiteX25" fmla="*/ 1653383 w 3306639"/>
                  <a:gd name="connsiteY25" fmla="*/ 1973539 h 1973539"/>
                  <a:gd name="connsiteX26" fmla="*/ 3277557 w 3306639"/>
                  <a:gd name="connsiteY26" fmla="*/ 1300730 h 1973539"/>
                  <a:gd name="connsiteX27" fmla="*/ 3306639 w 3306639"/>
                  <a:gd name="connsiteY27" fmla="*/ 1271648 h 1973539"/>
                  <a:gd name="connsiteX28" fmla="*/ 3277557 w 3306639"/>
                  <a:gd name="connsiteY28" fmla="*/ 1242566 h 1973539"/>
                  <a:gd name="connsiteX29" fmla="*/ 2064073 w 3306639"/>
                  <a:gd name="connsiteY29" fmla="*/ 29082 h 1973539"/>
                  <a:gd name="connsiteX30" fmla="*/ 2034991 w 3306639"/>
                  <a:gd name="connsiteY30" fmla="*/ 0 h 1973539"/>
                  <a:gd name="connsiteX31" fmla="*/ 2034991 w 3306639"/>
                  <a:gd name="connsiteY31" fmla="*/ 0 h 197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6639" h="1973539">
                    <a:moveTo>
                      <a:pt x="2034865" y="58164"/>
                    </a:moveTo>
                    <a:lnTo>
                      <a:pt x="3248348" y="1271648"/>
                    </a:lnTo>
                    <a:cubicBezTo>
                      <a:pt x="2807817" y="1712179"/>
                      <a:pt x="2230600" y="1932318"/>
                      <a:pt x="1653256" y="1932318"/>
                    </a:cubicBezTo>
                    <a:cubicBezTo>
                      <a:pt x="1075913" y="1932318"/>
                      <a:pt x="498569" y="1712053"/>
                      <a:pt x="58164" y="1271648"/>
                    </a:cubicBezTo>
                    <a:lnTo>
                      <a:pt x="311811" y="1018001"/>
                    </a:lnTo>
                    <a:lnTo>
                      <a:pt x="311811" y="781551"/>
                    </a:lnTo>
                    <a:cubicBezTo>
                      <a:pt x="311811" y="728191"/>
                      <a:pt x="355055" y="684821"/>
                      <a:pt x="408541" y="684821"/>
                    </a:cubicBezTo>
                    <a:lnTo>
                      <a:pt x="644991" y="684821"/>
                    </a:lnTo>
                    <a:lnTo>
                      <a:pt x="1271648" y="58164"/>
                    </a:lnTo>
                    <a:cubicBezTo>
                      <a:pt x="1376976" y="163492"/>
                      <a:pt x="1515180" y="216219"/>
                      <a:pt x="1653256" y="216219"/>
                    </a:cubicBezTo>
                    <a:cubicBezTo>
                      <a:pt x="1791333" y="216219"/>
                      <a:pt x="1929537" y="163492"/>
                      <a:pt x="2034865" y="58164"/>
                    </a:cubicBezTo>
                    <a:moveTo>
                      <a:pt x="2034865" y="126"/>
                    </a:moveTo>
                    <a:lnTo>
                      <a:pt x="2005782" y="29209"/>
                    </a:lnTo>
                    <a:cubicBezTo>
                      <a:pt x="1911582" y="123409"/>
                      <a:pt x="1786402" y="175252"/>
                      <a:pt x="1653256" y="175252"/>
                    </a:cubicBezTo>
                    <a:cubicBezTo>
                      <a:pt x="1520111" y="175252"/>
                      <a:pt x="1394805" y="123409"/>
                      <a:pt x="1300730" y="29209"/>
                    </a:cubicBezTo>
                    <a:lnTo>
                      <a:pt x="1271648" y="126"/>
                    </a:lnTo>
                    <a:lnTo>
                      <a:pt x="1242566" y="29209"/>
                    </a:lnTo>
                    <a:lnTo>
                      <a:pt x="627921" y="643853"/>
                    </a:lnTo>
                    <a:lnTo>
                      <a:pt x="408414" y="643853"/>
                    </a:lnTo>
                    <a:cubicBezTo>
                      <a:pt x="332421" y="643853"/>
                      <a:pt x="270590" y="705684"/>
                      <a:pt x="270590" y="781677"/>
                    </a:cubicBezTo>
                    <a:lnTo>
                      <a:pt x="270590" y="1001184"/>
                    </a:lnTo>
                    <a:lnTo>
                      <a:pt x="29082" y="1242692"/>
                    </a:lnTo>
                    <a:lnTo>
                      <a:pt x="0" y="1271775"/>
                    </a:lnTo>
                    <a:lnTo>
                      <a:pt x="29082" y="1300857"/>
                    </a:lnTo>
                    <a:cubicBezTo>
                      <a:pt x="248336" y="1520111"/>
                      <a:pt x="504006" y="1689799"/>
                      <a:pt x="789011" y="1805368"/>
                    </a:cubicBezTo>
                    <a:cubicBezTo>
                      <a:pt x="1064280" y="1917019"/>
                      <a:pt x="1355101" y="1973539"/>
                      <a:pt x="1653383" y="1973539"/>
                    </a:cubicBezTo>
                    <a:cubicBezTo>
                      <a:pt x="2266890" y="1973539"/>
                      <a:pt x="2843727" y="1734560"/>
                      <a:pt x="3277557" y="1300730"/>
                    </a:cubicBezTo>
                    <a:lnTo>
                      <a:pt x="3306639" y="1271648"/>
                    </a:lnTo>
                    <a:lnTo>
                      <a:pt x="3277557" y="1242566"/>
                    </a:lnTo>
                    <a:lnTo>
                      <a:pt x="2064073" y="29082"/>
                    </a:lnTo>
                    <a:lnTo>
                      <a:pt x="2034991" y="0"/>
                    </a:lnTo>
                    <a:lnTo>
                      <a:pt x="2034991" y="0"/>
                    </a:lnTo>
                    <a:close/>
                  </a:path>
                </a:pathLst>
              </a:custGeom>
              <a:solidFill>
                <a:schemeClr val="bg1">
                  <a:lumMod val="95000"/>
                </a:schemeClr>
              </a:solidFill>
              <a:ln w="1262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945654AC-2A97-D6E6-0420-94C3910C7C12}"/>
                  </a:ext>
                </a:extLst>
              </p:cNvPr>
              <p:cNvSpPr/>
              <p:nvPr/>
            </p:nvSpPr>
            <p:spPr>
              <a:xfrm rot="2721219">
                <a:off x="6085715" y="3397651"/>
                <a:ext cx="1874184" cy="3190310"/>
              </a:xfrm>
              <a:custGeom>
                <a:avLst/>
                <a:gdLst>
                  <a:gd name="connsiteX0" fmla="*/ 1213484 w 1874185"/>
                  <a:gd name="connsiteY0" fmla="*/ 126 h 3190310"/>
                  <a:gd name="connsiteX1" fmla="*/ 959837 w 1874185"/>
                  <a:gd name="connsiteY1" fmla="*/ 253773 h 3190310"/>
                  <a:gd name="connsiteX2" fmla="*/ 959837 w 1874185"/>
                  <a:gd name="connsiteY2" fmla="*/ 490224 h 3190310"/>
                  <a:gd name="connsiteX3" fmla="*/ 863107 w 1874185"/>
                  <a:gd name="connsiteY3" fmla="*/ 586953 h 3190310"/>
                  <a:gd name="connsiteX4" fmla="*/ 626657 w 1874185"/>
                  <a:gd name="connsiteY4" fmla="*/ 586953 h 3190310"/>
                  <a:gd name="connsiteX5" fmla="*/ 0 w 1874185"/>
                  <a:gd name="connsiteY5" fmla="*/ 1213610 h 3190310"/>
                  <a:gd name="connsiteX6" fmla="*/ 0 w 1874185"/>
                  <a:gd name="connsiteY6" fmla="*/ 1976827 h 3190310"/>
                  <a:gd name="connsiteX7" fmla="*/ 626657 w 1874185"/>
                  <a:gd name="connsiteY7" fmla="*/ 2603484 h 3190310"/>
                  <a:gd name="connsiteX8" fmla="*/ 626657 w 1874185"/>
                  <a:gd name="connsiteY8" fmla="*/ 2839934 h 3190310"/>
                  <a:gd name="connsiteX9" fmla="*/ 723386 w 1874185"/>
                  <a:gd name="connsiteY9" fmla="*/ 2936664 h 3190310"/>
                  <a:gd name="connsiteX10" fmla="*/ 959837 w 1874185"/>
                  <a:gd name="connsiteY10" fmla="*/ 2936664 h 3190310"/>
                  <a:gd name="connsiteX11" fmla="*/ 1213484 w 1874185"/>
                  <a:gd name="connsiteY11" fmla="*/ 3190310 h 3190310"/>
                  <a:gd name="connsiteX12" fmla="*/ 1213484 w 1874185"/>
                  <a:gd name="connsiteY12" fmla="*/ 0 h 31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4185" h="3190310">
                    <a:moveTo>
                      <a:pt x="1213484" y="126"/>
                    </a:moveTo>
                    <a:lnTo>
                      <a:pt x="959837" y="253773"/>
                    </a:lnTo>
                    <a:lnTo>
                      <a:pt x="959837" y="490224"/>
                    </a:lnTo>
                    <a:cubicBezTo>
                      <a:pt x="959837" y="543583"/>
                      <a:pt x="916593" y="586953"/>
                      <a:pt x="863107" y="586953"/>
                    </a:cubicBezTo>
                    <a:lnTo>
                      <a:pt x="626657" y="586953"/>
                    </a:lnTo>
                    <a:lnTo>
                      <a:pt x="0" y="1213610"/>
                    </a:lnTo>
                    <a:cubicBezTo>
                      <a:pt x="210782" y="1424393"/>
                      <a:pt x="210782" y="1766045"/>
                      <a:pt x="0" y="1976827"/>
                    </a:cubicBezTo>
                    <a:lnTo>
                      <a:pt x="626657" y="2603484"/>
                    </a:lnTo>
                    <a:lnTo>
                      <a:pt x="626657" y="2839934"/>
                    </a:lnTo>
                    <a:cubicBezTo>
                      <a:pt x="626657" y="2893293"/>
                      <a:pt x="669901" y="2936664"/>
                      <a:pt x="723386" y="2936664"/>
                    </a:cubicBezTo>
                    <a:lnTo>
                      <a:pt x="959837" y="2936664"/>
                    </a:lnTo>
                    <a:lnTo>
                      <a:pt x="1213484" y="3190310"/>
                    </a:lnTo>
                    <a:cubicBezTo>
                      <a:pt x="2094420" y="2309375"/>
                      <a:pt x="2094420" y="881062"/>
                      <a:pt x="1213484" y="0"/>
                    </a:cubicBezTo>
                    <a:close/>
                  </a:path>
                </a:pathLst>
              </a:custGeom>
              <a:gradFill>
                <a:gsLst>
                  <a:gs pos="0">
                    <a:srgbClr val="2A446F"/>
                  </a:gs>
                  <a:gs pos="50000">
                    <a:srgbClr val="0078D4"/>
                  </a:gs>
                </a:gsLst>
                <a:lin ang="30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C3F4611C-D9DB-3C42-7AE4-50AE45D0CCB1}"/>
                  </a:ext>
                </a:extLst>
              </p:cNvPr>
              <p:cNvSpPr/>
              <p:nvPr/>
            </p:nvSpPr>
            <p:spPr>
              <a:xfrm rot="2721219">
                <a:off x="6029849" y="3333734"/>
                <a:ext cx="1973539" cy="3306512"/>
              </a:xfrm>
              <a:custGeom>
                <a:avLst/>
                <a:gdLst>
                  <a:gd name="connsiteX0" fmla="*/ 1271648 w 1973539"/>
                  <a:gd name="connsiteY0" fmla="*/ 57911 h 3306512"/>
                  <a:gd name="connsiteX1" fmla="*/ 1271648 w 1973539"/>
                  <a:gd name="connsiteY1" fmla="*/ 3248222 h 3306512"/>
                  <a:gd name="connsiteX2" fmla="*/ 1018001 w 1973539"/>
                  <a:gd name="connsiteY2" fmla="*/ 2994575 h 3306512"/>
                  <a:gd name="connsiteX3" fmla="*/ 781551 w 1973539"/>
                  <a:gd name="connsiteY3" fmla="*/ 2994575 h 3306512"/>
                  <a:gd name="connsiteX4" fmla="*/ 684821 w 1973539"/>
                  <a:gd name="connsiteY4" fmla="*/ 2897846 h 3306512"/>
                  <a:gd name="connsiteX5" fmla="*/ 684821 w 1973539"/>
                  <a:gd name="connsiteY5" fmla="*/ 2661395 h 3306512"/>
                  <a:gd name="connsiteX6" fmla="*/ 58164 w 1973539"/>
                  <a:gd name="connsiteY6" fmla="*/ 2034738 h 3306512"/>
                  <a:gd name="connsiteX7" fmla="*/ 58164 w 1973539"/>
                  <a:gd name="connsiteY7" fmla="*/ 1271522 h 3306512"/>
                  <a:gd name="connsiteX8" fmla="*/ 684821 w 1973539"/>
                  <a:gd name="connsiteY8" fmla="*/ 644865 h 3306512"/>
                  <a:gd name="connsiteX9" fmla="*/ 921272 w 1973539"/>
                  <a:gd name="connsiteY9" fmla="*/ 644865 h 3306512"/>
                  <a:gd name="connsiteX10" fmla="*/ 1018001 w 1973539"/>
                  <a:gd name="connsiteY10" fmla="*/ 548135 h 3306512"/>
                  <a:gd name="connsiteX11" fmla="*/ 1018001 w 1973539"/>
                  <a:gd name="connsiteY11" fmla="*/ 311685 h 3306512"/>
                  <a:gd name="connsiteX12" fmla="*/ 1271648 w 1973539"/>
                  <a:gd name="connsiteY12" fmla="*/ 58038 h 3306512"/>
                  <a:gd name="connsiteX13" fmla="*/ 1271648 w 1973539"/>
                  <a:gd name="connsiteY13" fmla="*/ 0 h 3306512"/>
                  <a:gd name="connsiteX14" fmla="*/ 1242566 w 1973539"/>
                  <a:gd name="connsiteY14" fmla="*/ 29082 h 3306512"/>
                  <a:gd name="connsiteX15" fmla="*/ 988919 w 1973539"/>
                  <a:gd name="connsiteY15" fmla="*/ 282729 h 3306512"/>
                  <a:gd name="connsiteX16" fmla="*/ 976907 w 1973539"/>
                  <a:gd name="connsiteY16" fmla="*/ 294741 h 3306512"/>
                  <a:gd name="connsiteX17" fmla="*/ 976907 w 1973539"/>
                  <a:gd name="connsiteY17" fmla="*/ 548262 h 3306512"/>
                  <a:gd name="connsiteX18" fmla="*/ 921272 w 1973539"/>
                  <a:gd name="connsiteY18" fmla="*/ 603897 h 3306512"/>
                  <a:gd name="connsiteX19" fmla="*/ 667751 w 1973539"/>
                  <a:gd name="connsiteY19" fmla="*/ 603897 h 3306512"/>
                  <a:gd name="connsiteX20" fmla="*/ 655739 w 1973539"/>
                  <a:gd name="connsiteY20" fmla="*/ 615909 h 3306512"/>
                  <a:gd name="connsiteX21" fmla="*/ 29082 w 1973539"/>
                  <a:gd name="connsiteY21" fmla="*/ 1242566 h 3306512"/>
                  <a:gd name="connsiteX22" fmla="*/ 0 w 1973539"/>
                  <a:gd name="connsiteY22" fmla="*/ 1271648 h 3306512"/>
                  <a:gd name="connsiteX23" fmla="*/ 29082 w 1973539"/>
                  <a:gd name="connsiteY23" fmla="*/ 1300730 h 3306512"/>
                  <a:gd name="connsiteX24" fmla="*/ 175125 w 1973539"/>
                  <a:gd name="connsiteY24" fmla="*/ 1653256 h 3306512"/>
                  <a:gd name="connsiteX25" fmla="*/ 29082 w 1973539"/>
                  <a:gd name="connsiteY25" fmla="*/ 2005783 h 3306512"/>
                  <a:gd name="connsiteX26" fmla="*/ 0 w 1973539"/>
                  <a:gd name="connsiteY26" fmla="*/ 2034865 h 3306512"/>
                  <a:gd name="connsiteX27" fmla="*/ 29082 w 1973539"/>
                  <a:gd name="connsiteY27" fmla="*/ 2063947 h 3306512"/>
                  <a:gd name="connsiteX28" fmla="*/ 643727 w 1973539"/>
                  <a:gd name="connsiteY28" fmla="*/ 2678592 h 3306512"/>
                  <a:gd name="connsiteX29" fmla="*/ 643727 w 1973539"/>
                  <a:gd name="connsiteY29" fmla="*/ 2898098 h 3306512"/>
                  <a:gd name="connsiteX30" fmla="*/ 781551 w 1973539"/>
                  <a:gd name="connsiteY30" fmla="*/ 3035922 h 3306512"/>
                  <a:gd name="connsiteX31" fmla="*/ 1001058 w 1973539"/>
                  <a:gd name="connsiteY31" fmla="*/ 3035922 h 3306512"/>
                  <a:gd name="connsiteX32" fmla="*/ 1242566 w 1973539"/>
                  <a:gd name="connsiteY32" fmla="*/ 3277431 h 3306512"/>
                  <a:gd name="connsiteX33" fmla="*/ 1271648 w 1973539"/>
                  <a:gd name="connsiteY33" fmla="*/ 3306513 h 3306512"/>
                  <a:gd name="connsiteX34" fmla="*/ 1300730 w 1973539"/>
                  <a:gd name="connsiteY34" fmla="*/ 3277431 h 3306512"/>
                  <a:gd name="connsiteX35" fmla="*/ 1973539 w 1973539"/>
                  <a:gd name="connsiteY35" fmla="*/ 1653256 h 3306512"/>
                  <a:gd name="connsiteX36" fmla="*/ 1300730 w 1973539"/>
                  <a:gd name="connsiteY36" fmla="*/ 29082 h 3306512"/>
                  <a:gd name="connsiteX37" fmla="*/ 1271648 w 1973539"/>
                  <a:gd name="connsiteY37" fmla="*/ 0 h 3306512"/>
                  <a:gd name="connsiteX38" fmla="*/ 1271648 w 1973539"/>
                  <a:gd name="connsiteY38" fmla="*/ 0 h 33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73539" h="3306512">
                    <a:moveTo>
                      <a:pt x="1271648" y="57911"/>
                    </a:moveTo>
                    <a:cubicBezTo>
                      <a:pt x="2152584" y="938847"/>
                      <a:pt x="2152584" y="2367160"/>
                      <a:pt x="1271648" y="3248222"/>
                    </a:cubicBezTo>
                    <a:lnTo>
                      <a:pt x="1018001" y="2994575"/>
                    </a:lnTo>
                    <a:lnTo>
                      <a:pt x="781551" y="2994575"/>
                    </a:lnTo>
                    <a:cubicBezTo>
                      <a:pt x="728191" y="2994575"/>
                      <a:pt x="684821" y="2951331"/>
                      <a:pt x="684821" y="2897846"/>
                    </a:cubicBezTo>
                    <a:lnTo>
                      <a:pt x="684821" y="2661395"/>
                    </a:lnTo>
                    <a:lnTo>
                      <a:pt x="58164" y="2034738"/>
                    </a:lnTo>
                    <a:cubicBezTo>
                      <a:pt x="268946" y="1823956"/>
                      <a:pt x="268946" y="1482304"/>
                      <a:pt x="58164" y="1271522"/>
                    </a:cubicBezTo>
                    <a:lnTo>
                      <a:pt x="684821" y="644865"/>
                    </a:lnTo>
                    <a:lnTo>
                      <a:pt x="921272" y="644865"/>
                    </a:lnTo>
                    <a:cubicBezTo>
                      <a:pt x="974631" y="644865"/>
                      <a:pt x="1018001" y="601621"/>
                      <a:pt x="1018001" y="548135"/>
                    </a:cubicBezTo>
                    <a:lnTo>
                      <a:pt x="1018001" y="311685"/>
                    </a:lnTo>
                    <a:lnTo>
                      <a:pt x="1271648" y="58038"/>
                    </a:lnTo>
                    <a:moveTo>
                      <a:pt x="1271648" y="0"/>
                    </a:moveTo>
                    <a:lnTo>
                      <a:pt x="1242566" y="29082"/>
                    </a:lnTo>
                    <a:lnTo>
                      <a:pt x="988919" y="282729"/>
                    </a:lnTo>
                    <a:lnTo>
                      <a:pt x="976907" y="294741"/>
                    </a:lnTo>
                    <a:lnTo>
                      <a:pt x="976907" y="548262"/>
                    </a:lnTo>
                    <a:cubicBezTo>
                      <a:pt x="976907" y="578987"/>
                      <a:pt x="951997" y="603897"/>
                      <a:pt x="921272" y="603897"/>
                    </a:cubicBezTo>
                    <a:lnTo>
                      <a:pt x="667751" y="603897"/>
                    </a:lnTo>
                    <a:lnTo>
                      <a:pt x="655739" y="615909"/>
                    </a:lnTo>
                    <a:lnTo>
                      <a:pt x="29082" y="1242566"/>
                    </a:lnTo>
                    <a:lnTo>
                      <a:pt x="0" y="1271648"/>
                    </a:lnTo>
                    <a:lnTo>
                      <a:pt x="29082" y="1300730"/>
                    </a:lnTo>
                    <a:cubicBezTo>
                      <a:pt x="123283" y="1394931"/>
                      <a:pt x="175125" y="1520111"/>
                      <a:pt x="175125" y="1653256"/>
                    </a:cubicBezTo>
                    <a:cubicBezTo>
                      <a:pt x="175125" y="1786402"/>
                      <a:pt x="123283" y="1911708"/>
                      <a:pt x="29082" y="2005783"/>
                    </a:cubicBezTo>
                    <a:lnTo>
                      <a:pt x="0" y="2034865"/>
                    </a:lnTo>
                    <a:lnTo>
                      <a:pt x="29082" y="2063947"/>
                    </a:lnTo>
                    <a:lnTo>
                      <a:pt x="643727" y="2678592"/>
                    </a:lnTo>
                    <a:lnTo>
                      <a:pt x="643727" y="2898098"/>
                    </a:lnTo>
                    <a:cubicBezTo>
                      <a:pt x="643727" y="2974091"/>
                      <a:pt x="705558" y="3035922"/>
                      <a:pt x="781551" y="3035922"/>
                    </a:cubicBezTo>
                    <a:lnTo>
                      <a:pt x="1001058" y="3035922"/>
                    </a:lnTo>
                    <a:lnTo>
                      <a:pt x="1242566" y="3277431"/>
                    </a:lnTo>
                    <a:lnTo>
                      <a:pt x="1271648" y="3306513"/>
                    </a:lnTo>
                    <a:lnTo>
                      <a:pt x="1300730" y="3277431"/>
                    </a:lnTo>
                    <a:cubicBezTo>
                      <a:pt x="1734560" y="2843601"/>
                      <a:pt x="1973539" y="2266763"/>
                      <a:pt x="1973539" y="1653256"/>
                    </a:cubicBezTo>
                    <a:cubicBezTo>
                      <a:pt x="1973539" y="1039750"/>
                      <a:pt x="1734560" y="462912"/>
                      <a:pt x="1300730" y="29082"/>
                    </a:cubicBezTo>
                    <a:lnTo>
                      <a:pt x="1271648" y="0"/>
                    </a:lnTo>
                    <a:lnTo>
                      <a:pt x="1271648" y="0"/>
                    </a:lnTo>
                    <a:close/>
                  </a:path>
                </a:pathLst>
              </a:custGeom>
              <a:solidFill>
                <a:schemeClr val="bg1">
                  <a:lumMod val="95000"/>
                </a:schemeClr>
              </a:solidFill>
              <a:ln w="1262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4614F46A-01F1-5658-56DE-EEC87E7347D9}"/>
                  </a:ext>
                </a:extLst>
              </p:cNvPr>
              <p:cNvSpPr/>
              <p:nvPr/>
            </p:nvSpPr>
            <p:spPr>
              <a:xfrm rot="2721219">
                <a:off x="5868365" y="2923303"/>
                <a:ext cx="504258" cy="506155"/>
              </a:xfrm>
              <a:custGeom>
                <a:avLst/>
                <a:gdLst>
                  <a:gd name="connsiteX0" fmla="*/ 0 w 504258"/>
                  <a:gd name="connsiteY0" fmla="*/ 0 h 506155"/>
                  <a:gd name="connsiteX1" fmla="*/ 504259 w 504258"/>
                  <a:gd name="connsiteY1" fmla="*/ 506156 h 506155"/>
                </a:gdLst>
                <a:ahLst/>
                <a:cxnLst>
                  <a:cxn ang="0">
                    <a:pos x="connsiteX0" y="connsiteY0"/>
                  </a:cxn>
                  <a:cxn ang="0">
                    <a:pos x="connsiteX1" y="connsiteY1"/>
                  </a:cxn>
                </a:cxnLst>
                <a:rect l="l" t="t" r="r" b="b"/>
                <a:pathLst>
                  <a:path w="504258" h="506155">
                    <a:moveTo>
                      <a:pt x="0" y="0"/>
                    </a:moveTo>
                    <a:lnTo>
                      <a:pt x="504259" y="506156"/>
                    </a:lnTo>
                  </a:path>
                </a:pathLst>
              </a:custGeom>
              <a:ln w="37864" cap="flat">
                <a:solidFill>
                  <a:srgbClr val="FFFFF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A64CB2B3-9A4E-530C-C093-55295031B3A1}"/>
                  </a:ext>
                </a:extLst>
              </p:cNvPr>
              <p:cNvSpPr/>
              <p:nvPr/>
            </p:nvSpPr>
            <p:spPr>
              <a:xfrm rot="2721219">
                <a:off x="5008328" y="3797016"/>
                <a:ext cx="462153" cy="463923"/>
              </a:xfrm>
              <a:custGeom>
                <a:avLst/>
                <a:gdLst>
                  <a:gd name="connsiteX0" fmla="*/ 0 w 462153"/>
                  <a:gd name="connsiteY0" fmla="*/ 463923 h 463923"/>
                  <a:gd name="connsiteX1" fmla="*/ 462153 w 462153"/>
                  <a:gd name="connsiteY1" fmla="*/ 0 h 463923"/>
                </a:gdLst>
                <a:ahLst/>
                <a:cxnLst>
                  <a:cxn ang="0">
                    <a:pos x="connsiteX0" y="connsiteY0"/>
                  </a:cxn>
                  <a:cxn ang="0">
                    <a:pos x="connsiteX1" y="connsiteY1"/>
                  </a:cxn>
                </a:cxnLst>
                <a:rect l="l" t="t" r="r" b="b"/>
                <a:pathLst>
                  <a:path w="462153" h="463923">
                    <a:moveTo>
                      <a:pt x="0" y="463923"/>
                    </a:moveTo>
                    <a:lnTo>
                      <a:pt x="462153" y="0"/>
                    </a:lnTo>
                  </a:path>
                </a:pathLst>
              </a:custGeom>
              <a:ln w="37864" cap="flat">
                <a:solidFill>
                  <a:srgbClr val="FFFFF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Oval 24">
                <a:extLst>
                  <a:ext uri="{FF2B5EF4-FFF2-40B4-BE49-F238E27FC236}">
                    <a16:creationId xmlns:a16="http://schemas.microsoft.com/office/drawing/2014/main" id="{0C47958C-C7D4-6167-25BD-590333E42087}"/>
                  </a:ext>
                </a:extLst>
              </p:cNvPr>
              <p:cNvSpPr/>
              <p:nvPr/>
            </p:nvSpPr>
            <p:spPr bwMode="auto">
              <a:xfrm>
                <a:off x="5016955" y="2974253"/>
                <a:ext cx="2158092" cy="2155252"/>
              </a:xfrm>
              <a:prstGeom prst="ellipse">
                <a:avLst/>
              </a:prstGeom>
              <a:solidFill>
                <a:schemeClr val="bg1">
                  <a:lumMod val="95000"/>
                </a:schemeClr>
              </a:solidFill>
              <a:ln w="31750">
                <a:solidFill>
                  <a:schemeClr val="bg1"/>
                </a:solidFill>
              </a:ln>
              <a:effectLst>
                <a:innerShdw blurRad="215900" dist="190500" dir="13500000">
                  <a:schemeClr val="tx1">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26" name="Oval 25">
                <a:extLst>
                  <a:ext uri="{FF2B5EF4-FFF2-40B4-BE49-F238E27FC236}">
                    <a16:creationId xmlns:a16="http://schemas.microsoft.com/office/drawing/2014/main" id="{8349A0E3-F29C-9468-5744-4D50E05EA137}"/>
                  </a:ext>
                </a:extLst>
              </p:cNvPr>
              <p:cNvSpPr/>
              <p:nvPr/>
            </p:nvSpPr>
            <p:spPr bwMode="auto">
              <a:xfrm>
                <a:off x="5319761" y="3271458"/>
                <a:ext cx="1552484" cy="1554542"/>
              </a:xfrm>
              <a:prstGeom prst="ellipse">
                <a:avLst/>
              </a:prstGeom>
              <a:solidFill>
                <a:schemeClr val="bg1">
                  <a:lumMod val="95000"/>
                </a:schemeClr>
              </a:solidFill>
              <a:ln>
                <a:noFill/>
              </a:ln>
              <a:effectLst>
                <a:outerShdw blurRad="558800" dist="317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446F"/>
                    </a:solidFill>
                    <a:uLnTx/>
                    <a:uFillTx/>
                    <a:latin typeface="+mj-lt"/>
                    <a:ea typeface="+mn-ea"/>
                    <a:cs typeface="+mn-cs"/>
                  </a:rPr>
                  <a:t>Microsoft</a:t>
                </a:r>
                <a:br>
                  <a:rPr kumimoji="0" lang="en-US" sz="1600" b="0" i="0" u="none" strike="noStrike" kern="1200" cap="none" spc="0" normalizeH="0" baseline="0" noProof="0">
                    <a:ln>
                      <a:noFill/>
                    </a:ln>
                    <a:solidFill>
                      <a:srgbClr val="2A446F"/>
                    </a:solidFill>
                    <a:uLnTx/>
                    <a:uFillTx/>
                    <a:latin typeface="+mj-lt"/>
                    <a:ea typeface="+mn-ea"/>
                    <a:cs typeface="+mn-cs"/>
                  </a:rPr>
                </a:br>
                <a:r>
                  <a:rPr kumimoji="0" lang="en-US" sz="1600" b="0" i="0" u="none" strike="noStrike" kern="1200" cap="none" spc="0" normalizeH="0" baseline="0" noProof="0">
                    <a:ln>
                      <a:noFill/>
                    </a:ln>
                    <a:solidFill>
                      <a:srgbClr val="2A446F"/>
                    </a:solidFill>
                    <a:uLnTx/>
                    <a:uFillTx/>
                    <a:latin typeface="+mj-lt"/>
                    <a:ea typeface="+mn-ea"/>
                    <a:cs typeface="+mn-cs"/>
                  </a:rPr>
                  <a:t>Cloud</a:t>
                </a:r>
              </a:p>
            </p:txBody>
          </p:sp>
          <p:sp>
            <p:nvSpPr>
              <p:cNvPr id="27" name="security &amp; comp">
                <a:extLst>
                  <a:ext uri="{FF2B5EF4-FFF2-40B4-BE49-F238E27FC236}">
                    <a16:creationId xmlns:a16="http://schemas.microsoft.com/office/drawing/2014/main" id="{712C6453-B4AC-D09D-9FFF-FA0DA4C95D79}"/>
                  </a:ext>
                </a:extLst>
              </p:cNvPr>
              <p:cNvSpPr/>
              <p:nvPr/>
            </p:nvSpPr>
            <p:spPr bwMode="auto">
              <a:xfrm>
                <a:off x="4828790" y="2788221"/>
                <a:ext cx="2524510" cy="2521016"/>
              </a:xfrm>
              <a:prstGeom prst="ellipse">
                <a:avLst/>
              </a:prstGeom>
              <a:noFill/>
              <a:ln w="9525" cap="flat" cmpd="sng" algn="ctr">
                <a:noFill/>
                <a:prstDash val="solid"/>
                <a:headEnd type="none" w="med" len="med"/>
                <a:tailEnd type="none" w="med" len="med"/>
              </a:ln>
              <a:effectLst/>
            </p:spPr>
            <p:txBody>
              <a:bodyPr rot="0" spcFirstLastPara="1" vert="horz" wrap="square" lIns="182880" tIns="146304" rIns="182880" bIns="146304" numCol="1" spcCol="0" rtlCol="0" fromWordArt="0" anchor="t" anchorCtr="0" forceAA="0" compatLnSpc="1">
                <a:prstTxWarp prst="textArchUp">
                  <a:avLst>
                    <a:gd name="adj" fmla="val 10434471"/>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90133" rtl="0" eaLnBrk="1" fontAlgn="auto" latinLnBrk="0" hangingPunct="1">
                  <a:lnSpc>
                    <a:spcPct val="100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1200" b="0" i="0" u="none" strike="noStrike" kern="0" cap="none" spc="0" normalizeH="0" baseline="0" noProof="0">
                    <a:ln>
                      <a:noFill/>
                    </a:ln>
                    <a:solidFill>
                      <a:srgbClr val="091F2C"/>
                    </a:solidFill>
                    <a:effectLst/>
                    <a:uLnTx/>
                    <a:uFillTx/>
                    <a:latin typeface="+mj-lt"/>
                    <a:ea typeface="+mn-ea"/>
                    <a:cs typeface="Segoe UI Semibold" panose="020B0702040204020203" pitchFamily="34" charset="0"/>
                    <a:sym typeface="'Roboto-Bold'"/>
                  </a:rPr>
                  <a:t>Trusted</a:t>
                </a:r>
              </a:p>
            </p:txBody>
          </p:sp>
          <p:sp>
            <p:nvSpPr>
              <p:cNvPr id="28" name="TextBox 17">
                <a:extLst>
                  <a:ext uri="{FF2B5EF4-FFF2-40B4-BE49-F238E27FC236}">
                    <a16:creationId xmlns:a16="http://schemas.microsoft.com/office/drawing/2014/main" id="{C67E8498-FB15-8862-130A-5A8793066630}"/>
                  </a:ext>
                </a:extLst>
              </p:cNvPr>
              <p:cNvSpPr txBox="1"/>
              <p:nvPr/>
            </p:nvSpPr>
            <p:spPr>
              <a:xfrm rot="19065477">
                <a:off x="4453317" y="2758516"/>
                <a:ext cx="2218694" cy="1488986"/>
              </a:xfrm>
              <a:prstGeom prst="rect">
                <a:avLst/>
              </a:prstGeom>
            </p:spPr>
            <p:txBody>
              <a:bodyPr spcFirstLastPara="1" wrap="square" lIns="182880" tIns="146304" rIns="182880" bIns="146304" numCol="1" rtlCol="0">
                <a:prstTxWarp prst="textArchUp">
                  <a:avLst>
                    <a:gd name="adj" fmla="val 12371104"/>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Maximize </a:t>
                </a:r>
                <a:r>
                  <a:rPr kumimoji="0" lang="en-US" sz="1400" b="1" u="none" strike="noStrike" kern="1200" cap="none" spc="0" normalizeH="0" baseline="0" noProof="0">
                    <a:ln>
                      <a:noFill/>
                    </a:ln>
                    <a:solidFill>
                      <a:schemeClr val="bg1"/>
                    </a:solidFill>
                    <a:effectLst/>
                    <a:uLnTx/>
                    <a:uFillTx/>
                    <a:latin typeface="+mj-lt"/>
                    <a:cs typeface="Segoe UI" panose="020B0502040204020203" pitchFamily="34" charset="0"/>
                    <a:sym typeface="'Roboto-Bold'"/>
                  </a:rPr>
                  <a:t>the value</a:t>
                </a:r>
              </a:p>
              <a:p>
                <a:pPr marL="0" marR="0" lvl="0" indent="0" algn="ctr" defTabSz="932597"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j-lt"/>
                    <a:sym typeface="'Roboto-Bold'"/>
                  </a:rPr>
                  <a:t>of your data</a:t>
                </a:r>
                <a:endParaRPr kumimoji="0" lang="en-US" sz="1400" b="0" i="0" u="none" strike="noStrike" kern="1200" cap="none" spc="0" normalizeH="0" baseline="0" noProof="0">
                  <a:ln>
                    <a:noFill/>
                  </a:ln>
                  <a:solidFill>
                    <a:schemeClr val="bg1"/>
                  </a:solidFill>
                  <a:effectLst/>
                  <a:uLnTx/>
                  <a:uFillTx/>
                  <a:latin typeface="+mj-lt"/>
                  <a:ea typeface="+mn-ea"/>
                  <a:cs typeface="+mn-cs"/>
                  <a:sym typeface="'Roboto-Bold'"/>
                </a:endParaRPr>
              </a:p>
            </p:txBody>
          </p:sp>
          <p:sp>
            <p:nvSpPr>
              <p:cNvPr id="29" name="TextBox 18">
                <a:extLst>
                  <a:ext uri="{FF2B5EF4-FFF2-40B4-BE49-F238E27FC236}">
                    <a16:creationId xmlns:a16="http://schemas.microsoft.com/office/drawing/2014/main" id="{F91B05DD-683E-CB9F-EAFF-D2035F051341}"/>
                  </a:ext>
                </a:extLst>
              </p:cNvPr>
              <p:cNvSpPr txBox="1"/>
              <p:nvPr/>
            </p:nvSpPr>
            <p:spPr>
              <a:xfrm rot="2757969">
                <a:off x="5727451" y="2899838"/>
                <a:ext cx="2193529" cy="1155065"/>
              </a:xfrm>
              <a:prstGeom prst="rect">
                <a:avLst/>
              </a:prstGeom>
              <a:effectLst/>
            </p:spPr>
            <p:txBody>
              <a:bodyPr spcFirstLastPara="1" wrap="square" lIns="182880" tIns="146304" rIns="182880" bIns="146304" numCol="1" rtlCol="0">
                <a:prstTxWarp prst="textArchUp">
                  <a:avLst>
                    <a:gd name="adj" fmla="val 11614804"/>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Elevate </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the shopping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experience</a:t>
                </a:r>
              </a:p>
            </p:txBody>
          </p:sp>
          <p:sp>
            <p:nvSpPr>
              <p:cNvPr id="30" name="TextBox 19">
                <a:extLst>
                  <a:ext uri="{FF2B5EF4-FFF2-40B4-BE49-F238E27FC236}">
                    <a16:creationId xmlns:a16="http://schemas.microsoft.com/office/drawing/2014/main" id="{FE2E2F01-24E3-732A-77A0-4198BA6B9805}"/>
                  </a:ext>
                </a:extLst>
              </p:cNvPr>
              <p:cNvSpPr txBox="1"/>
              <p:nvPr/>
            </p:nvSpPr>
            <p:spPr>
              <a:xfrm rot="18762292">
                <a:off x="5657037" y="4221452"/>
                <a:ext cx="2242635" cy="1081585"/>
              </a:xfrm>
              <a:prstGeom prst="rect">
                <a:avLst/>
              </a:prstGeom>
            </p:spPr>
            <p:txBody>
              <a:bodyPr spcFirstLastPara="1" wrap="square" lIns="182880" tIns="146304" rIns="182880" bIns="146304" numCol="1" rtlCol="0">
                <a:prstTxWarp prst="textArchDow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Build</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 a real-time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retail </a:t>
                </a:r>
                <a:r>
                  <a:rPr lang="en-US" sz="1400">
                    <a:solidFill>
                      <a:schemeClr val="bg1"/>
                    </a:solidFill>
                    <a:latin typeface="+mj-lt"/>
                    <a:sym typeface="'Roboto-Bold'"/>
                  </a:rPr>
                  <a:t>supply chain</a:t>
                </a:r>
                <a:endParaRPr kumimoji="0" lang="en-US" sz="1400" b="0" i="0" u="none" strike="noStrike" kern="1200" cap="none" spc="0" normalizeH="0" baseline="0" noProof="0">
                  <a:ln>
                    <a:noFill/>
                  </a:ln>
                  <a:solidFill>
                    <a:schemeClr val="bg1"/>
                  </a:solidFill>
                  <a:effectLst/>
                  <a:uLnTx/>
                  <a:uFillTx/>
                  <a:latin typeface="+mj-lt"/>
                  <a:ea typeface="+mn-ea"/>
                  <a:cs typeface="+mn-cs"/>
                  <a:sym typeface="'Roboto-Bold'"/>
                </a:endParaRPr>
              </a:p>
            </p:txBody>
          </p:sp>
          <p:sp>
            <p:nvSpPr>
              <p:cNvPr id="31" name="TextBox 20">
                <a:extLst>
                  <a:ext uri="{FF2B5EF4-FFF2-40B4-BE49-F238E27FC236}">
                    <a16:creationId xmlns:a16="http://schemas.microsoft.com/office/drawing/2014/main" id="{4DB15565-3B9E-FD7E-D4E4-D2FBEC9DFE66}"/>
                  </a:ext>
                </a:extLst>
              </p:cNvPr>
              <p:cNvSpPr txBox="1"/>
              <p:nvPr/>
            </p:nvSpPr>
            <p:spPr>
              <a:xfrm rot="2747670">
                <a:off x="4305687" y="3693391"/>
                <a:ext cx="2667320" cy="1709366"/>
              </a:xfrm>
              <a:prstGeom prst="rect">
                <a:avLst/>
              </a:prstGeom>
            </p:spPr>
            <p:txBody>
              <a:bodyPr spcFirstLastPara="1" wrap="square" lIns="182880" tIns="146304" rIns="182880" bIns="146304" numCol="1" rtlCol="0">
                <a:prstTxWarp prst="textArchDow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sym typeface="'Roboto-Bold'"/>
                  </a:rPr>
                  <a:t>Empower </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the </a:t>
                </a:r>
              </a:p>
              <a:p>
                <a:pPr marL="0" marR="0" lvl="0" indent="0" algn="ctr" defTabSz="932597"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j-lt"/>
                    <a:sym typeface="'Roboto-Bold'"/>
                  </a:rPr>
                  <a:t>s</a:t>
                </a:r>
                <a:r>
                  <a:rPr kumimoji="0" lang="en-US" sz="1400" b="0" i="0" u="none" strike="noStrike" kern="1200" cap="none" spc="0" normalizeH="0" baseline="0" noProof="0">
                    <a:ln>
                      <a:noFill/>
                    </a:ln>
                    <a:solidFill>
                      <a:schemeClr val="bg1"/>
                    </a:solidFill>
                    <a:effectLst/>
                    <a:uLnTx/>
                    <a:uFillTx/>
                    <a:latin typeface="+mj-lt"/>
                    <a:ea typeface="+mn-ea"/>
                    <a:cs typeface="+mn-cs"/>
                    <a:sym typeface="'Roboto-Bold'"/>
                  </a:rPr>
                  <a:t>tore associate</a:t>
                </a:r>
              </a:p>
            </p:txBody>
          </p:sp>
        </p:grpSp>
        <p:sp>
          <p:nvSpPr>
            <p:cNvPr id="7" name="security &amp; comp">
              <a:extLst>
                <a:ext uri="{FF2B5EF4-FFF2-40B4-BE49-F238E27FC236}">
                  <a16:creationId xmlns:a16="http://schemas.microsoft.com/office/drawing/2014/main" id="{02C68A94-F88D-60E8-C194-4370ADF7C687}"/>
                </a:ext>
              </a:extLst>
            </p:cNvPr>
            <p:cNvSpPr/>
            <p:nvPr/>
          </p:nvSpPr>
          <p:spPr bwMode="auto">
            <a:xfrm>
              <a:off x="4979660" y="3088808"/>
              <a:ext cx="2246049" cy="2242941"/>
            </a:xfrm>
            <a:prstGeom prst="ellipse">
              <a:avLst/>
            </a:prstGeom>
            <a:noFill/>
            <a:ln w="9525" cap="flat" cmpd="sng" algn="ctr">
              <a:noFill/>
              <a:prstDash val="solid"/>
              <a:headEnd type="none" w="med" len="med"/>
              <a:tailEnd type="none" w="med" len="med"/>
            </a:ln>
            <a:effectLst/>
          </p:spPr>
          <p:txBody>
            <a:bodyPr rot="0" spcFirstLastPara="1" vert="horz" wrap="square" lIns="182880" tIns="146304" rIns="182880" bIns="146304" numCol="1" spcCol="0" rtlCol="0" fromWordArt="0" anchor="t" anchorCtr="0" forceAA="0" compatLnSpc="1">
              <a:prstTxWarp prst="textArchDown">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90133" rtl="0" eaLnBrk="1" fontAlgn="auto" latinLnBrk="0" hangingPunct="1">
                <a:lnSpc>
                  <a:spcPct val="100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1200" b="0" i="0" u="none" strike="noStrike" kern="0" cap="none" spc="0" normalizeH="0" baseline="0" noProof="0">
                  <a:ln>
                    <a:noFill/>
                  </a:ln>
                  <a:solidFill>
                    <a:srgbClr val="091F2C"/>
                  </a:solidFill>
                  <a:effectLst/>
                  <a:uLnTx/>
                  <a:uFillTx/>
                  <a:latin typeface="Segoe UI Semibold"/>
                  <a:ea typeface="+mn-ea"/>
                  <a:cs typeface="Segoe UI Semibold" panose="020B0702040204020203" pitchFamily="34" charset="0"/>
                  <a:sym typeface="'Roboto-Bold'"/>
                </a:rPr>
                <a:t>Comprehensive</a:t>
              </a:r>
            </a:p>
          </p:txBody>
        </p:sp>
      </p:grpSp>
    </p:spTree>
    <p:extLst>
      <p:ext uri="{BB962C8B-B14F-4D97-AF65-F5344CB8AC3E}">
        <p14:creationId xmlns:p14="http://schemas.microsoft.com/office/powerpoint/2010/main" val="141524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C6F58C7A-773D-F6B3-D4BE-F0046E060CD9}"/>
              </a:ext>
            </a:extLst>
          </p:cNvPr>
          <p:cNvSpPr>
            <a:spLocks noGrp="1"/>
          </p:cNvSpPr>
          <p:nvPr>
            <p:ph type="title"/>
          </p:nvPr>
        </p:nvSpPr>
        <p:spPr>
          <a:xfrm>
            <a:off x="380206" y="5885029"/>
            <a:ext cx="3302000" cy="369332"/>
          </a:xfrm>
        </p:spPr>
        <p:txBody>
          <a:bodyPr/>
          <a:lstStyle/>
          <a:p>
            <a:r>
              <a:rPr lang="en-US"/>
              <a:t>Gibson</a:t>
            </a:r>
          </a:p>
        </p:txBody>
      </p:sp>
      <p:pic>
        <p:nvPicPr>
          <p:cNvPr id="27" name="Picture Placeholder 26" descr="Photo of Gibson guitar store">
            <a:extLst>
              <a:ext uri="{FF2B5EF4-FFF2-40B4-BE49-F238E27FC236}">
                <a16:creationId xmlns:a16="http://schemas.microsoft.com/office/drawing/2014/main" id="{9401E1E6-E76F-C68F-3A79-BA098F03861D}"/>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35957" r="35957"/>
          <a:stretch/>
        </p:blipFill>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1080296"/>
          </a:xfrm>
        </p:spPr>
        <p:txBody>
          <a:bodyPr/>
          <a:lstStyle/>
          <a:p>
            <a:r>
              <a:rPr lang="en-US" sz="1300"/>
              <a:t>Now that we’re operating as a more unified group our product lines align better across our entire enterprise. In a prior state, it was very difficult for a dealer to know what was coming from whom and when. Now there’s a lot more structure and that allows for a much clearer dealer and consumer experience.”</a:t>
            </a:r>
          </a:p>
          <a:p>
            <a:r>
              <a:rPr lang="en-US" sz="1100" b="1">
                <a:latin typeface="Segoe UI" panose="020B0502040204020203" pitchFamily="34" charset="0"/>
              </a:rPr>
              <a:t>Josh </a:t>
            </a:r>
            <a:r>
              <a:rPr lang="en-US" sz="1100" b="1" err="1">
                <a:latin typeface="Segoe UI" panose="020B0502040204020203" pitchFamily="34" charset="0"/>
              </a:rPr>
              <a:t>Dierman</a:t>
            </a:r>
            <a:r>
              <a:rPr lang="en-US" sz="1100"/>
              <a:t>, Acoustic Production Scheduler, Gibson Brands</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sz="1100"/>
              <a:t>The goal? Simplification. Business processes were largely manual and inefficient because the legacy system lacked transparency, agility, and the ability to provide insight.</a:t>
            </a:r>
          </a:p>
          <a:p>
            <a:endParaRPr lang="en-US" sz="1100"/>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sz="1100"/>
              <a:t>Using Dynamics 365 led to a significant improvement in communications and cross-functional collaboration through Microsoft Teams. The company’s vision of creating digitally fueled in-store experiences for its customers led to the birth of the Gibson Garage, a new entertainment and retail outlet located at the company’s headquarters in downtown Nashville.</a:t>
            </a:r>
          </a:p>
          <a:p>
            <a:endParaRPr lang="en-US" sz="1100"/>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sz="1100"/>
              <a:t>According to Mallory McClain, Dealer Service Supervisor, with the system used before the move to Dynamics 365, “there would have been no way to keep up with the demand and the number of orders.”</a:t>
            </a:r>
          </a:p>
          <a:p>
            <a:endParaRPr lang="en-US" sz="1100"/>
          </a:p>
        </p:txBody>
      </p:sp>
      <p:sp>
        <p:nvSpPr>
          <p:cNvPr id="6" name="Text Placeholder 19">
            <a:extLst>
              <a:ext uri="{FF2B5EF4-FFF2-40B4-BE49-F238E27FC236}">
                <a16:creationId xmlns:a16="http://schemas.microsoft.com/office/drawing/2014/main" id="{025582A9-01ED-C885-4D8B-2BE44A9E283B}"/>
              </a:ext>
            </a:extLst>
          </p:cNvPr>
          <p:cNvSpPr>
            <a:spLocks noGrp="1"/>
          </p:cNvSpPr>
          <p:nvPr>
            <p:ph type="body" sz="quarter" idx="18"/>
          </p:nvPr>
        </p:nvSpPr>
        <p:spPr/>
        <p:txBody>
          <a:bodyPr/>
          <a:lstStyle/>
          <a:p>
            <a:r>
              <a:rPr lang="en-US" b="1">
                <a:latin typeface="Segoe UI" panose="020B0502040204020203" pitchFamily="34" charset="0"/>
                <a:cs typeface="Segoe UI" panose="020B0502040204020203" pitchFamily="34" charset="0"/>
              </a:rPr>
              <a:t>Customer</a:t>
            </a:r>
            <a:r>
              <a:rPr lang="en-US"/>
              <a:t>: Gibson</a:t>
            </a:r>
          </a:p>
          <a:p>
            <a:r>
              <a:rPr lang="en-US" b="1">
                <a:latin typeface="Segoe UI" panose="020B0502040204020203" pitchFamily="34" charset="0"/>
                <a:cs typeface="Segoe UI" panose="020B0502040204020203" pitchFamily="34" charset="0"/>
              </a:rPr>
              <a:t>Industry</a:t>
            </a:r>
            <a:r>
              <a:rPr lang="en-US"/>
              <a:t>: Retailers</a:t>
            </a:r>
          </a:p>
          <a:p>
            <a:r>
              <a:rPr lang="en-US" b="1">
                <a:latin typeface="Segoe UI" panose="020B0502040204020203" pitchFamily="34" charset="0"/>
                <a:cs typeface="Segoe UI" panose="020B0502040204020203" pitchFamily="34" charset="0"/>
              </a:rPr>
              <a:t>Size</a:t>
            </a:r>
            <a:r>
              <a:rPr lang="en-US"/>
              <a:t>: 1,000 – 9,999+ employees</a:t>
            </a:r>
          </a:p>
          <a:p>
            <a:r>
              <a:rPr lang="en-US" b="1">
                <a:latin typeface="Segoe UI" panose="020B0502040204020203" pitchFamily="34" charset="0"/>
                <a:cs typeface="Segoe UI" panose="020B0502040204020203" pitchFamily="34" charset="0"/>
              </a:rPr>
              <a:t>Country</a:t>
            </a:r>
            <a:r>
              <a:rPr lang="en-US"/>
              <a:t>: United States</a:t>
            </a:r>
          </a:p>
        </p:txBody>
      </p:sp>
      <p:sp>
        <p:nvSpPr>
          <p:cNvPr id="7" name="Text Placeholder 19">
            <a:extLst>
              <a:ext uri="{FF2B5EF4-FFF2-40B4-BE49-F238E27FC236}">
                <a16:creationId xmlns:a16="http://schemas.microsoft.com/office/drawing/2014/main" id="{5DD92C10-3D49-5B9D-6F14-130ED2B1D118}"/>
              </a:ext>
            </a:extLst>
          </p:cNvPr>
          <p:cNvSpPr txBox="1">
            <a:spLocks/>
          </p:cNvSpPr>
          <p:nvPr/>
        </p:nvSpPr>
        <p:spPr>
          <a:xfrm>
            <a:off x="7077269" y="5693643"/>
            <a:ext cx="2826386" cy="875967"/>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lang="en-US" sz="1200" b="0" kern="1200" spc="0" baseline="0" dirty="0" smtClean="0">
                <a:solidFill>
                  <a:schemeClr val="tx1"/>
                </a:solidFill>
                <a:latin typeface="+mn-lt"/>
                <a:ea typeface="+mn-ea"/>
                <a:cs typeface="+mn-cs"/>
              </a:defRPr>
            </a:lvl1pPr>
            <a:lvl2pPr marL="22860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accent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t>Products and services:</a:t>
            </a:r>
          </a:p>
          <a:p>
            <a:r>
              <a:rPr lang="en-US"/>
              <a:t>Dynamics 365 Commerce</a:t>
            </a:r>
          </a:p>
          <a:p>
            <a:r>
              <a:rPr lang="en-US"/>
              <a:t>Dynamics 365 Finance</a:t>
            </a:r>
          </a:p>
          <a:p>
            <a:r>
              <a:rPr lang="en-US"/>
              <a:t>Dynamics 365 Supply Chain Management</a:t>
            </a:r>
          </a:p>
          <a:p>
            <a:r>
              <a:rPr lang="en-US"/>
              <a:t>Microsoft Teams</a:t>
            </a:r>
          </a:p>
        </p:txBody>
      </p:sp>
      <p:pic>
        <p:nvPicPr>
          <p:cNvPr id="9" name="Picture 2" descr="Gibson Guitar logo">
            <a:extLst>
              <a:ext uri="{FF2B5EF4-FFF2-40B4-BE49-F238E27FC236}">
                <a16:creationId xmlns:a16="http://schemas.microsoft.com/office/drawing/2014/main" id="{52CD9573-58DB-1B3E-6691-5BD8C647749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53488" y="5693643"/>
            <a:ext cx="950249" cy="565460"/>
          </a:xfrm>
          <a:prstGeom prst="rect">
            <a:avLst/>
          </a:prstGeom>
        </p:spPr>
      </p:pic>
    </p:spTree>
    <p:extLst>
      <p:ext uri="{BB962C8B-B14F-4D97-AF65-F5344CB8AC3E}">
        <p14:creationId xmlns:p14="http://schemas.microsoft.com/office/powerpoint/2010/main" val="375613183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hoto of two people representing Colin's clothes">
            <a:extLst>
              <a:ext uri="{FF2B5EF4-FFF2-40B4-BE49-F238E27FC236}">
                <a16:creationId xmlns:a16="http://schemas.microsoft.com/office/drawing/2014/main" id="{AE42E355-842C-1AB9-D57D-D9FE4BB980BD}"/>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34040" r="37888"/>
          <a:stretch/>
        </p:blipFill>
        <p:spPr>
          <a:xfrm>
            <a:off x="0" y="1"/>
            <a:ext cx="4062413" cy="6858000"/>
          </a:xfrm>
        </p:spPr>
      </p:pic>
      <p:sp>
        <p:nvSpPr>
          <p:cNvPr id="22" name="Rectangle 21">
            <a:extLst>
              <a:ext uri="{FF2B5EF4-FFF2-40B4-BE49-F238E27FC236}">
                <a16:creationId xmlns:a16="http://schemas.microsoft.com/office/drawing/2014/main" id="{3FA8E1C6-423D-B5D8-8BFE-92A12AB7283C}"/>
              </a:ext>
              <a:ext uri="{C183D7F6-B498-43B3-948B-1728B52AA6E4}">
                <adec:decorative xmlns:adec="http://schemas.microsoft.com/office/drawing/2017/decorative" val="1"/>
              </a:ext>
            </a:extLst>
          </p:cNvPr>
          <p:cNvSpPr/>
          <p:nvPr/>
        </p:nvSpPr>
        <p:spPr bwMode="auto">
          <a:xfrm>
            <a:off x="0" y="697230"/>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1" name="Title 20">
            <a:extLst>
              <a:ext uri="{FF2B5EF4-FFF2-40B4-BE49-F238E27FC236}">
                <a16:creationId xmlns:a16="http://schemas.microsoft.com/office/drawing/2014/main" id="{3FA09A41-81AC-B9DC-5109-2EE1727AC150}"/>
              </a:ext>
            </a:extLst>
          </p:cNvPr>
          <p:cNvSpPr>
            <a:spLocks noGrp="1"/>
          </p:cNvSpPr>
          <p:nvPr>
            <p:ph type="title"/>
          </p:nvPr>
        </p:nvSpPr>
        <p:spPr>
          <a:xfrm>
            <a:off x="380206" y="4777034"/>
            <a:ext cx="3302000" cy="1477328"/>
          </a:xfrm>
        </p:spPr>
        <p:txBody>
          <a:bodyPr/>
          <a:lstStyle/>
          <a:p>
            <a:r>
              <a:rPr lang="en-US" sz="2400">
                <a:solidFill>
                  <a:schemeClr val="bg1"/>
                </a:solidFill>
              </a:rPr>
              <a:t>Colin’s till application scores a modernization story in retail digitalization</a:t>
            </a:r>
            <a:endParaRPr lang="en-US"/>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1037207"/>
          </a:xfrm>
        </p:spPr>
        <p:txBody>
          <a:bodyPr/>
          <a:lstStyle/>
          <a:p>
            <a:r>
              <a:rPr lang="en-US" sz="1200"/>
              <a:t>In cooperation with Microsoft, we have established a system that serves as a bridge between today and tomorrow. We are now able to access all data through a single platform. It allows our staff to view every detail, from stock and offers to customer habits, such as shopping frequency, size, and preference. And our senior management can access all data in real-time, thanks to report sets and dashboards.”</a:t>
            </a:r>
          </a:p>
          <a:p>
            <a:r>
              <a:rPr lang="en-US" sz="1100" b="1" err="1">
                <a:latin typeface="Segoe UI" panose="020B0502040204020203" pitchFamily="34" charset="0"/>
              </a:rPr>
              <a:t>Ergin</a:t>
            </a:r>
            <a:r>
              <a:rPr lang="en-US" sz="1100" b="1">
                <a:latin typeface="Segoe UI" panose="020B0502040204020203" pitchFamily="34" charset="0"/>
              </a:rPr>
              <a:t> </a:t>
            </a:r>
            <a:r>
              <a:rPr lang="en-US" sz="1100" b="1" err="1">
                <a:latin typeface="Segoe UI" panose="020B0502040204020203" pitchFamily="34" charset="0"/>
              </a:rPr>
              <a:t>Erşin</a:t>
            </a:r>
            <a:r>
              <a:rPr lang="en-US" sz="1100"/>
              <a:t>, Global Logistics, and IT Director, COLIN’S COL</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sz="1100"/>
              <a:t>When it came to previous POS (point of sales) applications, Colin’s experienced issues with the speed and completeness of critical data exchange among stores. In some cases, database issues prevented stores from processing sales transactions altogether. Colin’s needed a reimagined POS application that could keep up with increased demand and efficiently process store data in real time. </a:t>
            </a:r>
          </a:p>
          <a:p>
            <a:endParaRPr lang="en-US" sz="1100"/>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sz="1100"/>
              <a:t>Colin’s used Azure Kubernetes Service to build an updated cloud-native POS application that also utilizes Power BI for advanced reporting. The application, built on .NET Core, leverages an extensible, collaborative environment and offers integrations and workflows that impact productivity at every level.</a:t>
            </a:r>
          </a:p>
          <a:p>
            <a:endParaRPr lang="en-US" sz="1100"/>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sz="1100"/>
              <a:t>With the new application, a sale made in-store can be instantly factored into reports. It also eliminates the burden of collecting and reporting turnover data of stores, and it’s now possible for management to monitor data instantly on their mobile phones using Power BI. Colin’s has also seen better crowd management at checkout, more consistent customer service, and more efficient field operations. </a:t>
            </a:r>
          </a:p>
          <a:p>
            <a:endParaRPr lang="en-US" sz="1100"/>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a:xfrm>
            <a:off x="4614867" y="5693645"/>
            <a:ext cx="5281987" cy="535030"/>
          </a:xfrm>
        </p:spPr>
        <p:txBody>
          <a:bodyPr/>
          <a:lstStyle/>
          <a:p>
            <a:r>
              <a:rPr lang="en-US"/>
              <a:t>.NET Framework, Azure Database for PostgreSQL, Azure Kubernetes Service, Power BI Embedded</a:t>
            </a:r>
          </a:p>
          <a:p>
            <a:endParaRPr lang="en-US"/>
          </a:p>
        </p:txBody>
      </p:sp>
      <p:pic>
        <p:nvPicPr>
          <p:cNvPr id="5" name="Picture 4" descr="Colin’s logo">
            <a:extLst>
              <a:ext uri="{FF2B5EF4-FFF2-40B4-BE49-F238E27FC236}">
                <a16:creationId xmlns:a16="http://schemas.microsoft.com/office/drawing/2014/main" id="{7357C02E-52E4-FE32-3C77-E2C2EE59892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9036" t="42317" r="23941" b="42412"/>
          <a:stretch/>
        </p:blipFill>
        <p:spPr bwMode="auto">
          <a:xfrm>
            <a:off x="10277061" y="5756490"/>
            <a:ext cx="1326676" cy="3552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48936"/>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3" descr="Photo of person looking into window at night">
            <a:extLst>
              <a:ext uri="{FF2B5EF4-FFF2-40B4-BE49-F238E27FC236}">
                <a16:creationId xmlns:a16="http://schemas.microsoft.com/office/drawing/2014/main" id="{AD572E67-8AC6-1055-4FCD-35279C01BDFA}"/>
              </a:ext>
            </a:extLst>
          </p:cNvPr>
          <p:cNvPicPr>
            <a:picLocks noChangeAspect="1"/>
          </p:cNvPicPr>
          <p:nvPr/>
        </p:nvPicPr>
        <p:blipFill rotWithShape="1">
          <a:blip r:embed="rId3"/>
          <a:srcRect l="4345" t="3776" r="1233"/>
          <a:stretch/>
        </p:blipFill>
        <p:spPr>
          <a:xfrm>
            <a:off x="-1" y="0"/>
            <a:ext cx="5577031" cy="6858000"/>
          </a:xfrm>
          <a:prstGeom prst="rect">
            <a:avLst/>
          </a:prstGeom>
        </p:spPr>
      </p:pic>
      <p:grpSp>
        <p:nvGrpSpPr>
          <p:cNvPr id="29" name="Group 28">
            <a:extLst>
              <a:ext uri="{FF2B5EF4-FFF2-40B4-BE49-F238E27FC236}">
                <a16:creationId xmlns:a16="http://schemas.microsoft.com/office/drawing/2014/main" id="{970C7D45-D77B-A8ED-E8DA-D3AE9C6CD888}"/>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30" name="Rounded Rectangle 29">
              <a:extLst>
                <a:ext uri="{FF2B5EF4-FFF2-40B4-BE49-F238E27FC236}">
                  <a16:creationId xmlns:a16="http://schemas.microsoft.com/office/drawing/2014/main" id="{2118911D-B202-0800-5427-E3A64D199CB1}"/>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1" name="Rounded Rectangle 30">
              <a:extLst>
                <a:ext uri="{FF2B5EF4-FFF2-40B4-BE49-F238E27FC236}">
                  <a16:creationId xmlns:a16="http://schemas.microsoft.com/office/drawing/2014/main" id="{DE9758E7-77D2-5698-AFDF-A7E0DB86EBC0}"/>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pic>
        <p:nvPicPr>
          <p:cNvPr id="32" name="Picture 31">
            <a:extLst>
              <a:ext uri="{FF2B5EF4-FFF2-40B4-BE49-F238E27FC236}">
                <a16:creationId xmlns:a16="http://schemas.microsoft.com/office/drawing/2014/main" id="{C61548FA-B44E-8126-720D-6906A549647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4540469" y="4423388"/>
            <a:ext cx="978795" cy="1107996"/>
          </a:xfrm>
          <a:prstGeom prst="rect">
            <a:avLst/>
          </a:prstGeom>
        </p:spPr>
      </p:pic>
      <p:sp>
        <p:nvSpPr>
          <p:cNvPr id="4" name="Title 3">
            <a:extLst>
              <a:ext uri="{FF2B5EF4-FFF2-40B4-BE49-F238E27FC236}">
                <a16:creationId xmlns:a16="http://schemas.microsoft.com/office/drawing/2014/main" id="{26DF0D9C-4FF9-5099-FEAF-D1AC832461DD}"/>
              </a:ext>
            </a:extLst>
          </p:cNvPr>
          <p:cNvSpPr>
            <a:spLocks noGrp="1"/>
          </p:cNvSpPr>
          <p:nvPr>
            <p:ph type="title"/>
          </p:nvPr>
        </p:nvSpPr>
        <p:spPr>
          <a:xfrm>
            <a:off x="699513" y="4760130"/>
            <a:ext cx="4204996" cy="1380139"/>
          </a:xfrm>
        </p:spPr>
        <p:txBody>
          <a:bodyPr/>
          <a:lstStyle/>
          <a:p>
            <a:pPr algn="l"/>
            <a:r>
              <a:rPr lang="en-US" b="1">
                <a:latin typeface="Segoe UI" panose="020B0502040204020203" pitchFamily="34" charset="0"/>
                <a:cs typeface="Segoe UI" panose="020B0502040204020203" pitchFamily="34" charset="0"/>
              </a:rPr>
              <a:t>Real-time </a:t>
            </a:r>
            <a:r>
              <a:rPr lang="en-US">
                <a:latin typeface="Segoe UI" panose="020B0502040204020203" pitchFamily="34" charset="0"/>
                <a:cs typeface="Segoe UI" panose="020B0502040204020203" pitchFamily="34" charset="0"/>
              </a:rPr>
              <a:t>personalization</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687834"/>
            <a:ext cx="5486668" cy="492443"/>
          </a:xfrm>
          <a:prstGeom prst="rect">
            <a:avLst/>
          </a:prstGeom>
          <a:noFill/>
        </p:spPr>
        <p:txBody>
          <a:bodyPr wrap="square" lIns="0" tIns="0" rIns="0" bIns="0" rtlCol="0">
            <a:spAutoFit/>
          </a:bodyPr>
          <a:lstStyle/>
          <a:p>
            <a:pPr algn="l"/>
            <a:r>
              <a:rPr lang="en-US" sz="1600"/>
              <a:t>Azure Cognitive Search | Dynamics 365 Marketing | Azure AI Services | Microsoft Intelligent Data Platform</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3631763"/>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Increase basket size and upsell </a:t>
            </a:r>
            <a:r>
              <a:rPr lang="en-US" sz="1600">
                <a:cs typeface="Segoe UI" panose="020B0502040204020203" pitchFamily="34" charset="0"/>
              </a:rPr>
              <a:t>across all channels with </a:t>
            </a:r>
            <a:br>
              <a:rPr lang="en-US" sz="1600">
                <a:cs typeface="Segoe UI" panose="020B0502040204020203" pitchFamily="34" charset="0"/>
              </a:rPr>
            </a:br>
            <a:r>
              <a:rPr lang="en-US" sz="1600">
                <a:cs typeface="Segoe UI" panose="020B0502040204020203" pitchFamily="34" charset="0"/>
              </a:rPr>
              <a:t>hyper-relevant recommendations and Next Best Action.</a:t>
            </a:r>
          </a:p>
          <a:p>
            <a:pPr algn="l">
              <a:spcAft>
                <a:spcPts val="1800"/>
              </a:spcAft>
            </a:pPr>
            <a:r>
              <a:rPr lang="en-US" sz="1600">
                <a:latin typeface="+mj-lt"/>
                <a:cs typeface="Segoe UI" panose="020B0502040204020203" pitchFamily="34" charset="0"/>
              </a:rPr>
              <a:t>Provide next-gen options </a:t>
            </a:r>
            <a:r>
              <a:rPr lang="en-US" sz="1600">
                <a:cs typeface="Segoe UI" panose="020B0502040204020203" pitchFamily="34" charset="0"/>
              </a:rPr>
              <a:t>like “shop this look” and “bring the look” options.</a:t>
            </a:r>
          </a:p>
          <a:p>
            <a:pPr algn="l">
              <a:spcAft>
                <a:spcPts val="1800"/>
              </a:spcAft>
            </a:pPr>
            <a:r>
              <a:rPr lang="en-US" sz="1600">
                <a:latin typeface="+mj-lt"/>
                <a:cs typeface="Segoe UI" panose="020B0502040204020203" pitchFamily="34" charset="0"/>
              </a:rPr>
              <a:t>Lead shoppers to more relevant search results </a:t>
            </a:r>
            <a:r>
              <a:rPr lang="en-US" sz="1600">
                <a:cs typeface="Segoe UI" panose="020B0502040204020203" pitchFamily="34" charset="0"/>
              </a:rPr>
              <a:t>with </a:t>
            </a:r>
            <a:br>
              <a:rPr lang="en-US" sz="1600">
                <a:cs typeface="Segoe UI" panose="020B0502040204020203" pitchFamily="34" charset="0"/>
              </a:rPr>
            </a:br>
            <a:r>
              <a:rPr lang="en-US" sz="1600">
                <a:cs typeface="Segoe UI" panose="020B0502040204020203" pitchFamily="34" charset="0"/>
              </a:rPr>
              <a:t>semantic search capabilities that understand their intent.</a:t>
            </a:r>
          </a:p>
          <a:p>
            <a:pPr algn="l">
              <a:spcAft>
                <a:spcPts val="1800"/>
              </a:spcAft>
            </a:pPr>
            <a:r>
              <a:rPr lang="en-US" sz="1600">
                <a:latin typeface="+mj-lt"/>
                <a:cs typeface="Segoe UI" panose="020B0502040204020203" pitchFamily="34" charset="0"/>
              </a:rPr>
              <a:t>Deliver the right content </a:t>
            </a:r>
            <a:r>
              <a:rPr lang="en-US" sz="1600">
                <a:cs typeface="Segoe UI" panose="020B0502040204020203" pitchFamily="34" charset="0"/>
              </a:rPr>
              <a:t>at the right moment on the right channel with AI-powered images, offers, and content that improve marketing effectiveness and engagement.</a:t>
            </a:r>
          </a:p>
          <a:p>
            <a:pPr algn="l">
              <a:spcAft>
                <a:spcPts val="1800"/>
              </a:spcAft>
            </a:pPr>
            <a:r>
              <a:rPr lang="en-US" sz="1600">
                <a:latin typeface="+mj-lt"/>
                <a:cs typeface="Segoe UI" panose="020B0502040204020203" pitchFamily="34" charset="0"/>
              </a:rPr>
              <a:t>Optimize content for customer engagement </a:t>
            </a:r>
            <a:r>
              <a:rPr lang="en-US" sz="1600">
                <a:cs typeface="Segoe UI" panose="020B0502040204020203" pitchFamily="34" charset="0"/>
              </a:rPr>
              <a:t>with </a:t>
            </a:r>
            <a:br>
              <a:rPr lang="en-US" sz="1600">
                <a:cs typeface="Segoe UI" panose="020B0502040204020203" pitchFamily="34" charset="0"/>
              </a:rPr>
            </a:br>
            <a:r>
              <a:rPr lang="en-US" sz="1600">
                <a:cs typeface="Segoe UI" panose="020B0502040204020203" pitchFamily="34" charset="0"/>
              </a:rPr>
              <a:t>A/B testing. </a:t>
            </a: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11357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Real-time personalization</a:t>
            </a:r>
            <a:r>
              <a:rPr lang="en-US" dirty="0"/>
              <a:t> in detail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0" y="1768707"/>
            <a:ext cx="5903226" cy="4452501"/>
          </a:xfrm>
          <a:prstGeom prst="rect">
            <a:avLst/>
          </a:prstGeom>
          <a:noFill/>
        </p:spPr>
        <p:txBody>
          <a:bodyPr wrap="square" lIns="0" tIns="0" rIns="0" bIns="0" rtlCol="0">
            <a:spAutoFit/>
          </a:bodyPr>
          <a:lstStyle/>
          <a:p>
            <a:pPr algn="l">
              <a:spcAft>
                <a:spcPts val="400"/>
              </a:spcAft>
            </a:pPr>
            <a:r>
              <a:rPr lang="en-US">
                <a:latin typeface="+mj-lt"/>
              </a:rPr>
              <a:t>Shop similar looks and similar descriptions</a:t>
            </a:r>
          </a:p>
          <a:p>
            <a:pPr marL="285750" indent="-285750" algn="l">
              <a:spcAft>
                <a:spcPts val="400"/>
              </a:spcAft>
              <a:buFont typeface="Arial" panose="020B0604020202020204" pitchFamily="34" charset="0"/>
              <a:buChar char="•"/>
            </a:pPr>
            <a:r>
              <a:rPr lang="en-US" sz="1500"/>
              <a:t>Implement popular discover scenarios like Bring the Look, Shop Similar Looks, and more, leveraging world-class AI-ML to deliver personalized and tailored results.</a:t>
            </a:r>
          </a:p>
          <a:p>
            <a:pPr marL="285750" indent="-285750" algn="l">
              <a:spcAft>
                <a:spcPts val="400"/>
              </a:spcAft>
              <a:buFont typeface="Arial" panose="020B0604020202020204" pitchFamily="34" charset="0"/>
              <a:buChar char="•"/>
            </a:pPr>
            <a:r>
              <a:rPr lang="en-US" sz="1500"/>
              <a:t>Provide relevant discovery from existing user behavior data or item metadata, whether it’s structured or unstructured data.</a:t>
            </a:r>
          </a:p>
          <a:p>
            <a:pPr marL="285750" indent="-285750" algn="l">
              <a:spcAft>
                <a:spcPts val="400"/>
              </a:spcAft>
              <a:buFont typeface="Arial" panose="020B0604020202020204" pitchFamily="34" charset="0"/>
              <a:buChar char="•"/>
            </a:pPr>
            <a:endParaRPr lang="en-US" sz="1500"/>
          </a:p>
          <a:p>
            <a:pPr algn="l">
              <a:spcBef>
                <a:spcPts val="600"/>
              </a:spcBef>
              <a:spcAft>
                <a:spcPts val="400"/>
              </a:spcAft>
            </a:pPr>
            <a:r>
              <a:rPr lang="en-US">
                <a:latin typeface="+mj-lt"/>
              </a:rPr>
              <a:t>Real-time recommendations</a:t>
            </a:r>
          </a:p>
          <a:p>
            <a:pPr marL="285750" indent="-285750" algn="l">
              <a:spcBef>
                <a:spcPts val="600"/>
              </a:spcBef>
              <a:spcAft>
                <a:spcPts val="400"/>
              </a:spcAft>
              <a:buFont typeface="Arial" panose="020B0604020202020204" pitchFamily="34" charset="0"/>
              <a:buChar char="•"/>
            </a:pPr>
            <a:r>
              <a:rPr lang="en-US" sz="1500"/>
              <a:t>Enable personalized product recommendations—not standard generic recommendations—and telemetry insights using modern machine-learning algorithms.</a:t>
            </a:r>
          </a:p>
          <a:p>
            <a:pPr marL="285750" indent="-285750" algn="l">
              <a:spcBef>
                <a:spcPts val="600"/>
              </a:spcBef>
              <a:spcAft>
                <a:spcPts val="400"/>
              </a:spcAft>
              <a:buFont typeface="Arial" panose="020B0604020202020204" pitchFamily="34" charset="0"/>
              <a:buChar char="•"/>
            </a:pPr>
            <a:r>
              <a:rPr lang="en-US" sz="1500"/>
              <a:t>Utilize semantic search capability to understand the intent of what your customers are trying to search, offer significantly improved search results, and drive deeper customer engagement.</a:t>
            </a:r>
          </a:p>
          <a:p>
            <a:pPr marL="285750" indent="-285750" algn="l">
              <a:spcBef>
                <a:spcPts val="600"/>
              </a:spcBef>
              <a:spcAft>
                <a:spcPts val="400"/>
              </a:spcAft>
              <a:buFont typeface="Arial" panose="020B0604020202020204" pitchFamily="34" charset="0"/>
              <a:buChar char="•"/>
            </a:pPr>
            <a:r>
              <a:rPr lang="en-US" sz="1500"/>
              <a:t>Help customers and sellers find products online and in-store with intelligent product search.</a:t>
            </a:r>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6" name="Picture 5" descr="Image of laptop with screenshot of real-time personalization">
            <a:extLst>
              <a:ext uri="{FF2B5EF4-FFF2-40B4-BE49-F238E27FC236}">
                <a16:creationId xmlns:a16="http://schemas.microsoft.com/office/drawing/2014/main" id="{E7BFDA0A-1853-1A60-DB55-67B29E7CEBA5}"/>
              </a:ext>
              <a:ext uri="{C183D7F6-B498-43B3-948B-1728B52AA6E4}">
                <adec:decorative xmlns:adec="http://schemas.microsoft.com/office/drawing/2017/decorative" val="0"/>
              </a:ext>
            </a:extLst>
          </p:cNvPr>
          <p:cNvPicPr>
            <a:picLocks/>
          </p:cNvPicPr>
          <p:nvPr/>
        </p:nvPicPr>
        <p:blipFill rotWithShape="1">
          <a:blip r:embed="rId4">
            <a:extLst>
              <a:ext uri="{28A0092B-C50C-407E-A947-70E740481C1C}">
                <a14:useLocalDpi xmlns:a14="http://schemas.microsoft.com/office/drawing/2010/main" val="0"/>
              </a:ext>
            </a:extLst>
          </a:blip>
          <a:srcRect t="46872" b="22674"/>
          <a:stretch/>
        </p:blipFill>
        <p:spPr>
          <a:xfrm>
            <a:off x="7141089" y="1987029"/>
            <a:ext cx="5240126" cy="301226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spTree>
    <p:extLst>
      <p:ext uri="{BB962C8B-B14F-4D97-AF65-F5344CB8AC3E}">
        <p14:creationId xmlns:p14="http://schemas.microsoft.com/office/powerpoint/2010/main" val="3440171089"/>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Real-time personalization</a:t>
            </a:r>
            <a:r>
              <a:rPr lang="en-US" dirty="0"/>
              <a:t> in detail (part 2)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0" y="1768707"/>
            <a:ext cx="5903226" cy="3811300"/>
          </a:xfrm>
          <a:prstGeom prst="rect">
            <a:avLst/>
          </a:prstGeom>
          <a:noFill/>
        </p:spPr>
        <p:txBody>
          <a:bodyPr wrap="square" lIns="0" tIns="0" rIns="0" bIns="0" rtlCol="0">
            <a:spAutoFit/>
          </a:bodyPr>
          <a:lstStyle/>
          <a:p>
            <a:pPr algn="l">
              <a:spcAft>
                <a:spcPts val="400"/>
              </a:spcAft>
            </a:pPr>
            <a:r>
              <a:rPr lang="en-US">
                <a:latin typeface="+mj-lt"/>
              </a:rPr>
              <a:t>Hyper-personalized customer journeys</a:t>
            </a:r>
          </a:p>
          <a:p>
            <a:pPr marL="285750" indent="-285750" algn="l">
              <a:spcAft>
                <a:spcPts val="400"/>
              </a:spcAft>
              <a:buFont typeface="Arial" panose="020B0604020202020204" pitchFamily="34" charset="0"/>
              <a:buChar char="•"/>
            </a:pPr>
            <a:r>
              <a:rPr lang="en-US" sz="1500"/>
              <a:t>Understand the customer journey so far and provide next best action based on your datasets and insights.</a:t>
            </a:r>
          </a:p>
          <a:p>
            <a:pPr marL="285750" indent="-285750" algn="l">
              <a:spcAft>
                <a:spcPts val="400"/>
              </a:spcAft>
              <a:buFont typeface="Arial" panose="020B0604020202020204" pitchFamily="34" charset="0"/>
              <a:buChar char="•"/>
            </a:pPr>
            <a:r>
              <a:rPr lang="en-US" sz="1500"/>
              <a:t>Create multi-touchpoint, personalized journeys using demographics and behaviors to orchestrate experiences across marketing, commerce, sales, and service.</a:t>
            </a:r>
          </a:p>
          <a:p>
            <a:pPr algn="l">
              <a:spcBef>
                <a:spcPts val="600"/>
              </a:spcBef>
              <a:spcAft>
                <a:spcPts val="400"/>
              </a:spcAft>
            </a:pPr>
            <a:r>
              <a:rPr lang="en-US">
                <a:latin typeface="+mj-lt"/>
              </a:rPr>
              <a:t>Elevated experiences across all channels</a:t>
            </a:r>
          </a:p>
          <a:p>
            <a:pPr marL="285750" indent="-285750" algn="l">
              <a:spcBef>
                <a:spcPts val="600"/>
              </a:spcBef>
              <a:spcAft>
                <a:spcPts val="400"/>
              </a:spcAft>
              <a:buFont typeface="Arial" panose="020B0604020202020204" pitchFamily="34" charset="0"/>
              <a:buChar char="•"/>
            </a:pPr>
            <a:r>
              <a:rPr lang="en-US" sz="1500"/>
              <a:t>Experience quick onboarding with codeless tooling paired with extensible application programming interfaces (APIs), allowing seamless integration into any ecosystem.</a:t>
            </a:r>
          </a:p>
          <a:p>
            <a:pPr marL="285750" indent="-285750" algn="l">
              <a:spcBef>
                <a:spcPts val="600"/>
              </a:spcBef>
              <a:spcAft>
                <a:spcPts val="400"/>
              </a:spcAft>
              <a:buFont typeface="Arial" panose="020B0604020202020204" pitchFamily="34" charset="0"/>
              <a:buChar char="•"/>
            </a:pPr>
            <a:r>
              <a:rPr lang="en-US" sz="1500"/>
              <a:t>Deploy capabilities anywhere: e-commerce sites, in-store, email, social media, and more, and align teams across</a:t>
            </a:r>
            <a:br>
              <a:rPr lang="en-US" sz="1500"/>
            </a:br>
            <a:r>
              <a:rPr lang="en-US" sz="1500"/>
              <a:t>your company by sharing a single, real-time view of</a:t>
            </a:r>
            <a:br>
              <a:rPr lang="en-US" sz="1500"/>
            </a:br>
            <a:r>
              <a:rPr lang="en-US" sz="1500"/>
              <a:t>customer context.</a:t>
            </a:r>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5" name="Picture 4" descr="Image of laptop with screenshot of real-time personalization">
            <a:extLst>
              <a:ext uri="{FF2B5EF4-FFF2-40B4-BE49-F238E27FC236}">
                <a16:creationId xmlns:a16="http://schemas.microsoft.com/office/drawing/2014/main" id="{138DB387-7933-82F8-86FC-61574DD10FDF}"/>
              </a:ext>
              <a:ext uri="{C183D7F6-B498-43B3-948B-1728B52AA6E4}">
                <adec:decorative xmlns:adec="http://schemas.microsoft.com/office/drawing/2017/decorative" val="0"/>
              </a:ext>
            </a:extLst>
          </p:cNvPr>
          <p:cNvPicPr>
            <a:picLocks/>
          </p:cNvPicPr>
          <p:nvPr/>
        </p:nvPicPr>
        <p:blipFill rotWithShape="1">
          <a:blip r:embed="rId4">
            <a:extLst>
              <a:ext uri="{28A0092B-C50C-407E-A947-70E740481C1C}">
                <a14:useLocalDpi xmlns:a14="http://schemas.microsoft.com/office/drawing/2010/main" val="0"/>
              </a:ext>
            </a:extLst>
          </a:blip>
          <a:srcRect t="22785" b="17125"/>
          <a:stretch/>
        </p:blipFill>
        <p:spPr>
          <a:xfrm>
            <a:off x="7141089" y="1987028"/>
            <a:ext cx="5240126" cy="301226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a:solidFill>
            <a:srgbClr val="F8F7F5"/>
          </a:solidFill>
        </p:spPr>
      </p:pic>
    </p:spTree>
    <p:extLst>
      <p:ext uri="{BB962C8B-B14F-4D97-AF65-F5344CB8AC3E}">
        <p14:creationId xmlns:p14="http://schemas.microsoft.com/office/powerpoint/2010/main" val="297016599"/>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F26F098-052B-05B6-A6F7-13DDA635EB02}"/>
              </a:ext>
            </a:extLst>
          </p:cNvPr>
          <p:cNvSpPr>
            <a:spLocks noGrp="1"/>
          </p:cNvSpPr>
          <p:nvPr>
            <p:ph type="title"/>
          </p:nvPr>
        </p:nvSpPr>
        <p:spPr>
          <a:xfrm>
            <a:off x="380206" y="5885029"/>
            <a:ext cx="3302000" cy="369332"/>
          </a:xfrm>
        </p:spPr>
        <p:txBody>
          <a:bodyPr/>
          <a:lstStyle/>
          <a:p>
            <a:r>
              <a:rPr lang="en-US"/>
              <a:t>Leatherman</a:t>
            </a:r>
          </a:p>
        </p:txBody>
      </p:sp>
      <p:pic>
        <p:nvPicPr>
          <p:cNvPr id="6" name="Picture Placeholder 5" descr="Photo of person holding pliers working with leather">
            <a:extLst>
              <a:ext uri="{FF2B5EF4-FFF2-40B4-BE49-F238E27FC236}">
                <a16:creationId xmlns:a16="http://schemas.microsoft.com/office/drawing/2014/main" id="{13DFD744-753C-AA62-4821-B47F4C84A795}"/>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50000" r="27096"/>
          <a:stretch/>
        </p:blipFill>
        <p:spPr>
          <a:xfrm>
            <a:off x="0" y="1"/>
            <a:ext cx="4062413" cy="6858000"/>
          </a:xfrm>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Having lots of data doesn’t provide value unless you’re able to stitch it all together, so it’s important that we have Dynamics 365 Marketing and Customer Insights to unify all of our data and help us do something valuable with it.”</a:t>
            </a:r>
          </a:p>
          <a:p>
            <a:r>
              <a:rPr lang="en-US" sz="1100" b="1">
                <a:latin typeface="Segoe UI" panose="020B0502040204020203" pitchFamily="34" charset="0"/>
              </a:rPr>
              <a:t>Kevin Gleason</a:t>
            </a:r>
            <a:r>
              <a:rPr lang="en-US" sz="1100"/>
              <a:t>, Global Brand and Marketing Director, Leatherman Group</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To better predict customer buying behaviors and deliver best-in-class experiences, </a:t>
            </a:r>
            <a:br>
              <a:rPr lang="en-US"/>
            </a:br>
            <a:r>
              <a:rPr lang="en-US"/>
              <a:t>US-based Leatherman has focused on fostering personalized customer journeys through multiple touchpoints and purchasing channels.</a:t>
            </a:r>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The iconic tool maker is now using the Microsoft Customer Experience Platform, including Dynamics 365 Marketing and Dynamics 365 Customer Insights, to get a 360-degree view of its customers and generate intuitive, seamless customer experiences, all while using automation and AI to get the most out of its data.</a:t>
            </a:r>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The company is seeing rapid growth in online sales and brand loyalty, creating excitement for the future of direct customer engagement. In the long term, Leatherman intends to implement other Microsoft products and services, such as Omnichannel for Customer Service, to extend and enhance its unified customer data platform. </a:t>
            </a:r>
          </a:p>
        </p:txBody>
      </p:sp>
      <p:sp>
        <p:nvSpPr>
          <p:cNvPr id="11" name="Text Placeholder 19">
            <a:extLst>
              <a:ext uri="{FF2B5EF4-FFF2-40B4-BE49-F238E27FC236}">
                <a16:creationId xmlns:a16="http://schemas.microsoft.com/office/drawing/2014/main" id="{A16C89C3-5586-A8BB-162A-01FD0F35A6F8}"/>
              </a:ext>
            </a:extLst>
          </p:cNvPr>
          <p:cNvSpPr txBox="1">
            <a:spLocks/>
          </p:cNvSpPr>
          <p:nvPr/>
        </p:nvSpPr>
        <p:spPr>
          <a:xfrm>
            <a:off x="4614867" y="5693645"/>
            <a:ext cx="2462402" cy="875966"/>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lang="en-US" sz="1200" b="0" kern="1200" spc="0" baseline="0" dirty="0" smtClean="0">
                <a:solidFill>
                  <a:schemeClr val="tx1"/>
                </a:solidFill>
                <a:latin typeface="+mn-lt"/>
                <a:ea typeface="+mn-ea"/>
                <a:cs typeface="+mn-cs"/>
              </a:defRPr>
            </a:lvl1pPr>
            <a:lvl2pPr marL="22860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accent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t>Customer</a:t>
            </a:r>
            <a:r>
              <a:rPr lang="en-US"/>
              <a:t>: Leatherman Tool Group</a:t>
            </a:r>
          </a:p>
          <a:p>
            <a:r>
              <a:rPr lang="en-US" b="1"/>
              <a:t>Industry</a:t>
            </a:r>
            <a:r>
              <a:rPr lang="en-US"/>
              <a:t>: Retailers</a:t>
            </a:r>
          </a:p>
          <a:p>
            <a:r>
              <a:rPr lang="en-US" b="1"/>
              <a:t>Size</a:t>
            </a:r>
            <a:r>
              <a:rPr lang="en-US"/>
              <a:t>: 59 - 999 employees</a:t>
            </a:r>
          </a:p>
          <a:p>
            <a:r>
              <a:rPr lang="en-US" b="1"/>
              <a:t>Country</a:t>
            </a:r>
            <a:r>
              <a:rPr lang="en-US"/>
              <a:t>: United States</a:t>
            </a:r>
          </a:p>
        </p:txBody>
      </p:sp>
      <p:sp>
        <p:nvSpPr>
          <p:cNvPr id="19" name="Text Placeholder 19">
            <a:extLst>
              <a:ext uri="{FF2B5EF4-FFF2-40B4-BE49-F238E27FC236}">
                <a16:creationId xmlns:a16="http://schemas.microsoft.com/office/drawing/2014/main" id="{E14388FC-85F0-0BE6-6925-34DF53431B69}"/>
              </a:ext>
            </a:extLst>
          </p:cNvPr>
          <p:cNvSpPr txBox="1">
            <a:spLocks/>
          </p:cNvSpPr>
          <p:nvPr/>
        </p:nvSpPr>
        <p:spPr>
          <a:xfrm>
            <a:off x="7077269" y="5693643"/>
            <a:ext cx="2826386" cy="875967"/>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lang="en-US" sz="1200" b="0" kern="1200" spc="0" baseline="0" dirty="0" smtClean="0">
                <a:solidFill>
                  <a:schemeClr val="tx1"/>
                </a:solidFill>
                <a:latin typeface="+mn-lt"/>
                <a:ea typeface="+mn-ea"/>
                <a:cs typeface="+mn-cs"/>
              </a:defRPr>
            </a:lvl1pPr>
            <a:lvl2pPr marL="22860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accent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latin typeface="Segoe UI" panose="020B0502040204020203" pitchFamily="34" charset="0"/>
                <a:cs typeface="Segoe UI" panose="020B0502040204020203" pitchFamily="34" charset="0"/>
              </a:rPr>
              <a:t>Products and services:</a:t>
            </a:r>
          </a:p>
          <a:p>
            <a:r>
              <a:rPr lang="en-US"/>
              <a:t>Dynamics 365 Customer Insights</a:t>
            </a:r>
          </a:p>
          <a:p>
            <a:r>
              <a:rPr lang="en-US"/>
              <a:t>Dynamics 365 Marketing</a:t>
            </a:r>
          </a:p>
          <a:p>
            <a:endParaRPr lang="en-US"/>
          </a:p>
        </p:txBody>
      </p:sp>
      <p:pic>
        <p:nvPicPr>
          <p:cNvPr id="8" name="Picture 11" descr="Leatherman logo">
            <a:extLst>
              <a:ext uri="{FF2B5EF4-FFF2-40B4-BE49-F238E27FC236}">
                <a16:creationId xmlns:a16="http://schemas.microsoft.com/office/drawing/2014/main" id="{0A3782EC-8579-91AD-121D-4A0D58CEB805}"/>
              </a:ext>
            </a:extLst>
          </p:cNvPr>
          <p:cNvPicPr>
            <a:picLocks noChangeAspect="1"/>
          </p:cNvPicPr>
          <p:nvPr/>
        </p:nvPicPr>
        <p:blipFill rotWithShape="1">
          <a:blip r:embed="rId4">
            <a:clrChange>
              <a:clrFrom>
                <a:srgbClr val="FFFFFF"/>
              </a:clrFrom>
              <a:clrTo>
                <a:srgbClr val="FFFFFF">
                  <a:alpha val="0"/>
                </a:srgbClr>
              </a:clrTo>
            </a:clrChange>
          </a:blip>
          <a:srcRect l="-2531" t="14242" r="2531" b="14242"/>
          <a:stretch/>
        </p:blipFill>
        <p:spPr>
          <a:xfrm>
            <a:off x="9446507" y="5667136"/>
            <a:ext cx="2261698" cy="424839"/>
          </a:xfrm>
          <a:prstGeom prst="rect">
            <a:avLst/>
          </a:prstGeom>
        </p:spPr>
      </p:pic>
    </p:spTree>
    <p:extLst>
      <p:ext uri="{BB962C8B-B14F-4D97-AF65-F5344CB8AC3E}">
        <p14:creationId xmlns:p14="http://schemas.microsoft.com/office/powerpoint/2010/main" val="223332105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hoto of outside of Carmax dealership">
            <a:extLst>
              <a:ext uri="{FF2B5EF4-FFF2-40B4-BE49-F238E27FC236}">
                <a16:creationId xmlns:a16="http://schemas.microsoft.com/office/drawing/2014/main" id="{6E8B1E54-C910-5576-4080-BC168BF47AE4}"/>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34574" r="34574"/>
          <a:stretch/>
        </p:blipFill>
        <p:spPr/>
      </p:pic>
      <p:sp>
        <p:nvSpPr>
          <p:cNvPr id="5" name="Rectangle 4">
            <a:extLst>
              <a:ext uri="{FF2B5EF4-FFF2-40B4-BE49-F238E27FC236}">
                <a16:creationId xmlns:a16="http://schemas.microsoft.com/office/drawing/2014/main" id="{9A1FEF47-21E4-BFC4-A35C-1A0528FD7CA8}"/>
              </a:ext>
              <a:ext uri="{C183D7F6-B498-43B3-948B-1728B52AA6E4}">
                <adec:decorative xmlns:adec="http://schemas.microsoft.com/office/drawing/2017/decorative" val="1"/>
              </a:ext>
            </a:extLst>
          </p:cNvPr>
          <p:cNvSpPr/>
          <p:nvPr/>
        </p:nvSpPr>
        <p:spPr bwMode="auto">
          <a:xfrm>
            <a:off x="0" y="697230"/>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9" name="Title 28">
            <a:extLst>
              <a:ext uri="{FF2B5EF4-FFF2-40B4-BE49-F238E27FC236}">
                <a16:creationId xmlns:a16="http://schemas.microsoft.com/office/drawing/2014/main" id="{569FD60B-8933-0481-2519-E8AAFCAEE2D0}"/>
              </a:ext>
            </a:extLst>
          </p:cNvPr>
          <p:cNvSpPr>
            <a:spLocks noGrp="1"/>
          </p:cNvSpPr>
          <p:nvPr>
            <p:ph type="title"/>
          </p:nvPr>
        </p:nvSpPr>
        <p:spPr>
          <a:xfrm>
            <a:off x="380206" y="5146365"/>
            <a:ext cx="3302000" cy="1107996"/>
          </a:xfrm>
        </p:spPr>
        <p:txBody>
          <a:bodyPr/>
          <a:lstStyle/>
          <a:p>
            <a:r>
              <a:rPr lang="en-US" sz="2400">
                <a:solidFill>
                  <a:schemeClr val="bg1"/>
                </a:solidFill>
              </a:rPr>
              <a:t>Quickly delivers new experiences for customers</a:t>
            </a:r>
            <a:endParaRPr lang="en-US"/>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710964"/>
          </a:xfrm>
        </p:spPr>
        <p:txBody>
          <a:bodyPr/>
          <a:lstStyle/>
          <a:p>
            <a:r>
              <a:rPr lang="en-US"/>
              <a:t>I want us to be the most innovative company in our industry, and I trust Microsoft will keep providing the tools we need to do that.”</a:t>
            </a:r>
          </a:p>
          <a:p>
            <a:r>
              <a:rPr lang="en-US" sz="1100" b="1">
                <a:latin typeface="Segoe UI" panose="020B0502040204020203" pitchFamily="34" charset="0"/>
              </a:rPr>
              <a:t>Shamim Mohammad</a:t>
            </a:r>
            <a:r>
              <a:rPr lang="en-US" sz="1100"/>
              <a:t>, Executive Vice President and Chief, Information and Technology Officer</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4"/>
          </p:nvPr>
        </p:nvSpPr>
        <p:spPr/>
        <p:txBody>
          <a:bodyPr/>
          <a:lstStyle/>
          <a:p>
            <a:r>
              <a:rPr lang="en-US"/>
              <a:t>Provide shoppers with insights from thousands of reviews for an inventory of 45,000+ cars.</a:t>
            </a:r>
          </a:p>
          <a:p>
            <a:r>
              <a:rPr lang="en-US"/>
              <a:t>The content team manually summarized reviews, a process estimated to take 11 years for 5000 car models.</a:t>
            </a:r>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2" name="Text Placeholder 1">
            <a:extLst>
              <a:ext uri="{FF2B5EF4-FFF2-40B4-BE49-F238E27FC236}">
                <a16:creationId xmlns:a16="http://schemas.microsoft.com/office/drawing/2014/main" id="{489215CD-3D52-5C30-479E-EE29311E8D3E}"/>
              </a:ext>
            </a:extLst>
          </p:cNvPr>
          <p:cNvSpPr>
            <a:spLocks noGrp="1"/>
          </p:cNvSpPr>
          <p:nvPr>
            <p:ph type="body" sz="quarter" idx="15"/>
          </p:nvPr>
        </p:nvSpPr>
        <p:spPr>
          <a:xfrm>
            <a:off x="7080095" y="3057525"/>
            <a:ext cx="4523641" cy="2385835"/>
          </a:xfrm>
        </p:spPr>
        <p:txBody>
          <a:bodyPr/>
          <a:lstStyle/>
          <a:p>
            <a:r>
              <a:rPr lang="en-US"/>
              <a:t>Generated a massive amount of original content in just a few months–a rate previously impossible–with generative AI.</a:t>
            </a:r>
          </a:p>
          <a:p>
            <a:r>
              <a:rPr lang="en-US"/>
              <a:t>Freed up editorial staff to focus on producing higher value content that makes use of their unique skills.</a:t>
            </a:r>
          </a:p>
          <a:p>
            <a:r>
              <a:rPr lang="en-US"/>
              <a:t>Improved car-buying experience for customers through AI innovation at lower cost.</a:t>
            </a:r>
          </a:p>
          <a:p>
            <a:endParaRPr lang="en-US"/>
          </a:p>
          <a:p>
            <a:endParaRPr lang="en-US"/>
          </a:p>
          <a:p>
            <a:endParaRPr lang="en-US"/>
          </a:p>
        </p:txBody>
      </p:sp>
      <p:sp>
        <p:nvSpPr>
          <p:cNvPr id="31" name="Text Placeholder 30">
            <a:extLst>
              <a:ext uri="{FF2B5EF4-FFF2-40B4-BE49-F238E27FC236}">
                <a16:creationId xmlns:a16="http://schemas.microsoft.com/office/drawing/2014/main" id="{E804E1FE-44E4-B54F-04EB-16FF6770E01C}"/>
              </a:ext>
            </a:extLst>
          </p:cNvPr>
          <p:cNvSpPr>
            <a:spLocks noGrp="1"/>
          </p:cNvSpPr>
          <p:nvPr>
            <p:ph type="body" sz="quarter" idx="18"/>
          </p:nvPr>
        </p:nvSpPr>
        <p:spPr/>
        <p:txBody>
          <a:bodyPr/>
          <a:lstStyle/>
          <a:p>
            <a:r>
              <a:rPr lang="en-US"/>
              <a:t>Amplify your employees and delight customers with next-gen AI apps</a:t>
            </a:r>
          </a:p>
          <a:p>
            <a:endParaRPr lang="en-US"/>
          </a:p>
        </p:txBody>
      </p:sp>
      <p:pic>
        <p:nvPicPr>
          <p:cNvPr id="9" name="Picture 2" descr="Carmax logo">
            <a:extLst>
              <a:ext uri="{FF2B5EF4-FFF2-40B4-BE49-F238E27FC236}">
                <a16:creationId xmlns:a16="http://schemas.microsoft.com/office/drawing/2014/main" id="{6482921A-6A24-2791-5BBC-6F309D2B55B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785684" y="5783658"/>
            <a:ext cx="1818053" cy="35500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17551"/>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Image of a woman holding a dog in store&#10;">
            <a:extLst>
              <a:ext uri="{FF2B5EF4-FFF2-40B4-BE49-F238E27FC236}">
                <a16:creationId xmlns:a16="http://schemas.microsoft.com/office/drawing/2014/main" id="{A9183F29-64D9-6C92-A4A4-8BED1DB12D54}"/>
              </a:ext>
            </a:extLst>
          </p:cNvPr>
          <p:cNvPicPr>
            <a:picLocks noChangeAspect="1"/>
          </p:cNvPicPr>
          <p:nvPr/>
        </p:nvPicPr>
        <p:blipFill rotWithShape="1">
          <a:blip r:embed="rId3"/>
          <a:srcRect l="3813" r="1623" b="3676"/>
          <a:stretch/>
        </p:blipFill>
        <p:spPr>
          <a:xfrm>
            <a:off x="397" y="0"/>
            <a:ext cx="5579610" cy="6858000"/>
          </a:xfrm>
          <a:prstGeom prst="rect">
            <a:avLst/>
          </a:prstGeom>
        </p:spPr>
      </p:pic>
      <p:grpSp>
        <p:nvGrpSpPr>
          <p:cNvPr id="29" name="Group 28">
            <a:extLst>
              <a:ext uri="{FF2B5EF4-FFF2-40B4-BE49-F238E27FC236}">
                <a16:creationId xmlns:a16="http://schemas.microsoft.com/office/drawing/2014/main" id="{970C7D45-D77B-A8ED-E8DA-D3AE9C6CD888}"/>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30" name="Rounded Rectangle 29">
              <a:extLst>
                <a:ext uri="{FF2B5EF4-FFF2-40B4-BE49-F238E27FC236}">
                  <a16:creationId xmlns:a16="http://schemas.microsoft.com/office/drawing/2014/main" id="{2118911D-B202-0800-5427-E3A64D199CB1}"/>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1" name="Rounded Rectangle 30">
              <a:extLst>
                <a:ext uri="{FF2B5EF4-FFF2-40B4-BE49-F238E27FC236}">
                  <a16:creationId xmlns:a16="http://schemas.microsoft.com/office/drawing/2014/main" id="{DE9758E7-77D2-5698-AFDF-A7E0DB86EBC0}"/>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pic>
        <p:nvPicPr>
          <p:cNvPr id="16" name="Picture 15">
            <a:extLst>
              <a:ext uri="{FF2B5EF4-FFF2-40B4-BE49-F238E27FC236}">
                <a16:creationId xmlns:a16="http://schemas.microsoft.com/office/drawing/2014/main" id="{08A2BBC4-9D6A-26D2-06CC-29E2AB6F93C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94275" y="4920333"/>
            <a:ext cx="1077684" cy="1219937"/>
          </a:xfrm>
          <a:prstGeom prst="rect">
            <a:avLst/>
          </a:prstGeom>
        </p:spPr>
      </p:pic>
      <p:sp>
        <p:nvSpPr>
          <p:cNvPr id="2" name="Title 1">
            <a:extLst>
              <a:ext uri="{FF2B5EF4-FFF2-40B4-BE49-F238E27FC236}">
                <a16:creationId xmlns:a16="http://schemas.microsoft.com/office/drawing/2014/main" id="{335CD8D2-EA5C-662B-55EE-6ED8A5C54B46}"/>
              </a:ext>
            </a:extLst>
          </p:cNvPr>
          <p:cNvSpPr>
            <a:spLocks noGrp="1"/>
          </p:cNvSpPr>
          <p:nvPr>
            <p:ph type="title"/>
          </p:nvPr>
        </p:nvSpPr>
        <p:spPr>
          <a:xfrm>
            <a:off x="699513" y="4760130"/>
            <a:ext cx="4539556" cy="1380139"/>
          </a:xfrm>
        </p:spPr>
        <p:txBody>
          <a:bodyPr/>
          <a:lstStyle/>
          <a:p>
            <a:pPr algn="l"/>
            <a:r>
              <a:rPr lang="en-US" b="1">
                <a:latin typeface="Segoe UI" panose="020B0502040204020203" pitchFamily="34" charset="0"/>
                <a:cs typeface="Segoe UI" panose="020B0502040204020203" pitchFamily="34" charset="0"/>
              </a:rPr>
              <a:t>Digital </a:t>
            </a:r>
            <a:r>
              <a:rPr lang="en-US">
                <a:latin typeface="Segoe UI" panose="020B0502040204020203" pitchFamily="34" charset="0"/>
                <a:cs typeface="Segoe UI" panose="020B0502040204020203" pitchFamily="34" charset="0"/>
              </a:rPr>
              <a:t>advertising solutions</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829646"/>
            <a:ext cx="5486668" cy="492443"/>
          </a:xfrm>
          <a:prstGeom prst="rect">
            <a:avLst/>
          </a:prstGeom>
          <a:noFill/>
        </p:spPr>
        <p:txBody>
          <a:bodyPr wrap="square" lIns="0" tIns="0" rIns="0" bIns="0" rtlCol="0">
            <a:spAutoFit/>
          </a:bodyPr>
          <a:lstStyle/>
          <a:p>
            <a:pPr algn="l"/>
            <a:r>
              <a:rPr lang="en-US" sz="1600"/>
              <a:t>Microsoft Advertising</a:t>
            </a:r>
          </a:p>
          <a:p>
            <a:pPr algn="l"/>
            <a:endParaRPr lang="en-US" sz="1600"/>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2169825"/>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Optimize your campaigns </a:t>
            </a:r>
            <a:r>
              <a:rPr lang="en-US" sz="1600">
                <a:cs typeface="Segoe UI" panose="020B0502040204020203" pitchFamily="34" charset="0"/>
              </a:rPr>
              <a:t>across channels from awareness</a:t>
            </a:r>
            <a:br>
              <a:rPr lang="en-US" sz="1600">
                <a:cs typeface="Segoe UI" panose="020B0502040204020203" pitchFamily="34" charset="0"/>
              </a:rPr>
            </a:br>
            <a:r>
              <a:rPr lang="en-US" sz="1600">
                <a:cs typeface="Segoe UI" panose="020B0502040204020203" pitchFamily="34" charset="0"/>
              </a:rPr>
              <a:t>to conversion.</a:t>
            </a:r>
            <a:endParaRPr lang="en-US" sz="1600">
              <a:latin typeface="+mj-lt"/>
              <a:cs typeface="Segoe UI" panose="020B0502040204020203" pitchFamily="34" charset="0"/>
            </a:endParaRPr>
          </a:p>
          <a:p>
            <a:pPr algn="l">
              <a:spcAft>
                <a:spcPts val="1800"/>
              </a:spcAft>
            </a:pPr>
            <a:r>
              <a:rPr lang="en-US" sz="1600">
                <a:latin typeface="+mj-lt"/>
                <a:cs typeface="Segoe UI" panose="020B0502040204020203" pitchFamily="34" charset="0"/>
              </a:rPr>
              <a:t>Optimize return on ad spend </a:t>
            </a:r>
            <a:r>
              <a:rPr lang="en-US" sz="1600">
                <a:cs typeface="Segoe UI" panose="020B0502040204020203" pitchFamily="34" charset="0"/>
              </a:rPr>
              <a:t>and drive incremental sales.</a:t>
            </a:r>
          </a:p>
          <a:p>
            <a:pPr algn="l">
              <a:spcAft>
                <a:spcPts val="1800"/>
              </a:spcAft>
            </a:pPr>
            <a:r>
              <a:rPr lang="en-US" sz="1600">
                <a:latin typeface="+mj-lt"/>
                <a:cs typeface="Segoe UI" panose="020B0502040204020203" pitchFamily="34" charset="0"/>
              </a:rPr>
              <a:t>Engage customers directly on their channels of choice </a:t>
            </a:r>
            <a:r>
              <a:rPr lang="en-US" sz="1600">
                <a:cs typeface="Segoe UI" panose="020B0502040204020203" pitchFamily="34" charset="0"/>
              </a:rPr>
              <a:t>and build stronger customer relationships.</a:t>
            </a:r>
          </a:p>
          <a:p>
            <a:pPr algn="l">
              <a:spcAft>
                <a:spcPts val="1800"/>
              </a:spcAft>
            </a:pPr>
            <a:endParaRPr lang="en-US" sz="1600">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FFB3B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FFB3B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17675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a:latin typeface="Segoe UI" panose="020B0502040204020203" pitchFamily="34" charset="0"/>
                <a:cs typeface="Segoe UI" panose="020B0502040204020203" pitchFamily="34" charset="0"/>
              </a:rPr>
              <a:t>Digital adverting solutions</a:t>
            </a:r>
            <a:r>
              <a:rPr lang="en-US"/>
              <a:t>, in detail </a:t>
            </a:r>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sp>
        <p:nvSpPr>
          <p:cNvPr id="7" name="TextBox 6">
            <a:extLst>
              <a:ext uri="{FF2B5EF4-FFF2-40B4-BE49-F238E27FC236}">
                <a16:creationId xmlns:a16="http://schemas.microsoft.com/office/drawing/2014/main" id="{09B38DC3-BA9C-77EA-82F0-3BBF01E258E0}"/>
              </a:ext>
            </a:extLst>
          </p:cNvPr>
          <p:cNvSpPr txBox="1"/>
          <p:nvPr/>
        </p:nvSpPr>
        <p:spPr>
          <a:xfrm>
            <a:off x="807540" y="1768707"/>
            <a:ext cx="5903226" cy="4729500"/>
          </a:xfrm>
          <a:prstGeom prst="rect">
            <a:avLst/>
          </a:prstGeom>
          <a:noFill/>
        </p:spPr>
        <p:txBody>
          <a:bodyPr wrap="square" lIns="0" tIns="0" rIns="0" bIns="0" rtlCol="0">
            <a:spAutoFit/>
          </a:bodyPr>
          <a:lstStyle/>
          <a:p>
            <a:pPr algn="l">
              <a:spcAft>
                <a:spcPts val="400"/>
              </a:spcAft>
            </a:pPr>
            <a:r>
              <a:rPr lang="en-US">
                <a:latin typeface="+mj-lt"/>
              </a:rPr>
              <a:t>Maximize campaign performance and build smarter</a:t>
            </a:r>
            <a:br>
              <a:rPr lang="en-US">
                <a:latin typeface="+mj-lt"/>
              </a:rPr>
            </a:br>
            <a:r>
              <a:rPr lang="en-US">
                <a:latin typeface="+mj-lt"/>
              </a:rPr>
              <a:t> customer journeys</a:t>
            </a:r>
          </a:p>
          <a:p>
            <a:pPr marL="285750" indent="-285750" algn="l">
              <a:spcAft>
                <a:spcPts val="400"/>
              </a:spcAft>
              <a:buFont typeface="Arial" panose="020B0604020202020204" pitchFamily="34" charset="0"/>
              <a:buChar char="•"/>
            </a:pPr>
            <a:r>
              <a:rPr lang="en-US" sz="1500"/>
              <a:t>Provide the best performance across channels with Microsoft Advertising AI that automatically optimizes to meet your goals</a:t>
            </a:r>
            <a:br>
              <a:rPr lang="en-US" sz="1500"/>
            </a:br>
            <a:r>
              <a:rPr lang="en-US" sz="1500"/>
              <a:t>and budgets.</a:t>
            </a:r>
          </a:p>
          <a:p>
            <a:pPr marL="285750" indent="-285750" algn="l">
              <a:spcAft>
                <a:spcPts val="400"/>
              </a:spcAft>
              <a:buFont typeface="Arial" panose="020B0604020202020204" pitchFamily="34" charset="0"/>
              <a:buChar char="•"/>
            </a:pPr>
            <a:r>
              <a:rPr lang="en-US" sz="1500"/>
              <a:t>Utilize a single dashboard to see how your digital marketing is performing and adjust accordingly if needed.</a:t>
            </a:r>
          </a:p>
          <a:p>
            <a:pPr marL="285750" indent="-285750" algn="l">
              <a:spcAft>
                <a:spcPts val="400"/>
              </a:spcAft>
              <a:buFont typeface="Arial" panose="020B0604020202020204" pitchFamily="34" charset="0"/>
              <a:buChar char="•"/>
            </a:pPr>
            <a:r>
              <a:rPr lang="en-US" sz="1500"/>
              <a:t>Quickly review and approve to have paid, live ads across multiple channels in minutes.</a:t>
            </a:r>
          </a:p>
          <a:p>
            <a:pPr algn="l">
              <a:spcBef>
                <a:spcPts val="600"/>
              </a:spcBef>
              <a:spcAft>
                <a:spcPts val="400"/>
              </a:spcAft>
            </a:pPr>
            <a:r>
              <a:rPr lang="en-US">
                <a:latin typeface="+mj-lt"/>
              </a:rPr>
              <a:t>Engage customers on their terms</a:t>
            </a:r>
          </a:p>
          <a:p>
            <a:pPr marL="285750" indent="-285750" algn="l">
              <a:spcBef>
                <a:spcPts val="600"/>
              </a:spcBef>
              <a:spcAft>
                <a:spcPts val="400"/>
              </a:spcAft>
              <a:buFont typeface="Arial" panose="020B0604020202020204" pitchFamily="34" charset="0"/>
              <a:buChar char="•"/>
            </a:pPr>
            <a:r>
              <a:rPr lang="en-US" sz="1500"/>
              <a:t>Build stronger relationships with your customers by engaging them directly through their preferred online channels</a:t>
            </a:r>
            <a:br>
              <a:rPr lang="en-US" sz="1500"/>
            </a:br>
            <a:r>
              <a:rPr lang="en-US" sz="1500"/>
              <a:t>(search and native ads) across work and life.</a:t>
            </a:r>
          </a:p>
          <a:p>
            <a:pPr marL="285750" indent="-285750" algn="l">
              <a:spcBef>
                <a:spcPts val="600"/>
              </a:spcBef>
              <a:spcAft>
                <a:spcPts val="400"/>
              </a:spcAft>
              <a:buFont typeface="Arial" panose="020B0604020202020204" pitchFamily="34" charset="0"/>
              <a:buChar char="•"/>
            </a:pPr>
            <a:r>
              <a:rPr lang="en-US" sz="1500"/>
              <a:t>Create personalized experiences using powerful audience intelligence and platform capabilities to boost acquisition</a:t>
            </a:r>
            <a:br>
              <a:rPr lang="en-US" sz="1500"/>
            </a:br>
            <a:r>
              <a:rPr lang="en-US" sz="1500"/>
              <a:t>of new customers and increase customer loyalty.</a:t>
            </a:r>
          </a:p>
          <a:p>
            <a:pPr algn="l">
              <a:spcBef>
                <a:spcPts val="600"/>
              </a:spcBef>
              <a:spcAft>
                <a:spcPts val="400"/>
              </a:spcAft>
            </a:pPr>
            <a:endParaRPr lang="en-US" sz="1500"/>
          </a:p>
        </p:txBody>
      </p:sp>
      <p:pic>
        <p:nvPicPr>
          <p:cNvPr id="8" name="Picture 7" descr="Tablet showing different articles and ads on MSN.com">
            <a:extLst>
              <a:ext uri="{FF2B5EF4-FFF2-40B4-BE49-F238E27FC236}">
                <a16:creationId xmlns:a16="http://schemas.microsoft.com/office/drawing/2014/main" id="{7EE2C484-F50B-A391-EA8E-D9504B1F1CDE}"/>
              </a:ext>
            </a:extLst>
          </p:cNvPr>
          <p:cNvPicPr>
            <a:picLocks/>
          </p:cNvPicPr>
          <p:nvPr/>
        </p:nvPicPr>
        <p:blipFill rotWithShape="1">
          <a:blip r:embed="rId4"/>
          <a:srcRect l="4781" t="7457" r="4445" b="6119"/>
          <a:stretch/>
        </p:blipFill>
        <p:spPr>
          <a:xfrm>
            <a:off x="7141089" y="1987028"/>
            <a:ext cx="5262646" cy="3012268"/>
          </a:xfrm>
          <a:prstGeom prst="roundRect">
            <a:avLst>
              <a:gd name="adj" fmla="val 3060"/>
            </a:avLst>
          </a:prstGeom>
        </p:spPr>
      </p:pic>
      <p:pic>
        <p:nvPicPr>
          <p:cNvPr id="5" name="Picture 4" descr="Tablet device showing an overview dashboard of all campaigns which  optimizes them across channels, find new customers and increase current customer loyalty, and build stronger customer relationships">
            <a:extLst>
              <a:ext uri="{FF2B5EF4-FFF2-40B4-BE49-F238E27FC236}">
                <a16:creationId xmlns:a16="http://schemas.microsoft.com/office/drawing/2014/main" id="{B8DF5A5D-D5D0-0E6D-0683-F559A33346CE}"/>
              </a:ext>
            </a:extLst>
          </p:cNvPr>
          <p:cNvPicPr>
            <a:picLocks/>
          </p:cNvPicPr>
          <p:nvPr/>
        </p:nvPicPr>
        <p:blipFill rotWithShape="1">
          <a:blip r:embed="rId5"/>
          <a:srcRect l="4981" t="5322" r="3068" b="3753"/>
          <a:stretch/>
        </p:blipFill>
        <p:spPr>
          <a:xfrm>
            <a:off x="8722579" y="3638744"/>
            <a:ext cx="4111479" cy="2353356"/>
          </a:xfrm>
          <a:prstGeom prst="rect">
            <a:avLst/>
          </a:prstGeom>
        </p:spPr>
      </p:pic>
    </p:spTree>
    <p:extLst>
      <p:ext uri="{BB962C8B-B14F-4D97-AF65-F5344CB8AC3E}">
        <p14:creationId xmlns:p14="http://schemas.microsoft.com/office/powerpoint/2010/main" val="224570030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1DD5E1-D4C9-14D9-1CC0-88ECEAF52E50}"/>
              </a:ext>
            </a:extLst>
          </p:cNvPr>
          <p:cNvSpPr>
            <a:spLocks noGrp="1"/>
          </p:cNvSpPr>
          <p:nvPr>
            <p:ph type="title"/>
          </p:nvPr>
        </p:nvSpPr>
        <p:spPr>
          <a:xfrm>
            <a:off x="380206" y="5885029"/>
            <a:ext cx="3302000" cy="369332"/>
          </a:xfrm>
        </p:spPr>
        <p:txBody>
          <a:bodyPr/>
          <a:lstStyle/>
          <a:p>
            <a:r>
              <a:rPr lang="en-US"/>
              <a:t>Myntra</a:t>
            </a:r>
          </a:p>
        </p:txBody>
      </p:sp>
      <p:pic>
        <p:nvPicPr>
          <p:cNvPr id="3" name="Picture 13" descr="Image of female holding up and looking at jeans">
            <a:extLst>
              <a:ext uri="{FF2B5EF4-FFF2-40B4-BE49-F238E27FC236}">
                <a16:creationId xmlns:a16="http://schemas.microsoft.com/office/drawing/2014/main" id="{2B701D25-7E81-7C75-2B25-933E4AD93CF9}"/>
              </a:ext>
            </a:extLst>
          </p:cNvPr>
          <p:cNvPicPr>
            <a:picLocks noGrp="1" noChangeAspect="1"/>
          </p:cNvPicPr>
          <p:nvPr>
            <p:ph type="pic" sz="quarter" idx="17"/>
          </p:nvPr>
        </p:nvPicPr>
        <p:blipFill rotWithShape="1">
          <a:blip r:embed="rId3"/>
          <a:srcRect l="21386" r="21386"/>
          <a:stretch/>
        </p:blipFill>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By partnering with Microsoft Advertising, we could reach the ‘highly qualified’ audiences on the Microsoft Network and expand our consumer base. The campaign turned out to be gratifying, yielding us an increase of 1.8x ROI from 2019.”</a:t>
            </a:r>
          </a:p>
          <a:p>
            <a:r>
              <a:rPr lang="en-US" sz="1100" b="1" err="1">
                <a:latin typeface="Segoe UI" panose="020B0502040204020203" pitchFamily="34" charset="0"/>
              </a:rPr>
              <a:t>Akshay</a:t>
            </a:r>
            <a:r>
              <a:rPr lang="en-US" sz="1100" b="1">
                <a:latin typeface="Segoe UI" panose="020B0502040204020203" pitchFamily="34" charset="0"/>
              </a:rPr>
              <a:t> </a:t>
            </a:r>
            <a:r>
              <a:rPr lang="en-US" sz="1100" b="1" err="1">
                <a:latin typeface="Segoe UI" panose="020B0502040204020203" pitchFamily="34" charset="0"/>
              </a:rPr>
              <a:t>Ambardar</a:t>
            </a:r>
            <a:r>
              <a:rPr lang="en-US" sz="1100"/>
              <a:t>, Assistant Director, Digital Marketing, Myntra</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Myntra wanted to reach more qualified audiences and drive more conversions. </a:t>
            </a:r>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To achieve these goals, Myntra used Microsoft Advertising to connect with exclusive audiences on the Microsoft Network and expand its consumer base.</a:t>
            </a:r>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As a result of the campaign, the brand reached 61 million Microsoft users in India‒ noteworthy for achieving these results during the </a:t>
            </a:r>
            <a:br>
              <a:rPr lang="en-US"/>
            </a:br>
            <a:r>
              <a:rPr lang="en-US"/>
              <a:t>non-sale season‒and achieved a 40% increase in return on investment (ROI). Overall, the brand witnessed a 20% increase in conversion rates with this campaign.</a:t>
            </a:r>
          </a:p>
          <a:p>
            <a:endParaRPr lang="en-US"/>
          </a:p>
        </p:txBody>
      </p:sp>
      <p:sp>
        <p:nvSpPr>
          <p:cNvPr id="6" name="Text Placeholder 19">
            <a:extLst>
              <a:ext uri="{FF2B5EF4-FFF2-40B4-BE49-F238E27FC236}">
                <a16:creationId xmlns:a16="http://schemas.microsoft.com/office/drawing/2014/main" id="{025582A9-01ED-C885-4D8B-2BE44A9E283B}"/>
              </a:ext>
            </a:extLst>
          </p:cNvPr>
          <p:cNvSpPr>
            <a:spLocks noGrp="1"/>
          </p:cNvSpPr>
          <p:nvPr>
            <p:ph type="body" sz="quarter" idx="18"/>
          </p:nvPr>
        </p:nvSpPr>
        <p:spPr/>
        <p:txBody>
          <a:bodyPr/>
          <a:lstStyle/>
          <a:p>
            <a:r>
              <a:rPr lang="en-US" b="1">
                <a:latin typeface="Segoe UI" panose="020B0502040204020203" pitchFamily="34" charset="0"/>
                <a:cs typeface="Segoe UI" panose="020B0502040204020203" pitchFamily="34" charset="0"/>
              </a:rPr>
              <a:t>Customer</a:t>
            </a:r>
            <a:r>
              <a:rPr lang="en-US"/>
              <a:t>: Myntra</a:t>
            </a:r>
          </a:p>
          <a:p>
            <a:r>
              <a:rPr lang="en-US" b="1">
                <a:latin typeface="Segoe UI" panose="020B0502040204020203" pitchFamily="34" charset="0"/>
                <a:cs typeface="Segoe UI" panose="020B0502040204020203" pitchFamily="34" charset="0"/>
              </a:rPr>
              <a:t>Industry</a:t>
            </a:r>
            <a:r>
              <a:rPr lang="en-US"/>
              <a:t>: Retailers</a:t>
            </a:r>
          </a:p>
          <a:p>
            <a:r>
              <a:rPr lang="en-US" b="1">
                <a:latin typeface="Segoe UI" panose="020B0502040204020203" pitchFamily="34" charset="0"/>
                <a:cs typeface="Segoe UI" panose="020B0502040204020203" pitchFamily="34" charset="0"/>
              </a:rPr>
              <a:t>Size</a:t>
            </a:r>
            <a:r>
              <a:rPr lang="en-US"/>
              <a:t>: 3,000 - 5,000 employees</a:t>
            </a:r>
          </a:p>
          <a:p>
            <a:r>
              <a:rPr lang="en-US" b="1">
                <a:latin typeface="Segoe UI" panose="020B0502040204020203" pitchFamily="34" charset="0"/>
                <a:cs typeface="Segoe UI" panose="020B0502040204020203" pitchFamily="34" charset="0"/>
              </a:rPr>
              <a:t>Country</a:t>
            </a:r>
            <a:r>
              <a:rPr lang="en-US"/>
              <a:t>: India</a:t>
            </a:r>
          </a:p>
        </p:txBody>
      </p:sp>
      <p:sp>
        <p:nvSpPr>
          <p:cNvPr id="7" name="Text Placeholder 19">
            <a:extLst>
              <a:ext uri="{FF2B5EF4-FFF2-40B4-BE49-F238E27FC236}">
                <a16:creationId xmlns:a16="http://schemas.microsoft.com/office/drawing/2014/main" id="{5DD92C10-3D49-5B9D-6F14-130ED2B1D118}"/>
              </a:ext>
            </a:extLst>
          </p:cNvPr>
          <p:cNvSpPr txBox="1">
            <a:spLocks/>
          </p:cNvSpPr>
          <p:nvPr/>
        </p:nvSpPr>
        <p:spPr>
          <a:xfrm>
            <a:off x="7077269" y="5693643"/>
            <a:ext cx="2826386" cy="875967"/>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lang="en-US" sz="1200" b="0" kern="1200" spc="0" baseline="0" dirty="0" smtClean="0">
                <a:solidFill>
                  <a:schemeClr val="tx1"/>
                </a:solidFill>
                <a:latin typeface="+mn-lt"/>
                <a:ea typeface="+mn-ea"/>
                <a:cs typeface="+mn-cs"/>
              </a:defRPr>
            </a:lvl1pPr>
            <a:lvl2pPr marL="22860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accent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t>Products and services:</a:t>
            </a:r>
          </a:p>
          <a:p>
            <a:r>
              <a:rPr lang="en-US"/>
              <a:t>Microsoft Advertising</a:t>
            </a:r>
          </a:p>
          <a:p>
            <a:endParaRPr lang="en-US"/>
          </a:p>
        </p:txBody>
      </p:sp>
      <p:pic>
        <p:nvPicPr>
          <p:cNvPr id="34" name="Picture 2" descr="Myntra logo">
            <a:extLst>
              <a:ext uri="{FF2B5EF4-FFF2-40B4-BE49-F238E27FC236}">
                <a16:creationId xmlns:a16="http://schemas.microsoft.com/office/drawing/2014/main" id="{5F908C98-3309-BA20-63FB-4EB30D33622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92499" y="5779529"/>
            <a:ext cx="1277138" cy="449146"/>
          </a:xfrm>
          <a:prstGeom prst="rect">
            <a:avLst/>
          </a:prstGeom>
        </p:spPr>
      </p:pic>
    </p:spTree>
    <p:extLst>
      <p:ext uri="{BB962C8B-B14F-4D97-AF65-F5344CB8AC3E}">
        <p14:creationId xmlns:p14="http://schemas.microsoft.com/office/powerpoint/2010/main" val="23554515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2573"/>
        </a:solidFill>
        <a:effectLst/>
      </p:bgPr>
    </p:bg>
    <p:spTree>
      <p:nvGrpSpPr>
        <p:cNvPr id="1" name=""/>
        <p:cNvGrpSpPr/>
        <p:nvPr/>
      </p:nvGrpSpPr>
      <p:grpSpPr>
        <a:xfrm>
          <a:off x="0" y="0"/>
          <a:ext cx="0" cy="0"/>
          <a:chOff x="0" y="0"/>
          <a:chExt cx="0" cy="0"/>
        </a:xfrm>
      </p:grpSpPr>
      <p:sp>
        <p:nvSpPr>
          <p:cNvPr id="2" name="Quotation Mark">
            <a:extLst>
              <a:ext uri="{FF2B5EF4-FFF2-40B4-BE49-F238E27FC236}">
                <a16:creationId xmlns:a16="http://schemas.microsoft.com/office/drawing/2014/main" id="{115269EA-2423-F263-D646-CCEFDC5B5CF6}"/>
              </a:ext>
            </a:extLst>
          </p:cNvPr>
          <p:cNvSpPr txBox="1"/>
          <p:nvPr/>
        </p:nvSpPr>
        <p:spPr>
          <a:xfrm>
            <a:off x="931684" y="1691669"/>
            <a:ext cx="876886" cy="1446550"/>
          </a:xfrm>
          <a:prstGeom prst="rect">
            <a:avLst/>
          </a:prstGeom>
          <a:noFill/>
        </p:spPr>
        <p:txBody>
          <a:bodyPr wrap="square">
            <a:spAutoFit/>
          </a:bodyPr>
          <a:lstStyle/>
          <a:p>
            <a:r>
              <a:rPr lang="en-US" sz="8800" b="1">
                <a:solidFill>
                  <a:srgbClr val="C03BC4"/>
                </a:solidFill>
                <a:latin typeface="Segoe UI" panose="020B0502040204020203" pitchFamily="34" charset="0"/>
                <a:cs typeface="Segoe UI" panose="020B0502040204020203" pitchFamily="34" charset="0"/>
              </a:rPr>
              <a:t>“</a:t>
            </a:r>
          </a:p>
        </p:txBody>
      </p:sp>
      <p:sp>
        <p:nvSpPr>
          <p:cNvPr id="3" name="Title 2">
            <a:extLst>
              <a:ext uri="{FF2B5EF4-FFF2-40B4-BE49-F238E27FC236}">
                <a16:creationId xmlns:a16="http://schemas.microsoft.com/office/drawing/2014/main" id="{3518A17A-BD8C-9F51-2824-02337D49E51B}"/>
              </a:ext>
            </a:extLst>
          </p:cNvPr>
          <p:cNvSpPr>
            <a:spLocks noGrp="1"/>
          </p:cNvSpPr>
          <p:nvPr>
            <p:ph type="title"/>
          </p:nvPr>
        </p:nvSpPr>
        <p:spPr>
          <a:xfrm>
            <a:off x="1510804" y="2138124"/>
            <a:ext cx="8603867" cy="3309807"/>
          </a:xfrm>
        </p:spPr>
        <p:txBody>
          <a:bodyPr/>
          <a:lstStyle/>
          <a:p>
            <a:pPr algn="l"/>
            <a:r>
              <a:rPr lang="en-US" sz="3600">
                <a:solidFill>
                  <a:schemeClr val="bg1"/>
                </a:solidFill>
                <a:latin typeface="+mj-lt"/>
              </a:rPr>
              <a:t>Becoming a winner isn’t easy; staying a winner is even harder. A retailer’s actions in the next two to three years could </a:t>
            </a:r>
            <a:r>
              <a:rPr lang="en-US" sz="3600" b="1">
                <a:solidFill>
                  <a:srgbClr val="FFB900"/>
                </a:solidFill>
                <a:latin typeface="+mj-lt"/>
                <a:cs typeface="Segoe UI" panose="020B0502040204020203" pitchFamily="34" charset="0"/>
              </a:rPr>
              <a:t>position it for success in the next 20</a:t>
            </a:r>
            <a:r>
              <a:rPr lang="en-US" sz="3600">
                <a:solidFill>
                  <a:schemeClr val="bg1"/>
                </a:solidFill>
                <a:latin typeface="+mj-lt"/>
              </a:rPr>
              <a:t>.”</a:t>
            </a:r>
          </a:p>
        </p:txBody>
      </p:sp>
      <p:sp>
        <p:nvSpPr>
          <p:cNvPr id="7" name="TextBox 6">
            <a:extLst>
              <a:ext uri="{FF2B5EF4-FFF2-40B4-BE49-F238E27FC236}">
                <a16:creationId xmlns:a16="http://schemas.microsoft.com/office/drawing/2014/main" id="{C3F1034E-962E-D1C2-C860-31111396C202}"/>
              </a:ext>
            </a:extLst>
          </p:cNvPr>
          <p:cNvSpPr txBox="1"/>
          <p:nvPr/>
        </p:nvSpPr>
        <p:spPr>
          <a:xfrm>
            <a:off x="1510804" y="4619402"/>
            <a:ext cx="5049653" cy="430887"/>
          </a:xfrm>
          <a:prstGeom prst="rect">
            <a:avLst/>
          </a:prstGeom>
          <a:noFill/>
        </p:spPr>
        <p:txBody>
          <a:bodyPr wrap="square" lIns="0" tIns="0" rIns="0" bIns="0" rtlCol="0">
            <a:spAutoFit/>
          </a:bodyPr>
          <a:lstStyle/>
          <a:p>
            <a:pPr algn="l"/>
            <a:r>
              <a:rPr lang="en-US" sz="1600" spc="30">
                <a:solidFill>
                  <a:schemeClr val="bg1"/>
                </a:solidFill>
                <a:latin typeface="+mj-lt"/>
              </a:rPr>
              <a:t>MCKINSEY &amp; COMPANY</a:t>
            </a:r>
          </a:p>
          <a:p>
            <a:pPr algn="l"/>
            <a:r>
              <a:rPr lang="en-US" sz="1200">
                <a:solidFill>
                  <a:schemeClr val="bg1"/>
                </a:solidFill>
              </a:rPr>
              <a:t>Retail reset: A new playbook for retail leaders, July 10, 2023</a:t>
            </a:r>
          </a:p>
        </p:txBody>
      </p:sp>
    </p:spTree>
    <p:extLst>
      <p:ext uri="{BB962C8B-B14F-4D97-AF65-F5344CB8AC3E}">
        <p14:creationId xmlns:p14="http://schemas.microsoft.com/office/powerpoint/2010/main" val="185736312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1" descr="Photo of man looking in a clothing store">
            <a:extLst>
              <a:ext uri="{FF2B5EF4-FFF2-40B4-BE49-F238E27FC236}">
                <a16:creationId xmlns:a16="http://schemas.microsoft.com/office/drawing/2014/main" id="{3E16E379-2343-C6DC-98E9-20199DA8AA33}"/>
              </a:ext>
            </a:extLst>
          </p:cNvPr>
          <p:cNvPicPr>
            <a:picLocks noChangeAspect="1"/>
          </p:cNvPicPr>
          <p:nvPr/>
        </p:nvPicPr>
        <p:blipFill rotWithShape="1">
          <a:blip r:embed="rId3"/>
          <a:srcRect l="5077" t="3581" r="92"/>
          <a:stretch/>
        </p:blipFill>
        <p:spPr>
          <a:xfrm>
            <a:off x="-18226" y="0"/>
            <a:ext cx="5589814" cy="6858000"/>
          </a:xfrm>
          <a:prstGeom prst="rect">
            <a:avLst/>
          </a:prstGeom>
        </p:spPr>
      </p:pic>
      <p:grpSp>
        <p:nvGrpSpPr>
          <p:cNvPr id="29" name="Group 28">
            <a:extLst>
              <a:ext uri="{FF2B5EF4-FFF2-40B4-BE49-F238E27FC236}">
                <a16:creationId xmlns:a16="http://schemas.microsoft.com/office/drawing/2014/main" id="{970C7D45-D77B-A8ED-E8DA-D3AE9C6CD888}"/>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30" name="Rounded Rectangle 29">
              <a:extLst>
                <a:ext uri="{FF2B5EF4-FFF2-40B4-BE49-F238E27FC236}">
                  <a16:creationId xmlns:a16="http://schemas.microsoft.com/office/drawing/2014/main" id="{2118911D-B202-0800-5427-E3A64D199CB1}"/>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1" name="Rounded Rectangle 30">
              <a:extLst>
                <a:ext uri="{FF2B5EF4-FFF2-40B4-BE49-F238E27FC236}">
                  <a16:creationId xmlns:a16="http://schemas.microsoft.com/office/drawing/2014/main" id="{DE9758E7-77D2-5698-AFDF-A7E0DB86EBC0}"/>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4" name="Title 3">
            <a:extLst>
              <a:ext uri="{FF2B5EF4-FFF2-40B4-BE49-F238E27FC236}">
                <a16:creationId xmlns:a16="http://schemas.microsoft.com/office/drawing/2014/main" id="{D4C94708-5609-3249-C9D2-3518D3B31BF3}"/>
              </a:ext>
            </a:extLst>
          </p:cNvPr>
          <p:cNvSpPr>
            <a:spLocks noGrp="1"/>
          </p:cNvSpPr>
          <p:nvPr>
            <p:ph type="title"/>
          </p:nvPr>
        </p:nvSpPr>
        <p:spPr>
          <a:xfrm>
            <a:off x="699513" y="4757149"/>
            <a:ext cx="4785596" cy="1107995"/>
          </a:xfrm>
        </p:spPr>
        <p:txBody>
          <a:bodyPr/>
          <a:lstStyle/>
          <a:p>
            <a:pPr algn="l"/>
            <a:r>
              <a:rPr lang="en-US" b="1">
                <a:latin typeface="Segoe UI" panose="020B0502040204020203" pitchFamily="34" charset="0"/>
                <a:cs typeface="Segoe UI" panose="020B0502040204020203" pitchFamily="34" charset="0"/>
              </a:rPr>
              <a:t>Seamless </a:t>
            </a:r>
            <a:r>
              <a:rPr lang="en-US">
                <a:latin typeface="Segoe UI" panose="020B0502040204020203" pitchFamily="34" charset="0"/>
                <a:cs typeface="Segoe UI" panose="020B0502040204020203" pitchFamily="34" charset="0"/>
              </a:rPr>
              <a:t>customer service</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683115"/>
            <a:ext cx="5486668" cy="492443"/>
          </a:xfrm>
          <a:prstGeom prst="rect">
            <a:avLst/>
          </a:prstGeom>
          <a:noFill/>
        </p:spPr>
        <p:txBody>
          <a:bodyPr wrap="square" lIns="0" tIns="0" rIns="0" bIns="0" rtlCol="0">
            <a:spAutoFit/>
          </a:bodyPr>
          <a:lstStyle/>
          <a:p>
            <a:pPr algn="l"/>
            <a:r>
              <a:rPr lang="en-US" sz="1600"/>
              <a:t>Dynamics 365 Commerce | Microsoft Digital Contact Center Platform | Microsoft Intelligent Data Platform</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2416046"/>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Predict customer needs </a:t>
            </a:r>
            <a:r>
              <a:rPr lang="en-US" sz="1600">
                <a:cs typeface="Segoe UI" panose="020B0502040204020203" pitchFamily="34" charset="0"/>
              </a:rPr>
              <a:t>with actionable insights and eliminate problems before they arise.</a:t>
            </a:r>
          </a:p>
          <a:p>
            <a:pPr algn="l">
              <a:spcAft>
                <a:spcPts val="1800"/>
              </a:spcAft>
            </a:pPr>
            <a:r>
              <a:rPr lang="en-US" sz="1600">
                <a:latin typeface="+mj-lt"/>
                <a:cs typeface="Segoe UI" panose="020B0502040204020203" pitchFamily="34" charset="0"/>
              </a:rPr>
              <a:t>Tailor customer engagement </a:t>
            </a:r>
            <a:r>
              <a:rPr lang="en-US" sz="1600">
                <a:cs typeface="Segoe UI" panose="020B0502040204020203" pitchFamily="34" charset="0"/>
              </a:rPr>
              <a:t>and ensure timely, relevant support when issues arise.</a:t>
            </a:r>
          </a:p>
          <a:p>
            <a:pPr algn="l">
              <a:spcAft>
                <a:spcPts val="1800"/>
              </a:spcAft>
            </a:pPr>
            <a:r>
              <a:rPr lang="en-US" sz="1600">
                <a:latin typeface="+mj-lt"/>
                <a:cs typeface="Segoe UI" panose="020B0502040204020203" pitchFamily="34" charset="0"/>
              </a:rPr>
              <a:t>Resolve common issues </a:t>
            </a:r>
            <a:r>
              <a:rPr lang="en-US" sz="1600">
                <a:cs typeface="Segoe UI" panose="020B0502040204020203" pitchFamily="34" charset="0"/>
              </a:rPr>
              <a:t>with intelligent chatbots and free up live agents to manage complex problems.</a:t>
            </a:r>
          </a:p>
          <a:p>
            <a:pPr algn="l">
              <a:spcAft>
                <a:spcPts val="1800"/>
              </a:spcAft>
            </a:pPr>
            <a:endParaRPr lang="en-US" sz="1600">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B9DC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B9DC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5050704-14AC-096F-0D93-502D231565A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4534178" y="4414803"/>
            <a:ext cx="978795" cy="1107995"/>
          </a:xfrm>
          <a:prstGeom prst="rect">
            <a:avLst/>
          </a:prstGeom>
        </p:spPr>
      </p:pic>
    </p:spTree>
    <p:extLst>
      <p:ext uri="{BB962C8B-B14F-4D97-AF65-F5344CB8AC3E}">
        <p14:creationId xmlns:p14="http://schemas.microsoft.com/office/powerpoint/2010/main" val="401318591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Seamless </a:t>
            </a:r>
            <a:r>
              <a:rPr lang="en-US" b="1" dirty="0">
                <a:latin typeface="+mn-lt"/>
                <a:cs typeface="Segoe UI" panose="020B0502040204020203" pitchFamily="34" charset="0"/>
              </a:rPr>
              <a:t>customer service</a:t>
            </a:r>
            <a:r>
              <a:rPr lang="en-US" dirty="0"/>
              <a:t> in detail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0" y="1768707"/>
            <a:ext cx="5903226" cy="3785652"/>
          </a:xfrm>
          <a:prstGeom prst="rect">
            <a:avLst/>
          </a:prstGeom>
          <a:noFill/>
        </p:spPr>
        <p:txBody>
          <a:bodyPr wrap="square" lIns="0" tIns="0" rIns="0" bIns="0" rtlCol="0">
            <a:spAutoFit/>
          </a:bodyPr>
          <a:lstStyle/>
          <a:p>
            <a:pPr algn="l">
              <a:spcAft>
                <a:spcPts val="400"/>
              </a:spcAft>
            </a:pPr>
            <a:r>
              <a:rPr lang="en-US">
                <a:latin typeface="+mj-lt"/>
              </a:rPr>
              <a:t>Offer help anytime with AI-powered chatbots</a:t>
            </a:r>
          </a:p>
          <a:p>
            <a:pPr marL="285750" indent="-285750" algn="l">
              <a:spcAft>
                <a:spcPts val="400"/>
              </a:spcAft>
              <a:buFont typeface="Arial" panose="020B0604020202020204" pitchFamily="34" charset="0"/>
              <a:buChar char="•"/>
            </a:pPr>
            <a:r>
              <a:rPr lang="en-US" sz="1500"/>
              <a:t>Create AI-powered chatbots that can resolve common issues and answer questions 24 hours a day.</a:t>
            </a:r>
          </a:p>
          <a:p>
            <a:pPr marL="285750" indent="-285750" algn="l">
              <a:spcAft>
                <a:spcPts val="400"/>
              </a:spcAft>
              <a:buFont typeface="Arial" panose="020B0604020202020204" pitchFamily="34" charset="0"/>
              <a:buChar char="•"/>
            </a:pPr>
            <a:r>
              <a:rPr lang="en-US" sz="1500"/>
              <a:t>Integrate your chatbots with the products and services you use every day allowing them to look up records, hand off conversations to live agents, and call APIs.</a:t>
            </a:r>
          </a:p>
          <a:p>
            <a:pPr marL="285750" indent="-285750" algn="l">
              <a:spcAft>
                <a:spcPts val="400"/>
              </a:spcAft>
              <a:buFont typeface="Arial" panose="020B0604020202020204" pitchFamily="34" charset="0"/>
              <a:buChar char="•"/>
            </a:pPr>
            <a:r>
              <a:rPr lang="en-US" sz="1500"/>
              <a:t>Create personalized conversations with distinct topics using natural language understanding and entity extraction.</a:t>
            </a:r>
          </a:p>
          <a:p>
            <a:pPr marL="285750" indent="-285750" algn="l">
              <a:spcAft>
                <a:spcPts val="400"/>
              </a:spcAft>
              <a:buFont typeface="Arial" panose="020B0604020202020204" pitchFamily="34" charset="0"/>
              <a:buChar char="•"/>
            </a:pPr>
            <a:r>
              <a:rPr lang="en-US" sz="1500"/>
              <a:t>Monitor and improve your chatbot’s performance using AI and</a:t>
            </a:r>
            <a:br>
              <a:rPr lang="en-US" sz="1500"/>
            </a:br>
            <a:r>
              <a:rPr lang="en-US" sz="1500"/>
              <a:t>data-driven insights.</a:t>
            </a:r>
          </a:p>
          <a:p>
            <a:pPr algn="l">
              <a:spcBef>
                <a:spcPts val="600"/>
              </a:spcBef>
              <a:spcAft>
                <a:spcPts val="400"/>
              </a:spcAft>
            </a:pPr>
            <a:r>
              <a:rPr lang="en-US">
                <a:latin typeface="+mj-lt"/>
              </a:rPr>
              <a:t>Extend personalized assistance</a:t>
            </a:r>
          </a:p>
          <a:p>
            <a:pPr marL="285750" indent="-285750" algn="l">
              <a:spcBef>
                <a:spcPts val="600"/>
              </a:spcBef>
              <a:spcAft>
                <a:spcPts val="400"/>
              </a:spcAft>
              <a:buFont typeface="Arial" panose="020B0604020202020204" pitchFamily="34" charset="0"/>
              <a:buChar char="•"/>
            </a:pPr>
            <a:r>
              <a:rPr lang="en-US" sz="1500"/>
              <a:t>Tailor customer engagement by providing at-a-glance customer history and utilize AI to classify, prioritize, and assign customers</a:t>
            </a:r>
            <a:br>
              <a:rPr lang="en-US" sz="1500"/>
            </a:br>
            <a:r>
              <a:rPr lang="en-US" sz="1500"/>
              <a:t>across all channels to the most qualified agent.</a:t>
            </a:r>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5" name="Picture 4" descr="Screenshot of customer service detail">
            <a:extLst>
              <a:ext uri="{FF2B5EF4-FFF2-40B4-BE49-F238E27FC236}">
                <a16:creationId xmlns:a16="http://schemas.microsoft.com/office/drawing/2014/main" id="{A7A193DB-090D-7285-16FF-7A6B953CBF24}"/>
              </a:ext>
              <a:ext uri="{C183D7F6-B498-43B3-948B-1728B52AA6E4}">
                <adec:decorative xmlns:adec="http://schemas.microsoft.com/office/drawing/2017/decorative" val="0"/>
              </a:ext>
            </a:extLst>
          </p:cNvPr>
          <p:cNvPicPr>
            <a:picLocks/>
          </p:cNvPicPr>
          <p:nvPr/>
        </p:nvPicPr>
        <p:blipFill rotWithShape="1">
          <a:blip r:embed="rId4"/>
          <a:srcRect l="127" r="2127"/>
          <a:stretch/>
        </p:blipFill>
        <p:spPr>
          <a:xfrm>
            <a:off x="7141089" y="1987028"/>
            <a:ext cx="5240126" cy="301226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spTree>
    <p:extLst>
      <p:ext uri="{BB962C8B-B14F-4D97-AF65-F5344CB8AC3E}">
        <p14:creationId xmlns:p14="http://schemas.microsoft.com/office/powerpoint/2010/main" val="1519217749"/>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Seamless </a:t>
            </a:r>
            <a:r>
              <a:rPr lang="en-US" b="1" dirty="0">
                <a:latin typeface="+mn-lt"/>
                <a:cs typeface="Segoe UI" panose="020B0502040204020203" pitchFamily="34" charset="0"/>
              </a:rPr>
              <a:t>customer service</a:t>
            </a:r>
            <a:r>
              <a:rPr lang="en-US" dirty="0"/>
              <a:t> in detail (part 2)</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0" y="1768707"/>
            <a:ext cx="5903226" cy="3631763"/>
          </a:xfrm>
          <a:prstGeom prst="rect">
            <a:avLst/>
          </a:prstGeom>
          <a:noFill/>
        </p:spPr>
        <p:txBody>
          <a:bodyPr wrap="square" lIns="0" tIns="0" rIns="0" bIns="0" rtlCol="0">
            <a:spAutoFit/>
          </a:bodyPr>
          <a:lstStyle/>
          <a:p>
            <a:pPr algn="l">
              <a:spcAft>
                <a:spcPts val="400"/>
              </a:spcAft>
            </a:pPr>
            <a:r>
              <a:rPr lang="en-US">
                <a:latin typeface="+mj-lt"/>
              </a:rPr>
              <a:t>Provide smarter, omnichannel services</a:t>
            </a:r>
          </a:p>
          <a:p>
            <a:pPr marL="285750" indent="-285750" algn="l">
              <a:spcAft>
                <a:spcPts val="400"/>
              </a:spcAft>
              <a:buFont typeface="Arial" panose="020B0604020202020204" pitchFamily="34" charset="0"/>
              <a:buChar char="•"/>
            </a:pPr>
            <a:r>
              <a:rPr lang="en-US" sz="1500"/>
              <a:t>Elevate agent effectiveness with tools such as giving the option to work across multiple open cases and utilizing Microsoft Teams to connect with subject-matters experts.</a:t>
            </a:r>
          </a:p>
          <a:p>
            <a:pPr marL="285750" indent="-285750" algn="l">
              <a:spcAft>
                <a:spcPts val="400"/>
              </a:spcAft>
              <a:buFont typeface="Arial" panose="020B0604020202020204" pitchFamily="34" charset="0"/>
              <a:buChar char="•"/>
            </a:pPr>
            <a:r>
              <a:rPr lang="en-US" sz="1500"/>
              <a:t>Utilize the Internet of Things (IoT) to send remote commands to resolve issues quickly and to identify devices in need</a:t>
            </a:r>
            <a:br>
              <a:rPr lang="en-US" sz="1500"/>
            </a:br>
            <a:r>
              <a:rPr lang="en-US" sz="1500"/>
              <a:t>of attention.</a:t>
            </a:r>
          </a:p>
          <a:p>
            <a:pPr marL="285750" indent="-285750" algn="l">
              <a:spcAft>
                <a:spcPts val="400"/>
              </a:spcAft>
              <a:buFont typeface="Arial" panose="020B0604020202020204" pitchFamily="34" charset="0"/>
              <a:buChar char="•"/>
            </a:pPr>
            <a:r>
              <a:rPr lang="en-US" sz="1500"/>
              <a:t>Build custom workflows using Power Automate and create complex scenarios with Microsoft Bot Framework.</a:t>
            </a:r>
          </a:p>
          <a:p>
            <a:pPr algn="l">
              <a:spcBef>
                <a:spcPts val="600"/>
              </a:spcBef>
              <a:spcAft>
                <a:spcPts val="400"/>
              </a:spcAft>
            </a:pPr>
            <a:r>
              <a:rPr lang="en-US">
                <a:latin typeface="+mj-lt"/>
              </a:rPr>
              <a:t>Resolve issues on your own</a:t>
            </a:r>
          </a:p>
          <a:p>
            <a:pPr marL="285750" indent="-285750" algn="l">
              <a:spcBef>
                <a:spcPts val="600"/>
              </a:spcBef>
              <a:spcAft>
                <a:spcPts val="400"/>
              </a:spcAft>
              <a:buFont typeface="Arial" panose="020B0604020202020204" pitchFamily="34" charset="0"/>
              <a:buChar char="•"/>
            </a:pPr>
            <a:r>
              <a:rPr lang="en-US" sz="1500"/>
              <a:t>Provide self-service support with virtual agents, knowledge base portals, and community support forums.</a:t>
            </a:r>
          </a:p>
          <a:p>
            <a:pPr marL="285750" indent="-285750" algn="l">
              <a:spcBef>
                <a:spcPts val="600"/>
              </a:spcBef>
              <a:spcAft>
                <a:spcPts val="400"/>
              </a:spcAft>
              <a:buFont typeface="Arial" panose="020B0604020202020204" pitchFamily="34" charset="0"/>
              <a:buChar char="•"/>
            </a:pPr>
            <a:endParaRPr lang="en-US" sz="1500"/>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6" name="Picture 5" descr="Screenshot of customer service details">
            <a:extLst>
              <a:ext uri="{FF2B5EF4-FFF2-40B4-BE49-F238E27FC236}">
                <a16:creationId xmlns:a16="http://schemas.microsoft.com/office/drawing/2014/main" id="{87F0324A-9083-D100-5C47-27457E83CA1C}"/>
              </a:ext>
              <a:ext uri="{C183D7F6-B498-43B3-948B-1728B52AA6E4}">
                <adec:decorative xmlns:adec="http://schemas.microsoft.com/office/drawing/2017/decorative" val="0"/>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39" r="1909"/>
          <a:stretch/>
        </p:blipFill>
        <p:spPr bwMode="auto">
          <a:xfrm>
            <a:off x="7141089" y="1987027"/>
            <a:ext cx="5240126" cy="301226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1121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9689609-FBAE-222C-2946-F234BA7B48DB}"/>
              </a:ext>
            </a:extLst>
          </p:cNvPr>
          <p:cNvSpPr>
            <a:spLocks noGrp="1"/>
          </p:cNvSpPr>
          <p:nvPr>
            <p:ph type="title"/>
          </p:nvPr>
        </p:nvSpPr>
        <p:spPr>
          <a:xfrm>
            <a:off x="380206" y="5885029"/>
            <a:ext cx="3302000" cy="369332"/>
          </a:xfrm>
        </p:spPr>
        <p:txBody>
          <a:bodyPr/>
          <a:lstStyle/>
          <a:p>
            <a:r>
              <a:rPr lang="en-US"/>
              <a:t>Natuzzi logo</a:t>
            </a:r>
          </a:p>
        </p:txBody>
      </p:sp>
      <p:pic>
        <p:nvPicPr>
          <p:cNvPr id="6" name="Picture Placeholder 5">
            <a:extLst>
              <a:ext uri="{FF2B5EF4-FFF2-40B4-BE49-F238E27FC236}">
                <a16:creationId xmlns:a16="http://schemas.microsoft.com/office/drawing/2014/main" id="{9B159C99-8FCE-C665-DF3B-0B9A914E8DF7}"/>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34574" r="34574"/>
          <a:stretch/>
        </p:blipFill>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We want to bring beauty and timeless harmony to people around the world. Working with Microsoft Dynamics 365 enables us to deliver a well-crafted experience and empower our entire global team.”</a:t>
            </a:r>
          </a:p>
          <a:p>
            <a:r>
              <a:rPr lang="en-US" sz="1100" b="1">
                <a:latin typeface="Segoe UI" panose="020B0502040204020203" pitchFamily="34" charset="0"/>
              </a:rPr>
              <a:t>Antonio Achille</a:t>
            </a:r>
            <a:r>
              <a:rPr lang="en-US" sz="1100"/>
              <a:t>, CEO, Natuzzi</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sz="1100"/>
              <a:t>Natuzzi wants to provide customers with an elevated experience that rises above the typical marketing noise and evokes the same sense of sophistication and beauty they had become known for. Their vision was to completely reimagine all their experiences, from new concept store design to revamping customer service, to staff skilling and technology. </a:t>
            </a:r>
          </a:p>
          <a:p>
            <a:endParaRPr lang="en-US" sz="1100"/>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sz="1100"/>
              <a:t>Natuzzi determined that Dynamics 365 Customer Insights and Dynamics 365 Marketing were precisely what they needed to get a holistic view of the customers worldwide and engage customers thoughtfully, at the right time, and in the channel of their choice. </a:t>
            </a:r>
          </a:p>
          <a:p>
            <a:endParaRPr lang="en-US" sz="1100"/>
          </a:p>
        </p:txBody>
      </p:sp>
      <p:sp>
        <p:nvSpPr>
          <p:cNvPr id="22" name="Text Placeholder 21">
            <a:extLst>
              <a:ext uri="{FF2B5EF4-FFF2-40B4-BE49-F238E27FC236}">
                <a16:creationId xmlns:a16="http://schemas.microsoft.com/office/drawing/2014/main" id="{AFCA26CA-068D-9D18-9859-0C9E934A02B7}"/>
              </a:ext>
            </a:extLst>
          </p:cNvPr>
          <p:cNvSpPr>
            <a:spLocks noGrp="1"/>
          </p:cNvSpPr>
          <p:nvPr>
            <p:ph type="body" sz="quarter" idx="13"/>
          </p:nvPr>
        </p:nvSpPr>
        <p:spPr/>
        <p:txBody>
          <a:bodyPr/>
          <a:lstStyle/>
          <a:p>
            <a:r>
              <a:rPr lang="en-US"/>
              <a:t>Impact</a:t>
            </a:r>
          </a:p>
        </p:txBody>
      </p:sp>
      <p:sp>
        <p:nvSpPr>
          <p:cNvPr id="23" name="Text Placeholder 22">
            <a:extLst>
              <a:ext uri="{FF2B5EF4-FFF2-40B4-BE49-F238E27FC236}">
                <a16:creationId xmlns:a16="http://schemas.microsoft.com/office/drawing/2014/main" id="{77BE6035-B29B-4A04-5615-5230DA51EAF4}"/>
              </a:ext>
            </a:extLst>
          </p:cNvPr>
          <p:cNvSpPr>
            <a:spLocks noGrp="1"/>
          </p:cNvSpPr>
          <p:nvPr>
            <p:ph type="body" sz="quarter" idx="16"/>
          </p:nvPr>
        </p:nvSpPr>
        <p:spPr/>
        <p:txBody>
          <a:bodyPr/>
          <a:lstStyle/>
          <a:p>
            <a:r>
              <a:rPr lang="en-US" sz="1100"/>
              <a:t>Over 350 dynamic segments have been created and are activated into direct marketing campaigns and leveraged for tailored personalization both in digital channels and in showrooms and events. Natuzzi has transformed the way its luxury brand discovers and sustains its customers. </a:t>
            </a:r>
          </a:p>
          <a:p>
            <a:endParaRPr lang="en-US" sz="1100"/>
          </a:p>
        </p:txBody>
      </p:sp>
      <p:sp>
        <p:nvSpPr>
          <p:cNvPr id="28" name="Text Placeholder 19">
            <a:extLst>
              <a:ext uri="{FF2B5EF4-FFF2-40B4-BE49-F238E27FC236}">
                <a16:creationId xmlns:a16="http://schemas.microsoft.com/office/drawing/2014/main" id="{0C128622-8A50-C16C-82FB-C2F5C9A65AD2}"/>
              </a:ext>
            </a:extLst>
          </p:cNvPr>
          <p:cNvSpPr>
            <a:spLocks noGrp="1"/>
          </p:cNvSpPr>
          <p:nvPr>
            <p:ph type="body" sz="quarter" idx="18"/>
          </p:nvPr>
        </p:nvSpPr>
        <p:spPr>
          <a:xfrm>
            <a:off x="4614867" y="5652080"/>
            <a:ext cx="2462402" cy="690182"/>
          </a:xfrm>
        </p:spPr>
        <p:txBody>
          <a:bodyPr/>
          <a:lstStyle/>
          <a:p>
            <a:r>
              <a:rPr lang="en-US" sz="1000" b="1">
                <a:latin typeface="Segoe UI" panose="020B0502040204020203" pitchFamily="34" charset="0"/>
                <a:cs typeface="Segoe UI" panose="020B0502040204020203" pitchFamily="34" charset="0"/>
              </a:rPr>
              <a:t>Customer</a:t>
            </a:r>
            <a:r>
              <a:rPr lang="en-US" sz="1000"/>
              <a:t>: Natuzzi</a:t>
            </a:r>
          </a:p>
          <a:p>
            <a:r>
              <a:rPr lang="en-US" sz="1000" b="1">
                <a:latin typeface="Segoe UI" panose="020B0502040204020203" pitchFamily="34" charset="0"/>
                <a:cs typeface="Segoe UI" panose="020B0502040204020203" pitchFamily="34" charset="0"/>
              </a:rPr>
              <a:t>Industry</a:t>
            </a:r>
            <a:r>
              <a:rPr lang="en-US" sz="1000"/>
              <a:t>: Retailers</a:t>
            </a:r>
          </a:p>
          <a:p>
            <a:r>
              <a:rPr lang="en-US" sz="1000" b="1">
                <a:latin typeface="Segoe UI" panose="020B0502040204020203" pitchFamily="34" charset="0"/>
                <a:cs typeface="Segoe UI" panose="020B0502040204020203" pitchFamily="34" charset="0"/>
              </a:rPr>
              <a:t>Size</a:t>
            </a:r>
            <a:r>
              <a:rPr lang="en-US" sz="1000"/>
              <a:t>: 1,000 – 9,999 employees</a:t>
            </a:r>
          </a:p>
          <a:p>
            <a:r>
              <a:rPr lang="en-US" sz="1000" b="1">
                <a:latin typeface="Segoe UI" panose="020B0502040204020203" pitchFamily="34" charset="0"/>
                <a:cs typeface="Segoe UI" panose="020B0502040204020203" pitchFamily="34" charset="0"/>
              </a:rPr>
              <a:t>Country</a:t>
            </a:r>
            <a:r>
              <a:rPr lang="en-US" sz="1000"/>
              <a:t>: Italy</a:t>
            </a:r>
          </a:p>
        </p:txBody>
      </p:sp>
      <p:sp>
        <p:nvSpPr>
          <p:cNvPr id="29" name="Text Placeholder 19">
            <a:extLst>
              <a:ext uri="{FF2B5EF4-FFF2-40B4-BE49-F238E27FC236}">
                <a16:creationId xmlns:a16="http://schemas.microsoft.com/office/drawing/2014/main" id="{1009B6D6-0C41-5083-8FCC-FBDB52E584E5}"/>
              </a:ext>
            </a:extLst>
          </p:cNvPr>
          <p:cNvSpPr txBox="1">
            <a:spLocks/>
          </p:cNvSpPr>
          <p:nvPr/>
        </p:nvSpPr>
        <p:spPr>
          <a:xfrm>
            <a:off x="7077269" y="5649084"/>
            <a:ext cx="2826386" cy="875967"/>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lang="en-US" sz="1200" b="0" kern="1200" spc="0" baseline="0" dirty="0" smtClean="0">
                <a:solidFill>
                  <a:schemeClr val="tx1"/>
                </a:solidFill>
                <a:latin typeface="+mn-lt"/>
                <a:ea typeface="+mn-ea"/>
                <a:cs typeface="+mn-cs"/>
              </a:defRPr>
            </a:lvl1pPr>
            <a:lvl2pPr marL="22860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accent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b="1">
                <a:latin typeface="Poppins" pitchFamily="2" charset="77"/>
                <a:cs typeface="Poppins" pitchFamily="2" charset="77"/>
              </a:rPr>
              <a:t>Products and services:</a:t>
            </a:r>
          </a:p>
          <a:p>
            <a:r>
              <a:rPr lang="en-US" sz="1000"/>
              <a:t>Dynamics 365</a:t>
            </a:r>
          </a:p>
          <a:p>
            <a:r>
              <a:rPr lang="en-US" sz="1000"/>
              <a:t>Dynamics 365 Customer Insights</a:t>
            </a:r>
          </a:p>
          <a:p>
            <a:r>
              <a:rPr lang="en-US" sz="1000"/>
              <a:t>Dynamics 365 Customer Service</a:t>
            </a:r>
          </a:p>
          <a:p>
            <a:r>
              <a:rPr lang="en-US" sz="1000"/>
              <a:t>Dynamics 365 Field Service</a:t>
            </a:r>
          </a:p>
          <a:p>
            <a:r>
              <a:rPr lang="en-US" sz="1000"/>
              <a:t>Dynamics 365 Marketing</a:t>
            </a:r>
          </a:p>
        </p:txBody>
      </p:sp>
      <p:pic>
        <p:nvPicPr>
          <p:cNvPr id="8" name="Picture 5" descr="Natuzzi logo">
            <a:extLst>
              <a:ext uri="{FF2B5EF4-FFF2-40B4-BE49-F238E27FC236}">
                <a16:creationId xmlns:a16="http://schemas.microsoft.com/office/drawing/2014/main" id="{1530CCB3-4144-56F6-5FB7-59D559DBF7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52018" y="5680876"/>
            <a:ext cx="951719" cy="547799"/>
          </a:xfrm>
          <a:prstGeom prst="rect">
            <a:avLst/>
          </a:prstGeom>
        </p:spPr>
      </p:pic>
    </p:spTree>
    <p:extLst>
      <p:ext uri="{BB962C8B-B14F-4D97-AF65-F5344CB8AC3E}">
        <p14:creationId xmlns:p14="http://schemas.microsoft.com/office/powerpoint/2010/main" val="348898581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06BD104-B6AB-C3B7-88AE-7AE0DD67362F}"/>
              </a:ext>
            </a:extLst>
          </p:cNvPr>
          <p:cNvSpPr txBox="1"/>
          <p:nvPr/>
        </p:nvSpPr>
        <p:spPr>
          <a:xfrm>
            <a:off x="2842602" y="2006479"/>
            <a:ext cx="6506796" cy="2092881"/>
          </a:xfrm>
          <a:prstGeom prst="rect">
            <a:avLst/>
          </a:prstGeom>
          <a:noFill/>
        </p:spPr>
        <p:txBody>
          <a:bodyPr wrap="square" lIns="0" tIns="0" rIns="0" bIns="0" rtlCol="0">
            <a:spAutoFit/>
          </a:bodyPr>
          <a:lstStyle/>
          <a:p>
            <a:pPr algn="ctr"/>
            <a:r>
              <a:rPr lang="en-US" sz="4000" b="1">
                <a:solidFill>
                  <a:srgbClr val="FFB900"/>
                </a:solidFill>
                <a:latin typeface="Segoe UI" panose="020B0502040204020203" pitchFamily="34" charset="0"/>
                <a:cs typeface="Segoe UI" panose="020B0502040204020203" pitchFamily="34" charset="0"/>
              </a:rPr>
              <a:t>Build</a:t>
            </a:r>
            <a:r>
              <a:rPr lang="en-US" sz="4000" b="1">
                <a:solidFill>
                  <a:schemeClr val="bg1"/>
                </a:solidFill>
                <a:latin typeface="Segoe UI" panose="020B0502040204020203" pitchFamily="34" charset="0"/>
                <a:cs typeface="Segoe UI" panose="020B0502040204020203" pitchFamily="34" charset="0"/>
              </a:rPr>
              <a:t> a real-time </a:t>
            </a:r>
            <a:br>
              <a:rPr lang="en-US" sz="4000" b="1">
                <a:solidFill>
                  <a:schemeClr val="bg1"/>
                </a:solidFill>
                <a:latin typeface="Segoe UI" panose="020B0502040204020203" pitchFamily="34" charset="0"/>
                <a:cs typeface="Segoe UI" panose="020B0502040204020203" pitchFamily="34" charset="0"/>
              </a:rPr>
            </a:br>
            <a:r>
              <a:rPr lang="en-US" sz="4000" b="1">
                <a:solidFill>
                  <a:schemeClr val="bg1"/>
                </a:solidFill>
                <a:latin typeface="Segoe UI" panose="020B0502040204020203" pitchFamily="34" charset="0"/>
                <a:cs typeface="Segoe UI" panose="020B0502040204020203" pitchFamily="34" charset="0"/>
              </a:rPr>
              <a:t>retail supply chain:</a:t>
            </a:r>
            <a:br>
              <a:rPr lang="en-US" sz="4000" b="1">
                <a:solidFill>
                  <a:schemeClr val="bg1"/>
                </a:solidFill>
                <a:latin typeface="Segoe UI" panose="020B0502040204020203" pitchFamily="34" charset="0"/>
                <a:cs typeface="Segoe UI" panose="020B0502040204020203" pitchFamily="34" charset="0"/>
              </a:rPr>
            </a:br>
            <a:r>
              <a:rPr lang="en-US" sz="2800">
                <a:solidFill>
                  <a:schemeClr val="bg1"/>
                </a:solidFill>
                <a:latin typeface="Segoe UI" panose="020B0502040204020203" pitchFamily="34" charset="0"/>
                <a:cs typeface="Segoe UI" panose="020B0502040204020203" pitchFamily="34" charset="0"/>
              </a:rPr>
              <a:t>Customer scenario level BDM+TDM content and customer stories</a:t>
            </a:r>
          </a:p>
        </p:txBody>
      </p:sp>
      <p:pic>
        <p:nvPicPr>
          <p:cNvPr id="2" name="Picture 1" descr="Retail unlocked logo">
            <a:extLst>
              <a:ext uri="{FF2B5EF4-FFF2-40B4-BE49-F238E27FC236}">
                <a16:creationId xmlns:a16="http://schemas.microsoft.com/office/drawing/2014/main" id="{66F34DE3-AB9E-29E5-189A-76E3870045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37831" y="5220650"/>
            <a:ext cx="1716336" cy="632899"/>
          </a:xfrm>
          <a:prstGeom prst="rect">
            <a:avLst/>
          </a:prstGeom>
        </p:spPr>
      </p:pic>
    </p:spTree>
    <p:extLst>
      <p:ext uri="{BB962C8B-B14F-4D97-AF65-F5344CB8AC3E}">
        <p14:creationId xmlns:p14="http://schemas.microsoft.com/office/powerpoint/2010/main" val="1360774236"/>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1DAF6D-0104-56D8-ED56-46A5CD708824}"/>
              </a:ext>
              <a:ext uri="{C183D7F6-B498-43B3-948B-1728B52AA6E4}">
                <adec:decorative xmlns:adec="http://schemas.microsoft.com/office/drawing/2017/decorative" val="1"/>
              </a:ext>
            </a:extLst>
          </p:cNvPr>
          <p:cNvCxnSpPr>
            <a:cxnSpLocks/>
          </p:cNvCxnSpPr>
          <p:nvPr/>
        </p:nvCxnSpPr>
        <p:spPr>
          <a:xfrm>
            <a:off x="6019003" y="5942294"/>
            <a:ext cx="5524390" cy="0"/>
          </a:xfrm>
          <a:prstGeom prst="line">
            <a:avLst/>
          </a:prstGeom>
          <a:ln w="15875">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6" name="Picture Placeholder 6" descr="Image of employee in clothing store looking at tablet">
            <a:extLst>
              <a:ext uri="{FF2B5EF4-FFF2-40B4-BE49-F238E27FC236}">
                <a16:creationId xmlns:a16="http://schemas.microsoft.com/office/drawing/2014/main" id="{024CEBFA-67FF-6B68-3D5D-5791FF1B92E8}"/>
              </a:ext>
            </a:extLst>
          </p:cNvPr>
          <p:cNvPicPr>
            <a:picLocks noChangeAspect="1"/>
          </p:cNvPicPr>
          <p:nvPr/>
        </p:nvPicPr>
        <p:blipFill rotWithShape="1">
          <a:blip r:embed="rId3"/>
          <a:srcRect l="5007" t="4904" r="1803"/>
          <a:stretch/>
        </p:blipFill>
        <p:spPr>
          <a:xfrm>
            <a:off x="8367" y="0"/>
            <a:ext cx="5569544" cy="6858000"/>
          </a:xfrm>
          <a:prstGeom prst="rect">
            <a:avLst/>
          </a:prstGeom>
        </p:spPr>
      </p:pic>
      <p:grpSp>
        <p:nvGrpSpPr>
          <p:cNvPr id="18" name="Group 17">
            <a:extLst>
              <a:ext uri="{FF2B5EF4-FFF2-40B4-BE49-F238E27FC236}">
                <a16:creationId xmlns:a16="http://schemas.microsoft.com/office/drawing/2014/main" id="{0DE4A485-5C25-0749-6718-F3B9323B9F55}"/>
              </a:ext>
              <a:ext uri="{C183D7F6-B498-43B3-948B-1728B52AA6E4}">
                <adec:decorative xmlns:adec="http://schemas.microsoft.com/office/drawing/2017/decorative" val="1"/>
              </a:ext>
            </a:extLst>
          </p:cNvPr>
          <p:cNvGrpSpPr/>
          <p:nvPr/>
        </p:nvGrpSpPr>
        <p:grpSpPr>
          <a:xfrm>
            <a:off x="252570" y="4487989"/>
            <a:ext cx="5337245" cy="1652281"/>
            <a:chOff x="117423" y="4487989"/>
            <a:chExt cx="5337245" cy="1652281"/>
          </a:xfrm>
          <a:solidFill>
            <a:srgbClr val="FFE399"/>
          </a:solidFill>
        </p:grpSpPr>
        <p:sp>
          <p:nvSpPr>
            <p:cNvPr id="12" name="Rounded Rectangle 11">
              <a:extLst>
                <a:ext uri="{FF2B5EF4-FFF2-40B4-BE49-F238E27FC236}">
                  <a16:creationId xmlns:a16="http://schemas.microsoft.com/office/drawing/2014/main" id="{2B085737-3E3E-2698-A750-469F4594EF65}"/>
                </a:ext>
                <a:ext uri="{C183D7F6-B498-43B3-948B-1728B52AA6E4}">
                  <adec:decorative xmlns:adec="http://schemas.microsoft.com/office/drawing/2017/decorative" val="1"/>
                </a:ext>
              </a:extLst>
            </p:cNvPr>
            <p:cNvSpPr/>
            <p:nvPr/>
          </p:nvSpPr>
          <p:spPr bwMode="auto">
            <a:xfrm>
              <a:off x="117423" y="4487989"/>
              <a:ext cx="3726395"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7" name="Rounded Rectangle 16">
              <a:extLst>
                <a:ext uri="{FF2B5EF4-FFF2-40B4-BE49-F238E27FC236}">
                  <a16:creationId xmlns:a16="http://schemas.microsoft.com/office/drawing/2014/main" id="{DD77B943-26B5-3932-06E8-A40A88421576}"/>
                </a:ext>
                <a:ext uri="{C183D7F6-B498-43B3-948B-1728B52AA6E4}">
                  <adec:decorative xmlns:adec="http://schemas.microsoft.com/office/drawing/2017/decorative" val="1"/>
                </a:ext>
              </a:extLst>
            </p:cNvPr>
            <p:cNvSpPr/>
            <p:nvPr/>
          </p:nvSpPr>
          <p:spPr bwMode="auto">
            <a:xfrm>
              <a:off x="2415715" y="4487989"/>
              <a:ext cx="3038953"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BB4511B2-D33C-22C6-749A-A66A6F4D7CC8}"/>
              </a:ext>
            </a:extLst>
          </p:cNvPr>
          <p:cNvSpPr>
            <a:spLocks noGrp="1"/>
          </p:cNvSpPr>
          <p:nvPr>
            <p:ph type="title"/>
          </p:nvPr>
        </p:nvSpPr>
        <p:spPr>
          <a:xfrm>
            <a:off x="590868" y="4745346"/>
            <a:ext cx="4539556" cy="1169238"/>
          </a:xfrm>
        </p:spPr>
        <p:txBody>
          <a:bodyPr/>
          <a:lstStyle/>
          <a:p>
            <a:pPr algn="l"/>
            <a:r>
              <a:rPr lang="en-US" b="1">
                <a:latin typeface="Segoe UI" panose="020B0502040204020203" pitchFamily="34" charset="0"/>
                <a:cs typeface="Segoe UI" panose="020B0502040204020203" pitchFamily="34" charset="0"/>
              </a:rPr>
              <a:t>Demand planning</a:t>
            </a:r>
            <a:r>
              <a:rPr lang="en-US"/>
              <a:t> and optimization</a:t>
            </a:r>
          </a:p>
        </p:txBody>
      </p:sp>
      <p:pic>
        <p:nvPicPr>
          <p:cNvPr id="7" name="Picture 6">
            <a:extLst>
              <a:ext uri="{FF2B5EF4-FFF2-40B4-BE49-F238E27FC236}">
                <a16:creationId xmlns:a16="http://schemas.microsoft.com/office/drawing/2014/main" id="{8FFEBECC-BCF0-8806-68CE-677589F28FF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99117" y="5032274"/>
            <a:ext cx="978795" cy="1107996"/>
          </a:xfrm>
          <a:prstGeom prst="rect">
            <a:avLst/>
          </a:prstGeom>
        </p:spPr>
      </p:pic>
      <p:sp>
        <p:nvSpPr>
          <p:cNvPr id="5" name="TextBox 4">
            <a:extLst>
              <a:ext uri="{FF2B5EF4-FFF2-40B4-BE49-F238E27FC236}">
                <a16:creationId xmlns:a16="http://schemas.microsoft.com/office/drawing/2014/main" id="{CEF0FB11-E6E9-252D-EC79-9F9F300FE020}"/>
              </a:ext>
            </a:extLst>
          </p:cNvPr>
          <p:cNvSpPr txBox="1"/>
          <p:nvPr/>
        </p:nvSpPr>
        <p:spPr>
          <a:xfrm>
            <a:off x="6019799" y="687834"/>
            <a:ext cx="5486668" cy="246221"/>
          </a:xfrm>
          <a:prstGeom prst="rect">
            <a:avLst/>
          </a:prstGeom>
          <a:noFill/>
        </p:spPr>
        <p:txBody>
          <a:bodyPr wrap="square" lIns="0" tIns="0" rIns="0" bIns="0" rtlCol="0">
            <a:spAutoFit/>
          </a:bodyPr>
          <a:lstStyle/>
          <a:p>
            <a:pPr algn="l"/>
            <a:r>
              <a:rPr lang="en-US" sz="1600"/>
              <a:t>Dynamics 365 Supply Chain Management</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3154710"/>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Predict demand with intelligence </a:t>
            </a:r>
            <a:r>
              <a:rPr lang="en-US" sz="1600">
                <a:cs typeface="Segoe UI" panose="020B0502040204020203" pitchFamily="34" charset="0"/>
              </a:rPr>
              <a:t>from sales, marketing, external news, and events to plan for a dynamic and shifting market.</a:t>
            </a:r>
          </a:p>
          <a:p>
            <a:pPr algn="l">
              <a:spcAft>
                <a:spcPts val="1800"/>
              </a:spcAft>
            </a:pPr>
            <a:r>
              <a:rPr lang="en-US" sz="1600">
                <a:latin typeface="+mj-lt"/>
                <a:cs typeface="Segoe UI" panose="020B0502040204020203" pitchFamily="34" charset="0"/>
              </a:rPr>
              <a:t>Build agile distribution and manufacturing processes </a:t>
            </a:r>
            <a:r>
              <a:rPr lang="en-US" sz="1600">
                <a:cs typeface="Segoe UI" panose="020B0502040204020203" pitchFamily="34" charset="0"/>
              </a:rPr>
              <a:t>with</a:t>
            </a:r>
            <a:br>
              <a:rPr lang="en-US" sz="1600">
                <a:cs typeface="Segoe UI" panose="020B0502040204020203" pitchFamily="34" charset="0"/>
              </a:rPr>
            </a:br>
            <a:r>
              <a:rPr lang="en-US" sz="1600">
                <a:cs typeface="Segoe UI" panose="020B0502040204020203" pitchFamily="34" charset="0"/>
              </a:rPr>
              <a:t>real-time, cross-channel inventory visibility to optimize inventory.</a:t>
            </a:r>
          </a:p>
          <a:p>
            <a:pPr algn="l">
              <a:spcAft>
                <a:spcPts val="1800"/>
              </a:spcAft>
            </a:pPr>
            <a:r>
              <a:rPr lang="en-US" sz="1600">
                <a:latin typeface="+mj-lt"/>
                <a:cs typeface="Segoe UI" panose="020B0502040204020203" pitchFamily="34" charset="0"/>
              </a:rPr>
              <a:t>Automate replenishment </a:t>
            </a:r>
            <a:r>
              <a:rPr lang="en-US" sz="1600">
                <a:cs typeface="Segoe UI" panose="020B0502040204020203" pitchFamily="34" charset="0"/>
              </a:rPr>
              <a:t>with real-time planning based on order priorities, forecasts, and stock levels.</a:t>
            </a:r>
          </a:p>
          <a:p>
            <a:pPr algn="l">
              <a:spcAft>
                <a:spcPts val="1800"/>
              </a:spcAft>
            </a:pPr>
            <a:r>
              <a:rPr lang="en-US" sz="1600">
                <a:latin typeface="+mj-lt"/>
                <a:cs typeface="Segoe UI" panose="020B0502040204020203" pitchFamily="34" charset="0"/>
              </a:rPr>
              <a:t>Reduce waste and unnecessary emissions </a:t>
            </a:r>
            <a:r>
              <a:rPr lang="en-US" sz="1600">
                <a:cs typeface="Segoe UI" panose="020B0502040204020203" pitchFamily="34" charset="0"/>
              </a:rPr>
              <a:t>from your supply chain by ensuring inventory doesn’t exceed demand.</a:t>
            </a:r>
          </a:p>
        </p:txBody>
      </p:sp>
      <p:sp>
        <p:nvSpPr>
          <p:cNvPr id="4" name="TextBox 3">
            <a:extLst>
              <a:ext uri="{FF2B5EF4-FFF2-40B4-BE49-F238E27FC236}">
                <a16:creationId xmlns:a16="http://schemas.microsoft.com/office/drawing/2014/main" id="{8474C846-397A-BF23-260D-325CA127E864}"/>
              </a:ext>
            </a:extLst>
          </p:cNvPr>
          <p:cNvSpPr txBox="1"/>
          <p:nvPr/>
        </p:nvSpPr>
        <p:spPr>
          <a:xfrm>
            <a:off x="6012214" y="6077115"/>
            <a:ext cx="1513175" cy="492443"/>
          </a:xfrm>
          <a:prstGeom prst="rect">
            <a:avLst/>
          </a:prstGeom>
          <a:noFill/>
        </p:spPr>
        <p:txBody>
          <a:bodyPr wrap="square" lIns="0" tIns="0" rIns="0" bIns="0" rtlCol="0">
            <a:spAutoFit/>
          </a:bodyPr>
          <a:lstStyle/>
          <a:p>
            <a:pPr algn="l"/>
            <a:r>
              <a:rPr lang="en-US" sz="1600">
                <a:latin typeface="+mj-lt"/>
              </a:rPr>
              <a:t>Featuring partners like:</a:t>
            </a:r>
          </a:p>
        </p:txBody>
      </p:sp>
      <p:pic>
        <p:nvPicPr>
          <p:cNvPr id="13" name="Picture Placeholder 3" descr="BlueYonder Logo">
            <a:extLst>
              <a:ext uri="{FF2B5EF4-FFF2-40B4-BE49-F238E27FC236}">
                <a16:creationId xmlns:a16="http://schemas.microsoft.com/office/drawing/2014/main" id="{9505A14A-A68B-BA36-A29A-8C17401C86D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851945" y="6077115"/>
            <a:ext cx="1539519" cy="496383"/>
          </a:xfrm>
          <a:prstGeom prst="rect">
            <a:avLst/>
          </a:prstGeom>
        </p:spPr>
      </p:pic>
      <p:sp>
        <p:nvSpPr>
          <p:cNvPr id="10" name="TextBox 9">
            <a:extLst>
              <a:ext uri="{FF2B5EF4-FFF2-40B4-BE49-F238E27FC236}">
                <a16:creationId xmlns:a16="http://schemas.microsoft.com/office/drawing/2014/main" id="{6E0161C6-3DC1-0A72-5065-CFB60CFA6C27}"/>
              </a:ext>
            </a:extLst>
          </p:cNvPr>
          <p:cNvSpPr txBox="1"/>
          <p:nvPr/>
        </p:nvSpPr>
        <p:spPr>
          <a:xfrm>
            <a:off x="10490670" y="6150903"/>
            <a:ext cx="1118944" cy="246220"/>
          </a:xfrm>
          <a:prstGeom prst="rect">
            <a:avLst/>
          </a:prstGeom>
          <a:noFill/>
        </p:spPr>
        <p:txBody>
          <a:bodyPr wrap="square" lIns="0" tIns="0" rIns="0" bIns="0" rtlCol="0">
            <a:spAutoFit/>
          </a:bodyPr>
          <a:lstStyle/>
          <a:p>
            <a:pPr algn="l"/>
            <a:r>
              <a:rPr lang="en-US" sz="1600">
                <a:latin typeface="+mj-lt"/>
              </a:rPr>
              <a:t>and more…</a:t>
            </a:r>
          </a:p>
        </p:txBody>
      </p:sp>
    </p:spTree>
    <p:extLst>
      <p:ext uri="{BB962C8B-B14F-4D97-AF65-F5344CB8AC3E}">
        <p14:creationId xmlns:p14="http://schemas.microsoft.com/office/powerpoint/2010/main" val="2659792385"/>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Demand planning </a:t>
            </a:r>
            <a:r>
              <a:rPr lang="en-US" dirty="0">
                <a:cs typeface="Segoe UI" panose="020B0502040204020203" pitchFamily="34" charset="0"/>
              </a:rPr>
              <a:t>and optimization </a:t>
            </a:r>
            <a:r>
              <a:rPr lang="en-US" dirty="0"/>
              <a:t>in detail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728726" cy="4616648"/>
          </a:xfrm>
          <a:prstGeom prst="rect">
            <a:avLst/>
          </a:prstGeom>
          <a:noFill/>
        </p:spPr>
        <p:txBody>
          <a:bodyPr wrap="square" lIns="0" tIns="0" rIns="0" bIns="0" rtlCol="0">
            <a:spAutoFit/>
          </a:bodyPr>
          <a:lstStyle/>
          <a:p>
            <a:pPr algn="l">
              <a:spcAft>
                <a:spcPts val="600"/>
              </a:spcAft>
            </a:pPr>
            <a:r>
              <a:rPr lang="en-US">
                <a:latin typeface="+mj-lt"/>
              </a:rPr>
              <a:t>Real-time inventory visibility</a:t>
            </a:r>
          </a:p>
          <a:p>
            <a:pPr marL="285750" indent="-285750" algn="l">
              <a:spcAft>
                <a:spcPts val="600"/>
              </a:spcAft>
              <a:buFont typeface="Arial" panose="020B0604020202020204" pitchFamily="34" charset="0"/>
              <a:buChar char="•"/>
            </a:pPr>
            <a:r>
              <a:rPr lang="en-US" sz="1600"/>
              <a:t>Utilize AI-enriched demand forecasting to help ensure on-time delivery of the right product and near-real-time production planning to eliminate stockouts.</a:t>
            </a:r>
          </a:p>
          <a:p>
            <a:pPr marL="285750" indent="-285750" algn="l">
              <a:spcAft>
                <a:spcPts val="600"/>
              </a:spcAft>
              <a:buFont typeface="Arial" panose="020B0604020202020204" pitchFamily="34" charset="0"/>
              <a:buChar char="•"/>
            </a:pPr>
            <a:r>
              <a:rPr lang="en-US" sz="1600"/>
              <a:t>Deliver cross-channel inventory visibility and maintain accounting ledgers globally in near-real time.</a:t>
            </a:r>
          </a:p>
          <a:p>
            <a:pPr algn="l">
              <a:spcBef>
                <a:spcPts val="600"/>
              </a:spcBef>
              <a:spcAft>
                <a:spcPts val="600"/>
              </a:spcAft>
            </a:pPr>
            <a:r>
              <a:rPr lang="en-US">
                <a:latin typeface="+mj-lt"/>
              </a:rPr>
              <a:t>Planning optimization, even during disruption</a:t>
            </a:r>
          </a:p>
          <a:p>
            <a:pPr marL="285750" indent="-285750" algn="l">
              <a:spcAft>
                <a:spcPts val="600"/>
              </a:spcAft>
              <a:buFont typeface="Arial" panose="020B0604020202020204" pitchFamily="34" charset="0"/>
              <a:buChar char="•"/>
            </a:pPr>
            <a:r>
              <a:rPr lang="en-US" sz="1600"/>
              <a:t>Respond intelligently to dynamic shifts in supply and demand with prescriptive analytics using unified real-time data from data providers, partners, customers, and suppliers.</a:t>
            </a:r>
          </a:p>
          <a:p>
            <a:pPr marL="285750" indent="-285750" algn="l">
              <a:spcAft>
                <a:spcPts val="600"/>
              </a:spcAft>
              <a:buFont typeface="Arial" panose="020B0604020202020204" pitchFamily="34" charset="0"/>
              <a:buChar char="•"/>
            </a:pPr>
            <a:r>
              <a:rPr lang="en-US" sz="1600"/>
              <a:t>Optimize operations, material handling, workforce planning, and inventory flow with integrated warehouse management.</a:t>
            </a:r>
          </a:p>
          <a:p>
            <a:pPr marL="285750" indent="-285750" algn="l">
              <a:spcAft>
                <a:spcPts val="600"/>
              </a:spcAft>
              <a:buFont typeface="Arial" panose="020B0604020202020204" pitchFamily="34" charset="0"/>
              <a:buChar char="•"/>
            </a:pPr>
            <a:r>
              <a:rPr lang="en-US" sz="1600"/>
              <a:t>Scale distribution during peaks and keep critical warehouse processes running at high throughput, all while ensuring business continuity even when disconnected from the cloud.</a:t>
            </a:r>
          </a:p>
          <a:p>
            <a:pPr algn="l">
              <a:spcAft>
                <a:spcPts val="600"/>
              </a:spcAft>
            </a:pPr>
            <a:endParaRPr lang="en-US" sz="1600"/>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5" name="Picture 4" descr="Screenshot of demand planning detail">
            <a:extLst>
              <a:ext uri="{FF2B5EF4-FFF2-40B4-BE49-F238E27FC236}">
                <a16:creationId xmlns:a16="http://schemas.microsoft.com/office/drawing/2014/main" id="{32F288A0-8E0C-FCD8-2A3D-4B19B46CFD0F}"/>
              </a:ext>
              <a:ext uri="{C183D7F6-B498-43B3-948B-1728B52AA6E4}">
                <adec:decorative xmlns:adec="http://schemas.microsoft.com/office/drawing/2017/decorative" val="0"/>
              </a:ext>
            </a:extLst>
          </p:cNvPr>
          <p:cNvPicPr>
            <a:picLocks/>
          </p:cNvPicPr>
          <p:nvPr/>
        </p:nvPicPr>
        <p:blipFill rotWithShape="1">
          <a:blip r:embed="rId4"/>
          <a:srcRect l="1055" r="1467"/>
          <a:stretch/>
        </p:blipFill>
        <p:spPr>
          <a:xfrm>
            <a:off x="7129984" y="1987030"/>
            <a:ext cx="5251231" cy="3018652"/>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spTree>
    <p:extLst>
      <p:ext uri="{BB962C8B-B14F-4D97-AF65-F5344CB8AC3E}">
        <p14:creationId xmlns:p14="http://schemas.microsoft.com/office/powerpoint/2010/main" val="2167320290"/>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Demand planning </a:t>
            </a:r>
            <a:r>
              <a:rPr lang="en-US" dirty="0">
                <a:cs typeface="Segoe UI" panose="020B0502040204020203" pitchFamily="34" charset="0"/>
              </a:rPr>
              <a:t>and optimization </a:t>
            </a:r>
            <a:r>
              <a:rPr lang="en-US" dirty="0"/>
              <a:t>in detail (part 2)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627126" cy="3123932"/>
          </a:xfrm>
          <a:prstGeom prst="rect">
            <a:avLst/>
          </a:prstGeom>
          <a:noFill/>
        </p:spPr>
        <p:txBody>
          <a:bodyPr wrap="square" lIns="0" tIns="0" rIns="0" bIns="0" rtlCol="0">
            <a:spAutoFit/>
          </a:bodyPr>
          <a:lstStyle/>
          <a:p>
            <a:pPr algn="l">
              <a:spcAft>
                <a:spcPts val="600"/>
              </a:spcAft>
            </a:pPr>
            <a:r>
              <a:rPr lang="en-US">
                <a:latin typeface="+mj-lt"/>
              </a:rPr>
              <a:t>Intelligent order management</a:t>
            </a:r>
          </a:p>
          <a:p>
            <a:pPr marL="285750" indent="-285750" algn="l">
              <a:spcAft>
                <a:spcPts val="600"/>
              </a:spcAft>
              <a:buFont typeface="Arial" panose="020B0604020202020204" pitchFamily="34" charset="0"/>
              <a:buChar char="•"/>
            </a:pPr>
            <a:r>
              <a:rPr lang="en-US" sz="1600"/>
              <a:t>Quickly respond to changing requirements with easy-to-use journey orchestration-designer tools to modify the order journey.</a:t>
            </a:r>
          </a:p>
          <a:p>
            <a:pPr marL="285750" indent="-285750" algn="l">
              <a:spcAft>
                <a:spcPts val="600"/>
              </a:spcAft>
              <a:buFont typeface="Arial" panose="020B0604020202020204" pitchFamily="34" charset="0"/>
              <a:buChar char="•"/>
            </a:pPr>
            <a:r>
              <a:rPr lang="en-US" sz="1600"/>
              <a:t>Orchestrate a touchless order system by leveraging architecture for the intake of orders from any </a:t>
            </a:r>
            <a:br>
              <a:rPr lang="en-US" sz="1600"/>
            </a:br>
            <a:r>
              <a:rPr lang="en-US" sz="1600"/>
              <a:t>ecommerce/electronic order system.</a:t>
            </a:r>
          </a:p>
          <a:p>
            <a:pPr marL="285750" indent="-285750" algn="l">
              <a:spcAft>
                <a:spcPts val="600"/>
              </a:spcAft>
              <a:buFont typeface="Arial" panose="020B0604020202020204" pitchFamily="34" charset="0"/>
              <a:buChar char="•"/>
            </a:pPr>
            <a:r>
              <a:rPr lang="en-US" sz="1600"/>
              <a:t>Deploy a visual interface that lets business users quickly change order-management rules across multiple channels.</a:t>
            </a:r>
          </a:p>
          <a:p>
            <a:pPr marL="285750" indent="-285750" algn="l">
              <a:spcAft>
                <a:spcPts val="600"/>
              </a:spcAft>
              <a:buFont typeface="Arial" panose="020B0604020202020204" pitchFamily="34" charset="0"/>
              <a:buChar char="•"/>
            </a:pPr>
            <a:endParaRPr lang="en-US" sz="1600"/>
          </a:p>
          <a:p>
            <a:pPr algn="l">
              <a:spcAft>
                <a:spcPts val="600"/>
              </a:spcAft>
            </a:pPr>
            <a:endParaRPr lang="en-US" sz="1600"/>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6" name="Picture 5" descr="Screenshot of demand planning detail">
            <a:extLst>
              <a:ext uri="{FF2B5EF4-FFF2-40B4-BE49-F238E27FC236}">
                <a16:creationId xmlns:a16="http://schemas.microsoft.com/office/drawing/2014/main" id="{1792EE58-393D-91CC-44B0-4699EE1EF9DA}"/>
              </a:ext>
              <a:ext uri="{C183D7F6-B498-43B3-948B-1728B52AA6E4}">
                <adec:decorative xmlns:adec="http://schemas.microsoft.com/office/drawing/2017/decorative" val="0"/>
              </a:ext>
            </a:extLst>
          </p:cNvPr>
          <p:cNvPicPr>
            <a:picLocks/>
          </p:cNvPicPr>
          <p:nvPr/>
        </p:nvPicPr>
        <p:blipFill rotWithShape="1">
          <a:blip r:embed="rId4"/>
          <a:srcRect l="1064" r="1064"/>
          <a:stretch/>
        </p:blipFill>
        <p:spPr>
          <a:xfrm>
            <a:off x="7129984" y="1987029"/>
            <a:ext cx="5062016" cy="2909882"/>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p:spPr>
      </p:pic>
    </p:spTree>
    <p:extLst>
      <p:ext uri="{BB962C8B-B14F-4D97-AF65-F5344CB8AC3E}">
        <p14:creationId xmlns:p14="http://schemas.microsoft.com/office/powerpoint/2010/main" val="1503970967"/>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2A446F"/>
        </a:solidFill>
        <a:effectLst/>
      </p:bgPr>
    </p:bg>
    <p:spTree>
      <p:nvGrpSpPr>
        <p:cNvPr id="1" name="">
          <a:extLst>
            <a:ext uri="{FF2B5EF4-FFF2-40B4-BE49-F238E27FC236}">
              <a16:creationId xmlns:a16="http://schemas.microsoft.com/office/drawing/2014/main" id="{892AF4F8-CA9E-BA00-67CB-1C87C2C1970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2049BA7-1176-563C-2CE0-7B5DC5F5D4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9278" y="4845225"/>
            <a:ext cx="2495468" cy="575040"/>
          </a:xfrm>
          <a:prstGeom prst="rect">
            <a:avLst/>
          </a:prstGeom>
        </p:spPr>
      </p:pic>
      <p:pic>
        <p:nvPicPr>
          <p:cNvPr id="4" name="Picture 3" descr="A picture containing text, indoor, screen, electronics&#10;&#10;Description automatically generated">
            <a:extLst>
              <a:ext uri="{FF2B5EF4-FFF2-40B4-BE49-F238E27FC236}">
                <a16:creationId xmlns:a16="http://schemas.microsoft.com/office/drawing/2014/main" id="{CF238436-FBA1-F4ED-1688-DB176637F0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62396" y="1041767"/>
            <a:ext cx="9330454" cy="5067730"/>
          </a:xfrm>
          <a:prstGeom prst="rect">
            <a:avLst/>
          </a:prstGeom>
        </p:spPr>
      </p:pic>
      <p:sp>
        <p:nvSpPr>
          <p:cNvPr id="7" name="Title 1">
            <a:extLst>
              <a:ext uri="{FF2B5EF4-FFF2-40B4-BE49-F238E27FC236}">
                <a16:creationId xmlns:a16="http://schemas.microsoft.com/office/drawing/2014/main" id="{D279A6D5-1526-2443-130D-D18F57C71B0C}"/>
              </a:ext>
            </a:extLst>
          </p:cNvPr>
          <p:cNvSpPr txBox="1">
            <a:spLocks/>
          </p:cNvSpPr>
          <p:nvPr/>
        </p:nvSpPr>
        <p:spPr>
          <a:xfrm>
            <a:off x="1014180" y="2351782"/>
            <a:ext cx="4273437" cy="2154436"/>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marL="0" marR="0" lvl="0" indent="0" algn="l" defTabSz="932742" rtl="0" eaLnBrk="1" fontAlgn="auto" latinLnBrk="0" hangingPunct="1">
              <a:lnSpc>
                <a:spcPts val="4200"/>
              </a:lnSpc>
              <a:spcBef>
                <a:spcPct val="0"/>
              </a:spcBef>
              <a:spcAft>
                <a:spcPts val="0"/>
              </a:spcAft>
              <a:buClrTx/>
              <a:buSzTx/>
              <a:buFontTx/>
              <a:buNone/>
              <a:tabLst/>
              <a:defRPr/>
            </a:pPr>
            <a:r>
              <a:rPr kumimoji="0" lang="en-US" sz="4000" b="0" i="0" u="none" strike="noStrike" kern="1200" cap="none" spc="0" normalizeH="0" baseline="0" noProof="0">
                <a:ln w="3175">
                  <a:noFill/>
                </a:ln>
                <a:solidFill>
                  <a:srgbClr val="FFFFFF"/>
                </a:solidFill>
                <a:effectLst/>
                <a:uLnTx/>
                <a:uFillTx/>
                <a:latin typeface="Segoe UI" panose="020B0502040204020203" pitchFamily="34" charset="0"/>
                <a:cs typeface="Segoe UI" panose="020B0502040204020203" pitchFamily="34" charset="0"/>
              </a:rPr>
              <a:t>Changing the pizza game with AI-powered demand planning </a:t>
            </a:r>
          </a:p>
        </p:txBody>
      </p:sp>
      <p:pic>
        <p:nvPicPr>
          <p:cNvPr id="9" name="Picture 8">
            <a:extLst>
              <a:ext uri="{FF2B5EF4-FFF2-40B4-BE49-F238E27FC236}">
                <a16:creationId xmlns:a16="http://schemas.microsoft.com/office/drawing/2014/main" id="{6E09535A-687E-88F2-DB98-187A478F5597}"/>
              </a:ext>
            </a:extLst>
          </p:cNvPr>
          <p:cNvPicPr>
            <a:picLocks noChangeAspect="1"/>
          </p:cNvPicPr>
          <p:nvPr/>
        </p:nvPicPr>
        <p:blipFill>
          <a:blip r:embed="rId5"/>
          <a:srcRect/>
          <a:stretch/>
        </p:blipFill>
        <p:spPr>
          <a:xfrm>
            <a:off x="1009278" y="1032649"/>
            <a:ext cx="980126" cy="980126"/>
          </a:xfrm>
          <a:prstGeom prst="rect">
            <a:avLst/>
          </a:prstGeom>
        </p:spPr>
      </p:pic>
      <p:sp>
        <p:nvSpPr>
          <p:cNvPr id="12" name="Rounded Rectangle 11">
            <a:hlinkClick r:id="rId6"/>
            <a:extLst>
              <a:ext uri="{FF2B5EF4-FFF2-40B4-BE49-F238E27FC236}">
                <a16:creationId xmlns:a16="http://schemas.microsoft.com/office/drawing/2014/main" id="{7B5F9B78-5A75-4991-D716-CFE0F82F1991}"/>
              </a:ext>
            </a:extLst>
          </p:cNvPr>
          <p:cNvSpPr/>
          <p:nvPr/>
        </p:nvSpPr>
        <p:spPr bwMode="auto">
          <a:xfrm>
            <a:off x="1132315" y="4956657"/>
            <a:ext cx="2495468" cy="544528"/>
          </a:xfrm>
          <a:prstGeom prst="roundRect">
            <a:avLst>
              <a:gd name="adj" fmla="val 0"/>
            </a:avLst>
          </a:prstGeom>
          <a:solidFill>
            <a:srgbClr val="2A446F"/>
          </a:solidFill>
          <a:ln>
            <a:noFill/>
            <a:headEnd type="none" w="med" len="med"/>
            <a:tailEnd type="none" w="med" len="med"/>
          </a:ln>
          <a:effectLst>
            <a:outerShdw blurRad="336469" algn="ctr" rotWithShape="0">
              <a:prstClr val="black">
                <a:alpha val="2600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Watch the video &gt;</a:t>
            </a:r>
          </a:p>
        </p:txBody>
      </p:sp>
      <p:pic>
        <p:nvPicPr>
          <p:cNvPr id="6" name="Picture 5">
            <a:extLst>
              <a:ext uri="{FF2B5EF4-FFF2-40B4-BE49-F238E27FC236}">
                <a16:creationId xmlns:a16="http://schemas.microsoft.com/office/drawing/2014/main" id="{CDFF85AA-F067-98AD-380B-0B900936842E}"/>
              </a:ext>
            </a:extLst>
          </p:cNvPr>
          <p:cNvPicPr>
            <a:picLocks noChangeAspect="1"/>
          </p:cNvPicPr>
          <p:nvPr/>
        </p:nvPicPr>
        <p:blipFill>
          <a:blip r:embed="rId7"/>
          <a:stretch>
            <a:fillRect/>
          </a:stretch>
        </p:blipFill>
        <p:spPr>
          <a:xfrm>
            <a:off x="5991282" y="1323915"/>
            <a:ext cx="6681833" cy="3752967"/>
          </a:xfrm>
          <a:prstGeom prst="rect">
            <a:avLst/>
          </a:prstGeom>
        </p:spPr>
      </p:pic>
    </p:spTree>
    <p:extLst>
      <p:ext uri="{BB962C8B-B14F-4D97-AF65-F5344CB8AC3E}">
        <p14:creationId xmlns:p14="http://schemas.microsoft.com/office/powerpoint/2010/main" val="644146376"/>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4" descr="A person sitting at a table using a computer&#10;&#10;">
            <a:extLst>
              <a:ext uri="{FF2B5EF4-FFF2-40B4-BE49-F238E27FC236}">
                <a16:creationId xmlns:a16="http://schemas.microsoft.com/office/drawing/2014/main" id="{F34C5AD8-3613-1705-6379-E0003C561B89}"/>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t="65" b="65"/>
          <a:stretch/>
        </p:blipFill>
        <p:spPr/>
      </p:pic>
      <p:sp>
        <p:nvSpPr>
          <p:cNvPr id="22" name="Rectangle 21">
            <a:extLst>
              <a:ext uri="{FF2B5EF4-FFF2-40B4-BE49-F238E27FC236}">
                <a16:creationId xmlns:a16="http://schemas.microsoft.com/office/drawing/2014/main" id="{3FA8E1C6-423D-B5D8-8BFE-92A12AB7283C}"/>
              </a:ext>
              <a:ext uri="{C183D7F6-B498-43B3-948B-1728B52AA6E4}">
                <adec:decorative xmlns:adec="http://schemas.microsoft.com/office/drawing/2017/decorative" val="1"/>
              </a:ext>
            </a:extLst>
          </p:cNvPr>
          <p:cNvSpPr/>
          <p:nvPr/>
        </p:nvSpPr>
        <p:spPr bwMode="auto">
          <a:xfrm>
            <a:off x="0" y="688264"/>
            <a:ext cx="4062413" cy="6160770"/>
          </a:xfrm>
          <a:prstGeom prst="rect">
            <a:avLst/>
          </a:prstGeom>
          <a:gradFill flip="none" rotWithShape="1">
            <a:gsLst>
              <a:gs pos="72000">
                <a:schemeClr val="tx1">
                  <a:alpha val="0"/>
                </a:schemeClr>
              </a:gs>
              <a:gs pos="15000">
                <a:schemeClr val="tx1">
                  <a:alpha val="8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1" name="Title 20">
            <a:extLst>
              <a:ext uri="{FF2B5EF4-FFF2-40B4-BE49-F238E27FC236}">
                <a16:creationId xmlns:a16="http://schemas.microsoft.com/office/drawing/2014/main" id="{D6C65409-1179-C6C3-0305-65FDE7FA35DA}"/>
              </a:ext>
            </a:extLst>
          </p:cNvPr>
          <p:cNvSpPr>
            <a:spLocks noGrp="1"/>
          </p:cNvSpPr>
          <p:nvPr>
            <p:ph type="title"/>
          </p:nvPr>
        </p:nvSpPr>
        <p:spPr>
          <a:xfrm>
            <a:off x="380206" y="4407702"/>
            <a:ext cx="3302000" cy="1846659"/>
          </a:xfrm>
        </p:spPr>
        <p:txBody>
          <a:bodyPr/>
          <a:lstStyle/>
          <a:p>
            <a:r>
              <a:rPr lang="en-US" sz="2400">
                <a:solidFill>
                  <a:schemeClr val="bg1"/>
                </a:solidFill>
              </a:rPr>
              <a:t>UK retailer, Marks and Spencer, uses Azure Synapse Analytics and Power BI to drive powerful insights</a:t>
            </a:r>
            <a:endParaRPr lang="en-US"/>
          </a:p>
        </p:txBody>
      </p:sp>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7" y="1306917"/>
            <a:ext cx="6988870" cy="880241"/>
          </a:xfrm>
        </p:spPr>
        <p:txBody>
          <a:bodyPr/>
          <a:lstStyle/>
          <a:p>
            <a:r>
              <a:rPr lang="en-US" sz="1300"/>
              <a:t>Having all of our data in one single place, that is clean and performant, has allowed us to quickly build reporting and dashboards that are able to refresh considerably quicker than our legacy on-premise platforms, ultimately helping improve the speed to insight for the business.”</a:t>
            </a:r>
          </a:p>
          <a:p>
            <a:r>
              <a:rPr lang="en-US" sz="1100" b="1">
                <a:latin typeface="Segoe UI" panose="020B0502040204020203" pitchFamily="34" charset="0"/>
              </a:rPr>
              <a:t>Anthony Reed</a:t>
            </a:r>
            <a:r>
              <a:rPr lang="en-US" sz="1100"/>
              <a:t>, Foods Data Product Manager</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sz="1100"/>
              <a:t>After undergoing a data consolidation on-premise, Marks &amp; Spencer’s legacy system continued to support many analytics and reporting initiatives, making it difficult to keep up with customer and retail demands in real-time, while also trying to scale systems and reporting.</a:t>
            </a:r>
          </a:p>
          <a:p>
            <a:endParaRPr lang="en-US" sz="1100"/>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sz="1100"/>
              <a:t>Wanting to move beyond the strain and costs of on-premise systems, M&amp;S created a cloud data platform and leveraged Azure Synapse Analytics and Power BI for easy analysis and reporting of data. </a:t>
            </a:r>
          </a:p>
          <a:p>
            <a:endParaRPr lang="en-US" sz="1100"/>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sz="1100"/>
              <a:t>The implementation of Azure Synapse Analytics and Power BI resulted in significant improvements in data analysis efficiency, decision-making processes, and operational optimization. M&amp;S saw tremendous growth in self-service reporting, with more than 2,000 employees having created their first report. Overall, they’re spending less time crunching numbers and more time engaging with customers. </a:t>
            </a:r>
          </a:p>
          <a:p>
            <a:endParaRPr lang="en-US" sz="1100"/>
          </a:p>
        </p:txBody>
      </p:sp>
      <p:sp>
        <p:nvSpPr>
          <p:cNvPr id="20" name="Text Placeholder 19">
            <a:extLst>
              <a:ext uri="{FF2B5EF4-FFF2-40B4-BE49-F238E27FC236}">
                <a16:creationId xmlns:a16="http://schemas.microsoft.com/office/drawing/2014/main" id="{071E1E16-66ED-E292-E3D3-5E6561139212}"/>
              </a:ext>
            </a:extLst>
          </p:cNvPr>
          <p:cNvSpPr>
            <a:spLocks noGrp="1"/>
          </p:cNvSpPr>
          <p:nvPr>
            <p:ph type="body" sz="quarter" idx="18"/>
          </p:nvPr>
        </p:nvSpPr>
        <p:spPr>
          <a:xfrm>
            <a:off x="4614867" y="5693645"/>
            <a:ext cx="5499804" cy="535030"/>
          </a:xfrm>
        </p:spPr>
        <p:txBody>
          <a:bodyPr/>
          <a:lstStyle/>
          <a:p>
            <a:r>
              <a:rPr lang="en-US"/>
              <a:t>Azure Data Factory, Azure Data Lake, Azure Databricks (AI), Azure Synapse Analytics, Microsoft Teams Power BI</a:t>
            </a:r>
          </a:p>
          <a:p>
            <a:endParaRPr lang="en-US"/>
          </a:p>
        </p:txBody>
      </p:sp>
      <p:pic>
        <p:nvPicPr>
          <p:cNvPr id="3" name="Picture 2" descr="Marks &amp; Spencer Logo and symbol, meaning, history, PNG, brand">
            <a:extLst>
              <a:ext uri="{FF2B5EF4-FFF2-40B4-BE49-F238E27FC236}">
                <a16:creationId xmlns:a16="http://schemas.microsoft.com/office/drawing/2014/main" id="{1560B854-A5B6-1D38-9912-69E7F7D942B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698479" y="5693645"/>
            <a:ext cx="905257" cy="38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526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sian man holding tablet working in flower shop" descr="Asian man holding tablet working in flower shop">
            <a:extLst>
              <a:ext uri="{FF2B5EF4-FFF2-40B4-BE49-F238E27FC236}">
                <a16:creationId xmlns:a16="http://schemas.microsoft.com/office/drawing/2014/main" id="{F4EDB6D4-B913-E49E-4DE9-03CE17113BC8}"/>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3" name="Dark overlay">
            <a:extLst>
              <a:ext uri="{FF2B5EF4-FFF2-40B4-BE49-F238E27FC236}">
                <a16:creationId xmlns:a16="http://schemas.microsoft.com/office/drawing/2014/main" id="{BD92CA7A-F368-5296-F90B-2DACDCCC85BB}"/>
              </a:ext>
              <a:ext uri="{C183D7F6-B498-43B3-948B-1728B52AA6E4}">
                <adec:decorative xmlns:adec="http://schemas.microsoft.com/office/drawing/2017/decorative" val="1"/>
              </a:ext>
            </a:extLst>
          </p:cNvPr>
          <p:cNvSpPr/>
          <p:nvPr/>
        </p:nvSpPr>
        <p:spPr bwMode="auto">
          <a:xfrm>
            <a:off x="0" y="0"/>
            <a:ext cx="6096000" cy="6858000"/>
          </a:xfrm>
          <a:prstGeom prst="rect">
            <a:avLst/>
          </a:prstGeom>
          <a:gradFill flip="none" rotWithShape="1">
            <a:gsLst>
              <a:gs pos="72000">
                <a:schemeClr val="tx1">
                  <a:alpha val="40122"/>
                </a:schemeClr>
              </a:gs>
              <a:gs pos="2000">
                <a:schemeClr val="tx1">
                  <a:alpha val="72874"/>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B80387E0-37DE-E780-36B9-B9CAC10A5AB9}"/>
              </a:ext>
            </a:extLst>
          </p:cNvPr>
          <p:cNvSpPr>
            <a:spLocks noGrp="1"/>
          </p:cNvSpPr>
          <p:nvPr>
            <p:ph type="title"/>
          </p:nvPr>
        </p:nvSpPr>
        <p:spPr>
          <a:xfrm>
            <a:off x="590868" y="2685995"/>
            <a:ext cx="3617575" cy="1107996"/>
          </a:xfrm>
        </p:spPr>
        <p:txBody>
          <a:bodyPr/>
          <a:lstStyle/>
          <a:p>
            <a:pPr algn="l"/>
            <a:r>
              <a:rPr lang="en-US" b="1">
                <a:solidFill>
                  <a:schemeClr val="bg1"/>
                </a:solidFill>
                <a:latin typeface="Segoe UI" panose="020B0502040204020203" pitchFamily="34" charset="0"/>
                <a:cs typeface="Segoe UI" panose="020B0502040204020203" pitchFamily="34" charset="0"/>
              </a:rPr>
              <a:t>Outperform</a:t>
            </a:r>
            <a:r>
              <a:rPr lang="en-US">
                <a:solidFill>
                  <a:schemeClr val="bg1"/>
                </a:solidFill>
              </a:rPr>
              <a:t> </a:t>
            </a:r>
            <a:r>
              <a:rPr lang="en-US">
                <a:solidFill>
                  <a:schemeClr val="bg1"/>
                </a:solidFill>
                <a:cs typeface="Segoe UI" panose="020B0502040204020203" pitchFamily="34" charset="0"/>
              </a:rPr>
              <a:t>the competition.</a:t>
            </a:r>
            <a:endParaRPr lang="en-US">
              <a:solidFill>
                <a:schemeClr val="bg1"/>
              </a:solidFill>
            </a:endParaRPr>
          </a:p>
        </p:txBody>
      </p:sp>
      <p:sp>
        <p:nvSpPr>
          <p:cNvPr id="3" name="TextBox 2">
            <a:extLst>
              <a:ext uri="{FF2B5EF4-FFF2-40B4-BE49-F238E27FC236}">
                <a16:creationId xmlns:a16="http://schemas.microsoft.com/office/drawing/2014/main" id="{1DED52F8-71B9-FCAB-852F-D4B200EB0048}"/>
              </a:ext>
            </a:extLst>
          </p:cNvPr>
          <p:cNvSpPr txBox="1"/>
          <p:nvPr/>
        </p:nvSpPr>
        <p:spPr>
          <a:xfrm>
            <a:off x="590868" y="3864525"/>
            <a:ext cx="3617575" cy="615553"/>
          </a:xfrm>
          <a:prstGeom prst="rect">
            <a:avLst/>
          </a:prstGeom>
          <a:noFill/>
        </p:spPr>
        <p:txBody>
          <a:bodyPr wrap="square" lIns="0" tIns="0" rIns="0" bIns="0" rtlCol="0">
            <a:spAutoFit/>
          </a:bodyPr>
          <a:lstStyle/>
          <a:p>
            <a:r>
              <a:rPr lang="en-US" sz="2000">
                <a:solidFill>
                  <a:schemeClr val="bg1"/>
                </a:solidFill>
              </a:rPr>
              <a:t>Lead with cutting-edge innovation and AI.</a:t>
            </a:r>
          </a:p>
        </p:txBody>
      </p:sp>
      <p:sp>
        <p:nvSpPr>
          <p:cNvPr id="11" name="TextBox 10">
            <a:extLst>
              <a:ext uri="{FF2B5EF4-FFF2-40B4-BE49-F238E27FC236}">
                <a16:creationId xmlns:a16="http://schemas.microsoft.com/office/drawing/2014/main" id="{A5301A02-F8D0-8EE8-9BCC-A7678711ECA7}"/>
              </a:ext>
            </a:extLst>
          </p:cNvPr>
          <p:cNvSpPr txBox="1"/>
          <p:nvPr/>
        </p:nvSpPr>
        <p:spPr>
          <a:xfrm>
            <a:off x="6686868" y="1332363"/>
            <a:ext cx="4914264" cy="615553"/>
          </a:xfrm>
          <a:prstGeom prst="rect">
            <a:avLst/>
          </a:prstGeom>
          <a:noFill/>
        </p:spPr>
        <p:txBody>
          <a:bodyPr wrap="square" lIns="91440" tIns="0" rIns="0" bIns="0" rtlCol="0">
            <a:spAutoFit/>
          </a:bodyPr>
          <a:lstStyle/>
          <a:p>
            <a:r>
              <a:rPr lang="en-US" sz="2000">
                <a:latin typeface="+mj-lt"/>
              </a:rPr>
              <a:t>Unlock productivity across your entire business with Microsoft Cloud for Retail</a:t>
            </a:r>
          </a:p>
        </p:txBody>
      </p:sp>
      <p:sp>
        <p:nvSpPr>
          <p:cNvPr id="5" name="TextBox 4">
            <a:extLst>
              <a:ext uri="{FF2B5EF4-FFF2-40B4-BE49-F238E27FC236}">
                <a16:creationId xmlns:a16="http://schemas.microsoft.com/office/drawing/2014/main" id="{2FFAA62B-F805-A791-26B1-063DA6E0C5F3}"/>
              </a:ext>
            </a:extLst>
          </p:cNvPr>
          <p:cNvSpPr txBox="1"/>
          <p:nvPr/>
        </p:nvSpPr>
        <p:spPr>
          <a:xfrm>
            <a:off x="6686871" y="2175170"/>
            <a:ext cx="4914261" cy="3323987"/>
          </a:xfrm>
          <a:prstGeom prst="rect">
            <a:avLst/>
          </a:prstGeom>
          <a:noFill/>
        </p:spPr>
        <p:txBody>
          <a:bodyPr wrap="square" lIns="91440" rIns="137160">
            <a:spAutoFit/>
          </a:bodyPr>
          <a:lstStyle/>
          <a:p>
            <a:pPr>
              <a:spcAft>
                <a:spcPts val="1200"/>
              </a:spcAft>
            </a:pPr>
            <a:r>
              <a:rPr lang="en-US">
                <a:latin typeface="+mj-lt"/>
                <a:cs typeface="Segoe UI" panose="020B0502040204020203" pitchFamily="34" charset="0"/>
              </a:rPr>
              <a:t>Get, create, share, and visualize</a:t>
            </a:r>
            <a:r>
              <a:rPr lang="en-US">
                <a:latin typeface="Segoe UI" panose="020B0502040204020203" pitchFamily="34" charset="0"/>
                <a:cs typeface="Segoe UI" panose="020B0502040204020203" pitchFamily="34" charset="0"/>
              </a:rPr>
              <a:t> retail data with a data and analytics platform designed for AI. </a:t>
            </a:r>
          </a:p>
          <a:p>
            <a:pPr>
              <a:spcAft>
                <a:spcPts val="1200"/>
              </a:spcAft>
            </a:pPr>
            <a:r>
              <a:rPr lang="en-US" spc="-20">
                <a:latin typeface="+mj-lt"/>
                <a:cs typeface="Segoe UI" panose="020B0502040204020203" pitchFamily="34" charset="0"/>
              </a:rPr>
              <a:t>Deliver personalized AI-driven shopping experiences </a:t>
            </a:r>
            <a:r>
              <a:rPr lang="en-US" spc="-20">
                <a:latin typeface="Segoe UI" panose="020B0502040204020203" pitchFamily="34" charset="0"/>
                <a:cs typeface="Segoe UI" panose="020B0502040204020203" pitchFamily="34" charset="0"/>
              </a:rPr>
              <a:t>that garner high customer satisfaction ratings.</a:t>
            </a:r>
          </a:p>
          <a:p>
            <a:pPr>
              <a:spcAft>
                <a:spcPts val="1200"/>
              </a:spcAft>
            </a:pPr>
            <a:r>
              <a:rPr lang="en-US">
                <a:latin typeface="+mj-lt"/>
                <a:cs typeface="Segoe UI" panose="020B0502040204020203" pitchFamily="34" charset="0"/>
              </a:rPr>
              <a:t>Optimize your entire retail supply chain </a:t>
            </a:r>
            <a:r>
              <a:rPr lang="en-US">
                <a:latin typeface="Segoe UI" panose="020B0502040204020203" pitchFamily="34" charset="0"/>
                <a:cs typeface="Segoe UI" panose="020B0502040204020203" pitchFamily="34" charset="0"/>
              </a:rPr>
              <a:t>with automation and conversational AI. </a:t>
            </a:r>
          </a:p>
          <a:p>
            <a:pPr>
              <a:spcAft>
                <a:spcPts val="1200"/>
              </a:spcAft>
            </a:pPr>
            <a:r>
              <a:rPr lang="en-US" spc="-20">
                <a:latin typeface="+mj-lt"/>
                <a:cs typeface="Segoe UI" panose="020B0502040204020203" pitchFamily="34" charset="0"/>
              </a:rPr>
              <a:t>Support store associates </a:t>
            </a:r>
            <a:r>
              <a:rPr lang="en-US" spc="-20">
                <a:latin typeface="Segoe UI" panose="020B0502040204020203" pitchFamily="34" charset="0"/>
                <a:cs typeface="Segoe UI" panose="020B0502040204020203" pitchFamily="34" charset="0"/>
              </a:rPr>
              <a:t>with virtual assistants and digitized processes powered by AI.</a:t>
            </a:r>
          </a:p>
        </p:txBody>
      </p:sp>
    </p:spTree>
    <p:extLst>
      <p:ext uri="{BB962C8B-B14F-4D97-AF65-F5344CB8AC3E}">
        <p14:creationId xmlns:p14="http://schemas.microsoft.com/office/powerpoint/2010/main" val="774321320"/>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30D83BC5-EB9B-2621-F787-2E6BEFD20192}"/>
              </a:ext>
            </a:extLst>
          </p:cNvPr>
          <p:cNvSpPr txBox="1">
            <a:spLocks/>
          </p:cNvSpPr>
          <p:nvPr/>
        </p:nvSpPr>
        <p:spPr>
          <a:xfrm>
            <a:off x="699513" y="4760132"/>
            <a:ext cx="4539556" cy="1107996"/>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pPr algn="l"/>
            <a:r>
              <a:rPr lang="en-US" b="1">
                <a:latin typeface="Segoe UI" panose="020B0502040204020203" pitchFamily="34" charset="0"/>
                <a:cs typeface="Segoe UI" panose="020B0502040204020203" pitchFamily="34" charset="0"/>
              </a:rPr>
              <a:t>Supply chain</a:t>
            </a:r>
            <a:br>
              <a:rPr lang="en-US" b="1">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visibility</a:t>
            </a:r>
          </a:p>
        </p:txBody>
      </p:sp>
      <p:pic>
        <p:nvPicPr>
          <p:cNvPr id="23" name="Picture Placeholder 13" descr="Image of man with young girl in baby carrier shopping at grocery store">
            <a:extLst>
              <a:ext uri="{FF2B5EF4-FFF2-40B4-BE49-F238E27FC236}">
                <a16:creationId xmlns:a16="http://schemas.microsoft.com/office/drawing/2014/main" id="{DDDF6A89-B2B3-DAA0-CBF2-73A481D04F97}"/>
              </a:ext>
            </a:extLst>
          </p:cNvPr>
          <p:cNvPicPr>
            <a:picLocks noChangeAspect="1"/>
          </p:cNvPicPr>
          <p:nvPr/>
        </p:nvPicPr>
        <p:blipFill rotWithShape="1">
          <a:blip r:embed="rId3"/>
          <a:srcRect l="2717" t="5470" r="4631"/>
          <a:stretch/>
        </p:blipFill>
        <p:spPr>
          <a:xfrm>
            <a:off x="0" y="0"/>
            <a:ext cx="5570513" cy="6858000"/>
          </a:xfrm>
          <a:prstGeom prst="rect">
            <a:avLst/>
          </a:prstGeom>
        </p:spPr>
      </p:pic>
      <p:grpSp>
        <p:nvGrpSpPr>
          <p:cNvPr id="2" name="Group 1">
            <a:extLst>
              <a:ext uri="{FF2B5EF4-FFF2-40B4-BE49-F238E27FC236}">
                <a16:creationId xmlns:a16="http://schemas.microsoft.com/office/drawing/2014/main" id="{693A69B2-749C-E9B7-39A3-8A8B49F4B830}"/>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19" name="Rounded Rectangle 18">
              <a:extLst>
                <a:ext uri="{FF2B5EF4-FFF2-40B4-BE49-F238E27FC236}">
                  <a16:creationId xmlns:a16="http://schemas.microsoft.com/office/drawing/2014/main" id="{FC41D326-A5E8-0802-0800-A5B350215BCA}"/>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0" name="Rounded Rectangle 19">
              <a:extLst>
                <a:ext uri="{FF2B5EF4-FFF2-40B4-BE49-F238E27FC236}">
                  <a16:creationId xmlns:a16="http://schemas.microsoft.com/office/drawing/2014/main" id="{6A81A690-B550-8172-1667-AF17E2F262EF}"/>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3" name="Title 2">
            <a:extLst>
              <a:ext uri="{FF2B5EF4-FFF2-40B4-BE49-F238E27FC236}">
                <a16:creationId xmlns:a16="http://schemas.microsoft.com/office/drawing/2014/main" id="{FCB0EE93-6F24-ED60-CD6C-0531D4F3357D}"/>
              </a:ext>
            </a:extLst>
          </p:cNvPr>
          <p:cNvSpPr>
            <a:spLocks noGrp="1"/>
          </p:cNvSpPr>
          <p:nvPr>
            <p:ph type="title"/>
          </p:nvPr>
        </p:nvSpPr>
        <p:spPr>
          <a:xfrm>
            <a:off x="699513" y="4766888"/>
            <a:ext cx="4218851" cy="1107996"/>
          </a:xfrm>
        </p:spPr>
        <p:txBody>
          <a:bodyPr/>
          <a:lstStyle/>
          <a:p>
            <a:pPr algn="l"/>
            <a:r>
              <a:rPr lang="en-US" b="1">
                <a:latin typeface="Segoe UI" panose="020B0502040204020203" pitchFamily="34" charset="0"/>
                <a:cs typeface="Segoe UI" panose="020B0502040204020203" pitchFamily="34" charset="0"/>
              </a:rPr>
              <a:t>Supply chain</a:t>
            </a:r>
            <a:br>
              <a:rPr lang="en-US" b="1">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visibility</a:t>
            </a:r>
            <a:endParaRPr lang="en-US"/>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687834"/>
            <a:ext cx="5486668" cy="492443"/>
          </a:xfrm>
          <a:prstGeom prst="rect">
            <a:avLst/>
          </a:prstGeom>
          <a:noFill/>
        </p:spPr>
        <p:txBody>
          <a:bodyPr wrap="square" lIns="0" tIns="0" rIns="0" bIns="0" rtlCol="0">
            <a:spAutoFit/>
          </a:bodyPr>
          <a:lstStyle/>
          <a:p>
            <a:pPr algn="l"/>
            <a:r>
              <a:rPr lang="en-US" sz="1600"/>
              <a:t>Dynamics 365 Supply Chain Management | Dynamics 365 Intelligent Order Management</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2662267"/>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Perform AI-powered analytics to predict and mitigate stock-outs </a:t>
            </a:r>
            <a:r>
              <a:rPr lang="en-US" sz="1600">
                <a:cs typeface="Segoe UI" panose="020B0502040204020203" pitchFamily="34" charset="0"/>
              </a:rPr>
              <a:t>with recommended next best actions.</a:t>
            </a:r>
          </a:p>
          <a:p>
            <a:pPr algn="l">
              <a:spcAft>
                <a:spcPts val="1800"/>
              </a:spcAft>
            </a:pPr>
            <a:r>
              <a:rPr lang="en-US" sz="1600">
                <a:latin typeface="+mj-lt"/>
                <a:cs typeface="Segoe UI" panose="020B0502040204020203" pitchFamily="34" charset="0"/>
              </a:rPr>
              <a:t>Predict supply constraints by gaining visibility </a:t>
            </a:r>
            <a:r>
              <a:rPr lang="en-US" sz="1600">
                <a:cs typeface="Segoe UI" panose="020B0502040204020203" pitchFamily="34" charset="0"/>
              </a:rPr>
              <a:t>into the supplier’s supply chain securely.</a:t>
            </a:r>
          </a:p>
          <a:p>
            <a:pPr algn="l">
              <a:spcAft>
                <a:spcPts val="1800"/>
              </a:spcAft>
            </a:pPr>
            <a:r>
              <a:rPr lang="en-US" sz="1600">
                <a:latin typeface="+mj-lt"/>
                <a:cs typeface="Segoe UI" panose="020B0502040204020203" pitchFamily="34" charset="0"/>
              </a:rPr>
              <a:t>Automate and optimize fulfillment </a:t>
            </a:r>
            <a:r>
              <a:rPr lang="en-US" sz="1600">
                <a:cs typeface="Segoe UI" panose="020B0502040204020203" pitchFamily="34" charset="0"/>
              </a:rPr>
              <a:t>with rules-based orchestration, real-time inventory management, and AI.</a:t>
            </a:r>
          </a:p>
          <a:p>
            <a:pPr algn="l">
              <a:spcAft>
                <a:spcPts val="1800"/>
              </a:spcAft>
            </a:pPr>
            <a:r>
              <a:rPr lang="en-US" sz="1600">
                <a:latin typeface="+mj-lt"/>
                <a:cs typeface="Segoe UI" panose="020B0502040204020203" pitchFamily="34" charset="0"/>
              </a:rPr>
              <a:t>Boost sustainability and identify opportunities </a:t>
            </a:r>
            <a:r>
              <a:rPr lang="en-US" sz="1600">
                <a:cs typeface="Segoe UI" panose="020B0502040204020203" pitchFamily="34" charset="0"/>
              </a:rPr>
              <a:t>to drive efficiencies, reduce emissions, and design-out waste.</a:t>
            </a: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74C846-397A-BF23-260D-325CA127E864}"/>
              </a:ext>
            </a:extLst>
          </p:cNvPr>
          <p:cNvSpPr txBox="1"/>
          <p:nvPr/>
        </p:nvSpPr>
        <p:spPr>
          <a:xfrm>
            <a:off x="6012214" y="6077115"/>
            <a:ext cx="1513175" cy="492443"/>
          </a:xfrm>
          <a:prstGeom prst="rect">
            <a:avLst/>
          </a:prstGeom>
          <a:noFill/>
        </p:spPr>
        <p:txBody>
          <a:bodyPr wrap="square" lIns="0" tIns="0" rIns="0" bIns="0" rtlCol="0">
            <a:spAutoFit/>
          </a:bodyPr>
          <a:lstStyle/>
          <a:p>
            <a:pPr algn="l"/>
            <a:r>
              <a:rPr lang="en-US" sz="1600">
                <a:latin typeface="+mj-lt"/>
              </a:rPr>
              <a:t>Featuring partners like:</a:t>
            </a:r>
          </a:p>
        </p:txBody>
      </p:sp>
      <p:pic>
        <p:nvPicPr>
          <p:cNvPr id="13" name="Picture Placeholder 3" descr="BlueYonder logo">
            <a:extLst>
              <a:ext uri="{FF2B5EF4-FFF2-40B4-BE49-F238E27FC236}">
                <a16:creationId xmlns:a16="http://schemas.microsoft.com/office/drawing/2014/main" id="{9505A14A-A68B-BA36-A29A-8C17401C86D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851945" y="6077115"/>
            <a:ext cx="1539519" cy="496383"/>
          </a:xfrm>
          <a:prstGeom prst="rect">
            <a:avLst/>
          </a:prstGeom>
        </p:spPr>
      </p:pic>
      <p:sp>
        <p:nvSpPr>
          <p:cNvPr id="10" name="TextBox 9">
            <a:extLst>
              <a:ext uri="{FF2B5EF4-FFF2-40B4-BE49-F238E27FC236}">
                <a16:creationId xmlns:a16="http://schemas.microsoft.com/office/drawing/2014/main" id="{6E0161C6-3DC1-0A72-5065-CFB60CFA6C27}"/>
              </a:ext>
            </a:extLst>
          </p:cNvPr>
          <p:cNvSpPr txBox="1"/>
          <p:nvPr/>
        </p:nvSpPr>
        <p:spPr>
          <a:xfrm>
            <a:off x="10490670" y="6150903"/>
            <a:ext cx="1118944" cy="246220"/>
          </a:xfrm>
          <a:prstGeom prst="rect">
            <a:avLst/>
          </a:prstGeom>
          <a:noFill/>
        </p:spPr>
        <p:txBody>
          <a:bodyPr wrap="square" lIns="0" tIns="0" rIns="0" bIns="0" rtlCol="0">
            <a:spAutoFit/>
          </a:bodyPr>
          <a:lstStyle/>
          <a:p>
            <a:pPr algn="l"/>
            <a:r>
              <a:rPr lang="en-US" sz="1600">
                <a:latin typeface="+mj-lt"/>
              </a:rPr>
              <a:t>and more…</a:t>
            </a:r>
          </a:p>
        </p:txBody>
      </p:sp>
      <p:cxnSp>
        <p:nvCxnSpPr>
          <p:cNvPr id="14" name="Straight Connector 13">
            <a:extLst>
              <a:ext uri="{FF2B5EF4-FFF2-40B4-BE49-F238E27FC236}">
                <a16:creationId xmlns:a16="http://schemas.microsoft.com/office/drawing/2014/main" id="{911DAF6D-0104-56D8-ED56-46A5CD708824}"/>
              </a:ext>
              <a:ext uri="{C183D7F6-B498-43B3-948B-1728B52AA6E4}">
                <adec:decorative xmlns:adec="http://schemas.microsoft.com/office/drawing/2017/decorative" val="1"/>
              </a:ext>
            </a:extLst>
          </p:cNvPr>
          <p:cNvCxnSpPr>
            <a:cxnSpLocks/>
          </p:cNvCxnSpPr>
          <p:nvPr/>
        </p:nvCxnSpPr>
        <p:spPr>
          <a:xfrm>
            <a:off x="6019003" y="5942294"/>
            <a:ext cx="5524390" cy="0"/>
          </a:xfrm>
          <a:prstGeom prst="line">
            <a:avLst/>
          </a:prstGeom>
          <a:ln w="158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B54E1A9-9DA9-E7DE-BEDA-B85760E02C6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6200000">
            <a:off x="4540469" y="4423388"/>
            <a:ext cx="978795" cy="1107996"/>
          </a:xfrm>
          <a:prstGeom prst="rect">
            <a:avLst/>
          </a:prstGeom>
        </p:spPr>
      </p:pic>
    </p:spTree>
    <p:extLst>
      <p:ext uri="{BB962C8B-B14F-4D97-AF65-F5344CB8AC3E}">
        <p14:creationId xmlns:p14="http://schemas.microsoft.com/office/powerpoint/2010/main" val="305472000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Supply chain </a:t>
            </a:r>
            <a:r>
              <a:rPr lang="en-US" dirty="0">
                <a:cs typeface="Segoe UI" panose="020B0502040204020203" pitchFamily="34" charset="0"/>
              </a:rPr>
              <a:t>visibility </a:t>
            </a:r>
            <a:r>
              <a:rPr lang="en-US" dirty="0"/>
              <a:t>in detail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526757" cy="4293483"/>
          </a:xfrm>
          <a:prstGeom prst="rect">
            <a:avLst/>
          </a:prstGeom>
          <a:noFill/>
        </p:spPr>
        <p:txBody>
          <a:bodyPr wrap="square" lIns="0" tIns="0" rIns="0" bIns="0" rtlCol="0">
            <a:spAutoFit/>
          </a:bodyPr>
          <a:lstStyle/>
          <a:p>
            <a:pPr algn="l">
              <a:spcAft>
                <a:spcPts val="600"/>
              </a:spcAft>
            </a:pPr>
            <a:r>
              <a:rPr lang="en-US">
                <a:latin typeface="+mj-lt"/>
              </a:rPr>
              <a:t>Intelligent decision making</a:t>
            </a:r>
          </a:p>
          <a:p>
            <a:pPr marL="285750" indent="-285750" algn="l">
              <a:spcAft>
                <a:spcPts val="600"/>
              </a:spcAft>
              <a:buFont typeface="Arial" panose="020B0604020202020204" pitchFamily="34" charset="0"/>
              <a:buChar char="•"/>
            </a:pPr>
            <a:r>
              <a:rPr lang="en-US" sz="1600"/>
              <a:t>Leverage a digital supply chain twin to perform “what-if” simulations, multi-tier supplier visibility, and advanced analytics powered by AI.</a:t>
            </a:r>
          </a:p>
          <a:p>
            <a:pPr marL="285750" indent="-285750" algn="l">
              <a:spcAft>
                <a:spcPts val="600"/>
              </a:spcAft>
              <a:buFont typeface="Arial" panose="020B0604020202020204" pitchFamily="34" charset="0"/>
              <a:buChar char="•"/>
            </a:pPr>
            <a:r>
              <a:rPr lang="en-US" sz="1600"/>
              <a:t>Respond to dynamic shifts in supply and demand with prescriptive analytics using unified real-time data from data providers, partners, customers, and suppliers.</a:t>
            </a:r>
          </a:p>
          <a:p>
            <a:pPr algn="l">
              <a:spcBef>
                <a:spcPts val="600"/>
              </a:spcBef>
              <a:spcAft>
                <a:spcPts val="600"/>
              </a:spcAft>
            </a:pPr>
            <a:r>
              <a:rPr lang="en-US">
                <a:latin typeface="+mj-lt"/>
              </a:rPr>
              <a:t>Streamlined collaboration</a:t>
            </a:r>
          </a:p>
          <a:p>
            <a:pPr marL="285750" indent="-285750" algn="l">
              <a:spcAft>
                <a:spcPts val="600"/>
              </a:spcAft>
              <a:buFont typeface="Arial" panose="020B0604020202020204" pitchFamily="34" charset="0"/>
              <a:buChar char="•"/>
            </a:pPr>
            <a:r>
              <a:rPr lang="en-US" sz="1600"/>
              <a:t>Seamlessly work with existing planning and execution systems and invite suppliers and partners to securely receive and share data on one platform.</a:t>
            </a:r>
          </a:p>
          <a:p>
            <a:pPr marL="285750" indent="-285750" algn="l">
              <a:spcAft>
                <a:spcPts val="600"/>
              </a:spcAft>
              <a:buFont typeface="Arial" panose="020B0604020202020204" pitchFamily="34" charset="0"/>
              <a:buChar char="•"/>
            </a:pPr>
            <a:r>
              <a:rPr lang="en-US" sz="1600"/>
              <a:t>Improve collaboration with suppliers, partners, and team members to identify risks early and plan for supply and resource constraints.</a:t>
            </a:r>
          </a:p>
          <a:p>
            <a:pPr algn="l">
              <a:spcAft>
                <a:spcPts val="600"/>
              </a:spcAft>
            </a:pPr>
            <a:endParaRPr lang="en-US" sz="1600"/>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6" name="Picture 5" descr="Screenshot of supply chain visibility">
            <a:extLst>
              <a:ext uri="{FF2B5EF4-FFF2-40B4-BE49-F238E27FC236}">
                <a16:creationId xmlns:a16="http://schemas.microsoft.com/office/drawing/2014/main" id="{B92C5349-95E2-0940-4B49-C07D0A6A621B}"/>
              </a:ext>
              <a:ext uri="{C183D7F6-B498-43B3-948B-1728B52AA6E4}">
                <adec:decorative xmlns:adec="http://schemas.microsoft.com/office/drawing/2017/decorative" val="0"/>
              </a:ext>
            </a:extLst>
          </p:cNvPr>
          <p:cNvPicPr>
            <a:picLocks noChangeArrowheads="1"/>
          </p:cNvPicPr>
          <p:nvPr/>
        </p:nvPicPr>
        <p:blipFill rotWithShape="1">
          <a:blip r:embed="rId4" cstate="print">
            <a:extLst>
              <a:ext uri="{28A0092B-C50C-407E-A947-70E740481C1C}">
                <a14:useLocalDpi xmlns:a14="http://schemas.microsoft.com/office/drawing/2010/main"/>
              </a:ext>
            </a:extLst>
          </a:blip>
          <a:srcRect l="42" r="2106"/>
          <a:stretch/>
        </p:blipFill>
        <p:spPr bwMode="auto">
          <a:xfrm>
            <a:off x="7141089" y="1987029"/>
            <a:ext cx="5143421" cy="295667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74982"/>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Supply chain </a:t>
            </a:r>
            <a:r>
              <a:rPr lang="en-US" dirty="0">
                <a:cs typeface="Segoe UI" panose="020B0502040204020203" pitchFamily="34" charset="0"/>
              </a:rPr>
              <a:t>visibility </a:t>
            </a:r>
            <a:r>
              <a:rPr lang="en-US" dirty="0"/>
              <a:t>in detail (part 2)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460255" cy="3123932"/>
          </a:xfrm>
          <a:prstGeom prst="rect">
            <a:avLst/>
          </a:prstGeom>
          <a:noFill/>
        </p:spPr>
        <p:txBody>
          <a:bodyPr wrap="square" lIns="0" tIns="0" rIns="0" bIns="0" rtlCol="0">
            <a:spAutoFit/>
          </a:bodyPr>
          <a:lstStyle/>
          <a:p>
            <a:pPr algn="l">
              <a:spcAft>
                <a:spcPts val="600"/>
              </a:spcAft>
            </a:pPr>
            <a:r>
              <a:rPr lang="en-US">
                <a:latin typeface="+mj-lt"/>
              </a:rPr>
              <a:t>Centralized management </a:t>
            </a:r>
          </a:p>
          <a:p>
            <a:pPr marL="285750" indent="-285750" algn="l">
              <a:spcAft>
                <a:spcPts val="600"/>
              </a:spcAft>
              <a:buFont typeface="Arial" panose="020B0604020202020204" pitchFamily="34" charset="0"/>
              <a:buChar char="•"/>
            </a:pPr>
            <a:r>
              <a:rPr lang="en-US" sz="1600"/>
              <a:t>Accelerate time to market by centrally managing product information and providing a platform for engineers to collaborate with planners.</a:t>
            </a:r>
          </a:p>
          <a:p>
            <a:pPr marL="285750" indent="-285750" algn="l">
              <a:spcAft>
                <a:spcPts val="600"/>
              </a:spcAft>
              <a:buFont typeface="Arial" panose="020B0604020202020204" pitchFamily="34" charset="0"/>
              <a:buChar char="•"/>
            </a:pPr>
            <a:r>
              <a:rPr lang="en-US" sz="1600"/>
              <a:t>Manage product quality more effectively by predicting and resolving quality issues quickly.</a:t>
            </a:r>
          </a:p>
          <a:p>
            <a:pPr marL="285750" indent="-285750" algn="l">
              <a:spcAft>
                <a:spcPts val="600"/>
              </a:spcAft>
              <a:buFont typeface="Arial" panose="020B0604020202020204" pitchFamily="34" charset="0"/>
              <a:buChar char="•"/>
            </a:pPr>
            <a:r>
              <a:rPr lang="en-US" sz="1600"/>
              <a:t>Increase organizational agility by automating and optimizing fulfillment with rules-based orchestration, real-time inventory management, and AI.</a:t>
            </a:r>
          </a:p>
          <a:p>
            <a:pPr marL="285750" indent="-285750" algn="l">
              <a:spcAft>
                <a:spcPts val="600"/>
              </a:spcAft>
              <a:buFont typeface="Arial" panose="020B0604020202020204" pitchFamily="34" charset="0"/>
              <a:buChar char="•"/>
            </a:pPr>
            <a:endParaRPr lang="en-US" sz="1600"/>
          </a:p>
          <a:p>
            <a:pPr algn="l">
              <a:spcAft>
                <a:spcPts val="600"/>
              </a:spcAft>
            </a:pPr>
            <a:endParaRPr lang="en-US" sz="1600"/>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6" name="Picture 5" descr="Screenshot of supply chain visibility">
            <a:extLst>
              <a:ext uri="{FF2B5EF4-FFF2-40B4-BE49-F238E27FC236}">
                <a16:creationId xmlns:a16="http://schemas.microsoft.com/office/drawing/2014/main" id="{B92C5349-95E2-0940-4B49-C07D0A6A621B}"/>
              </a:ext>
              <a:ext uri="{C183D7F6-B498-43B3-948B-1728B52AA6E4}">
                <adec:decorative xmlns:adec="http://schemas.microsoft.com/office/drawing/2017/decorative" val="0"/>
              </a:ext>
            </a:extLst>
          </p:cNvPr>
          <p:cNvPicPr>
            <a:picLocks noChangeArrowheads="1"/>
          </p:cNvPicPr>
          <p:nvPr/>
        </p:nvPicPr>
        <p:blipFill rotWithShape="1">
          <a:blip r:embed="rId4" cstate="print">
            <a:extLst>
              <a:ext uri="{28A0092B-C50C-407E-A947-70E740481C1C}">
                <a14:useLocalDpi xmlns:a14="http://schemas.microsoft.com/office/drawing/2010/main"/>
              </a:ext>
            </a:extLst>
          </a:blip>
          <a:srcRect l="42" r="2106"/>
          <a:stretch/>
        </p:blipFill>
        <p:spPr bwMode="auto">
          <a:xfrm>
            <a:off x="7141089" y="1987029"/>
            <a:ext cx="5143421" cy="295667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79338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A2A1B40-0D18-27FE-672D-A242D139AB1F}"/>
              </a:ext>
            </a:extLst>
          </p:cNvPr>
          <p:cNvSpPr>
            <a:spLocks noGrp="1"/>
          </p:cNvSpPr>
          <p:nvPr>
            <p:ph type="title"/>
          </p:nvPr>
        </p:nvSpPr>
        <p:spPr>
          <a:xfrm>
            <a:off x="380206" y="5885029"/>
            <a:ext cx="3302000" cy="369332"/>
          </a:xfrm>
        </p:spPr>
        <p:txBody>
          <a:bodyPr/>
          <a:lstStyle/>
          <a:p>
            <a:r>
              <a:rPr lang="en-US"/>
              <a:t>Michael Hill</a:t>
            </a:r>
          </a:p>
        </p:txBody>
      </p:sp>
      <p:pic>
        <p:nvPicPr>
          <p:cNvPr id="52" name="Picture Placeholder 51" descr="Image of two hands holding, one with wedding ring">
            <a:extLst>
              <a:ext uri="{FF2B5EF4-FFF2-40B4-BE49-F238E27FC236}">
                <a16:creationId xmlns:a16="http://schemas.microsoft.com/office/drawing/2014/main" id="{C98D0C3C-4E86-92F7-823C-3567442E7F6B}"/>
              </a:ext>
            </a:extLst>
          </p:cNvPr>
          <p:cNvPicPr>
            <a:picLocks noGrp="1" noChangeAspect="1" noChangeArrowheads="1"/>
          </p:cNvPicPr>
          <p:nvPr>
            <p:ph type="pic" sz="quarter" idx="17"/>
          </p:nvPr>
        </p:nvPicPr>
        <p:blipFill rotWithShape="1">
          <a:blip r:embed="rId3"/>
          <a:srcRect l="10651" r="10651"/>
          <a:stretch/>
        </p:blipFill>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Taking advantage of the capabilities of Dynamics 365 and working seamlessly with some of the best-of-breed retail management platforms has put us in a much, much stronger position.”</a:t>
            </a:r>
          </a:p>
          <a:p>
            <a:r>
              <a:rPr lang="en-US" sz="1100" b="1">
                <a:latin typeface="Segoe UI" panose="020B0502040204020203" pitchFamily="34" charset="0"/>
              </a:rPr>
              <a:t>Matt </a:t>
            </a:r>
            <a:r>
              <a:rPr lang="en-US" sz="1100" b="1" err="1">
                <a:latin typeface="Segoe UI" panose="020B0502040204020203" pitchFamily="34" charset="0"/>
              </a:rPr>
              <a:t>Keays</a:t>
            </a:r>
            <a:r>
              <a:rPr lang="en-US" sz="1100"/>
              <a:t>, Chief Information Officer, Michael Hill</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Australia-based jeweler Michael Hill wanted to increase efficiency in its shipping and warehousing processes to architect the retail experiences it envisioned.</a:t>
            </a:r>
          </a:p>
          <a:p>
            <a:endParaRPr lang="en-US"/>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Michael Hill used Microsoft Dynamics 365 Commerce to build an end‑to‑end, multichannel digital retail operations platform to optimize in‑store operations, customer service, shipping, warehousing, and other</a:t>
            </a:r>
            <a:br>
              <a:rPr lang="en-US"/>
            </a:br>
            <a:r>
              <a:rPr lang="en-US"/>
              <a:t>retail processes.</a:t>
            </a:r>
          </a:p>
          <a:p>
            <a:endParaRPr lang="en-US"/>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The company has been able to successfully drive efficiencies, improve margins, better manage its loyalty program, and deliver stellar customer experiences.</a:t>
            </a:r>
          </a:p>
          <a:p>
            <a:endParaRPr lang="en-US"/>
          </a:p>
        </p:txBody>
      </p:sp>
      <p:sp>
        <p:nvSpPr>
          <p:cNvPr id="9" name="Text Placeholder 19">
            <a:extLst>
              <a:ext uri="{FF2B5EF4-FFF2-40B4-BE49-F238E27FC236}">
                <a16:creationId xmlns:a16="http://schemas.microsoft.com/office/drawing/2014/main" id="{7EA362D2-C0AB-7ECD-9AAD-DA91BFFDF008}"/>
              </a:ext>
            </a:extLst>
          </p:cNvPr>
          <p:cNvSpPr>
            <a:spLocks noGrp="1"/>
          </p:cNvSpPr>
          <p:nvPr>
            <p:ph type="body" sz="quarter" idx="18"/>
          </p:nvPr>
        </p:nvSpPr>
        <p:spPr>
          <a:xfrm>
            <a:off x="4614867" y="5643768"/>
            <a:ext cx="2658769" cy="926406"/>
          </a:xfrm>
        </p:spPr>
        <p:txBody>
          <a:bodyPr/>
          <a:lstStyle/>
          <a:p>
            <a:r>
              <a:rPr lang="en-US" sz="1000" b="1">
                <a:latin typeface="Segoe UI" panose="020B0502040204020203" pitchFamily="34" charset="0"/>
                <a:cs typeface="Segoe UI" panose="020B0502040204020203" pitchFamily="34" charset="0"/>
              </a:rPr>
              <a:t>Customer</a:t>
            </a:r>
            <a:r>
              <a:rPr lang="en-US" sz="1000"/>
              <a:t>: Michael Hill</a:t>
            </a:r>
          </a:p>
          <a:p>
            <a:r>
              <a:rPr lang="en-US" sz="1000" b="1">
                <a:latin typeface="Segoe UI" panose="020B0502040204020203" pitchFamily="34" charset="0"/>
                <a:cs typeface="Segoe UI" panose="020B0502040204020203" pitchFamily="34" charset="0"/>
              </a:rPr>
              <a:t>Partner</a:t>
            </a:r>
            <a:r>
              <a:rPr lang="en-US" sz="1000"/>
              <a:t>: DXC Technology</a:t>
            </a:r>
          </a:p>
          <a:p>
            <a:r>
              <a:rPr lang="en-US" sz="1000" b="1">
                <a:latin typeface="Segoe UI" panose="020B0502040204020203" pitchFamily="34" charset="0"/>
                <a:cs typeface="Segoe UI" panose="020B0502040204020203" pitchFamily="34" charset="0"/>
              </a:rPr>
              <a:t>Industry</a:t>
            </a:r>
            <a:r>
              <a:rPr lang="en-US" sz="1000"/>
              <a:t>: Retailers</a:t>
            </a:r>
          </a:p>
          <a:p>
            <a:r>
              <a:rPr lang="en-US" sz="1000" b="1">
                <a:latin typeface="Segoe UI" panose="020B0502040204020203" pitchFamily="34" charset="0"/>
                <a:cs typeface="Segoe UI" panose="020B0502040204020203" pitchFamily="34" charset="0"/>
              </a:rPr>
              <a:t>Size</a:t>
            </a:r>
            <a:r>
              <a:rPr lang="en-US" sz="1000"/>
              <a:t>: 1,000 – 9,999 employees</a:t>
            </a:r>
          </a:p>
          <a:p>
            <a:r>
              <a:rPr lang="en-US" sz="1000" b="1">
                <a:latin typeface="Segoe UI" panose="020B0502040204020203" pitchFamily="34" charset="0"/>
                <a:cs typeface="Segoe UI" panose="020B0502040204020203" pitchFamily="34" charset="0"/>
              </a:rPr>
              <a:t>Country</a:t>
            </a:r>
            <a:r>
              <a:rPr lang="en-US" sz="1000"/>
              <a:t>: Australia</a:t>
            </a:r>
          </a:p>
        </p:txBody>
      </p:sp>
      <p:sp>
        <p:nvSpPr>
          <p:cNvPr id="10" name="Text Placeholder 19">
            <a:extLst>
              <a:ext uri="{FF2B5EF4-FFF2-40B4-BE49-F238E27FC236}">
                <a16:creationId xmlns:a16="http://schemas.microsoft.com/office/drawing/2014/main" id="{ACAC873A-A84A-F599-FD36-4DBAFC1BE581}"/>
              </a:ext>
            </a:extLst>
          </p:cNvPr>
          <p:cNvSpPr txBox="1">
            <a:spLocks/>
          </p:cNvSpPr>
          <p:nvPr/>
        </p:nvSpPr>
        <p:spPr>
          <a:xfrm>
            <a:off x="7077269" y="5643768"/>
            <a:ext cx="2826386" cy="1169551"/>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lang="en-US" sz="1200" b="0" kern="1200" spc="0" baseline="0" dirty="0" smtClean="0">
                <a:solidFill>
                  <a:schemeClr val="tx1"/>
                </a:solidFill>
                <a:latin typeface="+mn-lt"/>
                <a:ea typeface="+mn-ea"/>
                <a:cs typeface="+mn-cs"/>
              </a:defRPr>
            </a:lvl1pPr>
            <a:lvl2pPr marL="22860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accent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1000" b="1"/>
              <a:t>Products and services:</a:t>
            </a:r>
          </a:p>
          <a:p>
            <a:pPr>
              <a:spcAft>
                <a:spcPts val="0"/>
              </a:spcAft>
            </a:pPr>
            <a:r>
              <a:rPr lang="en-US" sz="1000"/>
              <a:t>Microsoft Dynamics 365</a:t>
            </a:r>
          </a:p>
          <a:p>
            <a:pPr>
              <a:spcAft>
                <a:spcPts val="0"/>
              </a:spcAft>
            </a:pPr>
            <a:r>
              <a:rPr lang="en-US" sz="1000"/>
              <a:t>Dynamics 365 Commerce</a:t>
            </a:r>
          </a:p>
          <a:p>
            <a:pPr>
              <a:spcAft>
                <a:spcPts val="0"/>
              </a:spcAft>
            </a:pPr>
            <a:r>
              <a:rPr lang="en-US" sz="1000"/>
              <a:t>Dynamics 365 Finance</a:t>
            </a:r>
          </a:p>
          <a:p>
            <a:pPr>
              <a:spcAft>
                <a:spcPts val="0"/>
              </a:spcAft>
            </a:pPr>
            <a:r>
              <a:rPr lang="en-US" sz="1000"/>
              <a:t>Dynamics 365 Supply Chain Management</a:t>
            </a:r>
          </a:p>
          <a:p>
            <a:pPr>
              <a:spcAft>
                <a:spcPts val="0"/>
              </a:spcAft>
            </a:pPr>
            <a:r>
              <a:rPr lang="en-US" sz="1000"/>
              <a:t>Microsoft Power Platform</a:t>
            </a:r>
          </a:p>
          <a:p>
            <a:pPr>
              <a:spcAft>
                <a:spcPts val="0"/>
              </a:spcAft>
            </a:pPr>
            <a:r>
              <a:rPr lang="en-US" sz="1000"/>
              <a:t>Microsoft Power Apps</a:t>
            </a:r>
          </a:p>
        </p:txBody>
      </p:sp>
      <p:pic>
        <p:nvPicPr>
          <p:cNvPr id="2" name="Picture Placeholder 48" descr="Michael Hill logo">
            <a:extLst>
              <a:ext uri="{FF2B5EF4-FFF2-40B4-BE49-F238E27FC236}">
                <a16:creationId xmlns:a16="http://schemas.microsoft.com/office/drawing/2014/main" id="{EDD39967-8BF2-C561-30C5-A1EF716D565D}"/>
              </a:ext>
            </a:extLst>
          </p:cNvPr>
          <p:cNvPicPr>
            <a:picLocks noChangeAspect="1"/>
          </p:cNvPicPr>
          <p:nvPr/>
        </p:nvPicPr>
        <p:blipFill rotWithShape="1">
          <a:blip r:embed="rId4">
            <a:clrChange>
              <a:clrFrom>
                <a:srgbClr val="000000">
                  <a:alpha val="0"/>
                </a:srgbClr>
              </a:clrFrom>
              <a:clrTo>
                <a:srgbClr val="000000">
                  <a:alpha val="0"/>
                </a:srgbClr>
              </a:clrTo>
            </a:clrChange>
          </a:blip>
          <a:srcRect t="-816" b="-816"/>
          <a:stretch/>
        </p:blipFill>
        <p:spPr>
          <a:xfrm>
            <a:off x="9720263" y="5780461"/>
            <a:ext cx="1883474" cy="488586"/>
          </a:xfrm>
          <a:prstGeom prst="rect">
            <a:avLst/>
          </a:prstGeom>
        </p:spPr>
      </p:pic>
    </p:spTree>
    <p:extLst>
      <p:ext uri="{BB962C8B-B14F-4D97-AF65-F5344CB8AC3E}">
        <p14:creationId xmlns:p14="http://schemas.microsoft.com/office/powerpoint/2010/main" val="3569522906"/>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Man writing at desk with computer and boxes ready to be shipped">
            <a:extLst>
              <a:ext uri="{FF2B5EF4-FFF2-40B4-BE49-F238E27FC236}">
                <a16:creationId xmlns:a16="http://schemas.microsoft.com/office/drawing/2014/main" id="{822FA3EE-8060-C445-1D82-45A30DEC193A}"/>
              </a:ext>
            </a:extLst>
          </p:cNvPr>
          <p:cNvPicPr>
            <a:picLocks noChangeAspect="1"/>
          </p:cNvPicPr>
          <p:nvPr/>
        </p:nvPicPr>
        <p:blipFill rotWithShape="1">
          <a:blip r:embed="rId3"/>
          <a:srcRect l="3267" t="6112" r="4712"/>
          <a:stretch/>
        </p:blipFill>
        <p:spPr>
          <a:xfrm>
            <a:off x="-1" y="0"/>
            <a:ext cx="5570513" cy="6858000"/>
          </a:xfrm>
          <a:prstGeom prst="rect">
            <a:avLst/>
          </a:prstGeom>
        </p:spPr>
      </p:pic>
      <p:grpSp>
        <p:nvGrpSpPr>
          <p:cNvPr id="3" name="Group 2">
            <a:extLst>
              <a:ext uri="{FF2B5EF4-FFF2-40B4-BE49-F238E27FC236}">
                <a16:creationId xmlns:a16="http://schemas.microsoft.com/office/drawing/2014/main" id="{3CFC3A23-47FB-174C-C942-90C5333F468D}"/>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7" name="Rounded Rectangle 6">
              <a:extLst>
                <a:ext uri="{FF2B5EF4-FFF2-40B4-BE49-F238E27FC236}">
                  <a16:creationId xmlns:a16="http://schemas.microsoft.com/office/drawing/2014/main" id="{3C1435AF-BE78-AD9A-A093-511F83E0CD7F}"/>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2" name="Rounded Rectangle 11">
              <a:extLst>
                <a:ext uri="{FF2B5EF4-FFF2-40B4-BE49-F238E27FC236}">
                  <a16:creationId xmlns:a16="http://schemas.microsoft.com/office/drawing/2014/main" id="{4C726D0C-2C9F-6FDC-7D0C-69E47348F129}"/>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pic>
        <p:nvPicPr>
          <p:cNvPr id="17" name="Picture 16">
            <a:extLst>
              <a:ext uri="{FF2B5EF4-FFF2-40B4-BE49-F238E27FC236}">
                <a16:creationId xmlns:a16="http://schemas.microsoft.com/office/drawing/2014/main" id="{5AAC6271-3FA2-B1B0-A7E6-564DD25BF81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94275" y="4920333"/>
            <a:ext cx="1077684" cy="1219937"/>
          </a:xfrm>
          <a:prstGeom prst="rect">
            <a:avLst/>
          </a:prstGeom>
        </p:spPr>
      </p:pic>
      <p:sp>
        <p:nvSpPr>
          <p:cNvPr id="2" name="Title 1">
            <a:extLst>
              <a:ext uri="{FF2B5EF4-FFF2-40B4-BE49-F238E27FC236}">
                <a16:creationId xmlns:a16="http://schemas.microsoft.com/office/drawing/2014/main" id="{DBDEACAB-5AE7-BD87-81E2-17B403E47BCF}"/>
              </a:ext>
            </a:extLst>
          </p:cNvPr>
          <p:cNvSpPr>
            <a:spLocks noGrp="1"/>
          </p:cNvSpPr>
          <p:nvPr>
            <p:ph type="title"/>
          </p:nvPr>
        </p:nvSpPr>
        <p:spPr>
          <a:xfrm>
            <a:off x="703833" y="5048269"/>
            <a:ext cx="4510480" cy="553998"/>
          </a:xfrm>
        </p:spPr>
        <p:txBody>
          <a:bodyPr/>
          <a:lstStyle/>
          <a:p>
            <a:pPr algn="l"/>
            <a:r>
              <a:rPr lang="en-US" b="1">
                <a:latin typeface="Segoe UI" panose="020B0502040204020203" pitchFamily="34" charset="0"/>
                <a:cs typeface="Segoe UI" panose="020B0502040204020203" pitchFamily="34" charset="0"/>
              </a:rPr>
              <a:t>Flexible </a:t>
            </a:r>
            <a:r>
              <a:rPr lang="en-US">
                <a:latin typeface="Segoe UI" panose="020B0502040204020203" pitchFamily="34" charset="0"/>
                <a:cs typeface="Segoe UI" panose="020B0502040204020203" pitchFamily="34" charset="0"/>
              </a:rPr>
              <a:t>fulfillment</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687834"/>
            <a:ext cx="5486668" cy="492443"/>
          </a:xfrm>
          <a:prstGeom prst="rect">
            <a:avLst/>
          </a:prstGeom>
          <a:noFill/>
        </p:spPr>
        <p:txBody>
          <a:bodyPr wrap="square" lIns="0" tIns="0" rIns="0" bIns="0" rtlCol="0">
            <a:spAutoFit/>
          </a:bodyPr>
          <a:lstStyle/>
          <a:p>
            <a:pPr algn="l"/>
            <a:r>
              <a:rPr lang="en-US" sz="1600"/>
              <a:t>Dynamics 365 Intelligent Order Management | Dynamics 365 Supply Chain Management | Dynamics 365 Commerce</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800" y="1813479"/>
            <a:ext cx="5486668" cy="3154710"/>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Simplify payment processing and customer notifications </a:t>
            </a:r>
            <a:br>
              <a:rPr lang="en-US" sz="1600">
                <a:latin typeface="+mj-lt"/>
                <a:cs typeface="Segoe UI" panose="020B0502040204020203" pitchFamily="34" charset="0"/>
              </a:rPr>
            </a:br>
            <a:r>
              <a:rPr lang="en-US" sz="1600">
                <a:cs typeface="Segoe UI" panose="020B0502040204020203" pitchFamily="34" charset="0"/>
              </a:rPr>
              <a:t>and streamline curbside pickup and buy-online-pickup-in-store operations</a:t>
            </a:r>
          </a:p>
          <a:p>
            <a:pPr algn="l">
              <a:spcAft>
                <a:spcPts val="1800"/>
              </a:spcAft>
            </a:pPr>
            <a:r>
              <a:rPr lang="en-US" sz="1600">
                <a:latin typeface="+mj-lt"/>
                <a:cs typeface="Segoe UI" panose="020B0502040204020203" pitchFamily="34" charset="0"/>
              </a:rPr>
              <a:t>Provide real-time inventory and order status </a:t>
            </a:r>
            <a:r>
              <a:rPr lang="en-US" sz="1600">
                <a:cs typeface="Segoe UI" panose="020B0502040204020203" pitchFamily="34" charset="0"/>
              </a:rPr>
              <a:t>so customers have complete visibility into purchases from order to delivery. </a:t>
            </a:r>
          </a:p>
          <a:p>
            <a:pPr algn="l">
              <a:spcAft>
                <a:spcPts val="1800"/>
              </a:spcAft>
            </a:pPr>
            <a:r>
              <a:rPr lang="en-US" sz="1600">
                <a:latin typeface="+mj-lt"/>
                <a:cs typeface="Segoe UI" panose="020B0502040204020203" pitchFamily="34" charset="0"/>
              </a:rPr>
              <a:t>Gain greater control of the entire order lifecycle </a:t>
            </a:r>
            <a:r>
              <a:rPr lang="en-US" sz="1600">
                <a:cs typeface="Segoe UI" panose="020B0502040204020203" pitchFamily="34" charset="0"/>
              </a:rPr>
              <a:t>using customizable, integrated dashboards.</a:t>
            </a:r>
          </a:p>
          <a:p>
            <a:pPr algn="l">
              <a:spcAft>
                <a:spcPts val="1800"/>
              </a:spcAft>
            </a:pPr>
            <a:r>
              <a:rPr lang="en-US" sz="1600">
                <a:latin typeface="+mj-lt"/>
                <a:cs typeface="Segoe UI" panose="020B0502040204020203" pitchFamily="34" charset="0"/>
              </a:rPr>
              <a:t>Build agile distribution processes with rapid deployment </a:t>
            </a:r>
            <a:br>
              <a:rPr lang="en-US" sz="1600">
                <a:latin typeface="+mj-lt"/>
                <a:cs typeface="Segoe UI" panose="020B0502040204020203" pitchFamily="34" charset="0"/>
              </a:rPr>
            </a:br>
            <a:r>
              <a:rPr lang="en-US" sz="1600">
                <a:cs typeface="Segoe UI" panose="020B0502040204020203" pitchFamily="34" charset="0"/>
              </a:rPr>
              <a:t>of automated warehouses to fulfil ever-changing demand </a:t>
            </a:r>
            <a:br>
              <a:rPr lang="en-US" sz="1600">
                <a:cs typeface="Segoe UI" panose="020B0502040204020203" pitchFamily="34" charset="0"/>
              </a:rPr>
            </a:br>
            <a:r>
              <a:rPr lang="en-US" sz="1600">
                <a:cs typeface="Segoe UI" panose="020B0502040204020203" pitchFamily="34" charset="0"/>
              </a:rPr>
              <a:t>on time.</a:t>
            </a: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FFB3B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69428"/>
            <a:ext cx="5589815" cy="0"/>
          </a:xfrm>
          <a:prstGeom prst="line">
            <a:avLst/>
          </a:prstGeom>
          <a:ln w="15875">
            <a:solidFill>
              <a:srgbClr val="FFB3B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74C846-397A-BF23-260D-325CA127E864}"/>
              </a:ext>
            </a:extLst>
          </p:cNvPr>
          <p:cNvSpPr txBox="1"/>
          <p:nvPr/>
        </p:nvSpPr>
        <p:spPr>
          <a:xfrm>
            <a:off x="6012214" y="6077115"/>
            <a:ext cx="1513175" cy="492443"/>
          </a:xfrm>
          <a:prstGeom prst="rect">
            <a:avLst/>
          </a:prstGeom>
          <a:noFill/>
        </p:spPr>
        <p:txBody>
          <a:bodyPr wrap="square" lIns="0" tIns="0" rIns="0" bIns="0" rtlCol="0">
            <a:spAutoFit/>
          </a:bodyPr>
          <a:lstStyle/>
          <a:p>
            <a:pPr algn="l"/>
            <a:r>
              <a:rPr lang="en-US" sz="1600">
                <a:latin typeface="+mj-lt"/>
              </a:rPr>
              <a:t>Featuring partners like:</a:t>
            </a:r>
          </a:p>
        </p:txBody>
      </p:sp>
      <p:cxnSp>
        <p:nvCxnSpPr>
          <p:cNvPr id="14" name="Straight Connector 13">
            <a:extLst>
              <a:ext uri="{FF2B5EF4-FFF2-40B4-BE49-F238E27FC236}">
                <a16:creationId xmlns:a16="http://schemas.microsoft.com/office/drawing/2014/main" id="{911DAF6D-0104-56D8-ED56-46A5CD708824}"/>
              </a:ext>
              <a:ext uri="{C183D7F6-B498-43B3-948B-1728B52AA6E4}">
                <adec:decorative xmlns:adec="http://schemas.microsoft.com/office/drawing/2017/decorative" val="1"/>
              </a:ext>
            </a:extLst>
          </p:cNvPr>
          <p:cNvCxnSpPr>
            <a:cxnSpLocks/>
          </p:cNvCxnSpPr>
          <p:nvPr/>
        </p:nvCxnSpPr>
        <p:spPr>
          <a:xfrm>
            <a:off x="6019003" y="5942294"/>
            <a:ext cx="5524390" cy="0"/>
          </a:xfrm>
          <a:prstGeom prst="line">
            <a:avLst/>
          </a:prstGeom>
          <a:ln w="15875">
            <a:solidFill>
              <a:srgbClr val="FFB3B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Placeholder 3" descr="BlueYonder logo">
            <a:extLst>
              <a:ext uri="{FF2B5EF4-FFF2-40B4-BE49-F238E27FC236}">
                <a16:creationId xmlns:a16="http://schemas.microsoft.com/office/drawing/2014/main" id="{9505A14A-A68B-BA36-A29A-8C17401C86D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851945" y="6077115"/>
            <a:ext cx="1539519" cy="496383"/>
          </a:xfrm>
          <a:prstGeom prst="rect">
            <a:avLst/>
          </a:prstGeom>
        </p:spPr>
      </p:pic>
      <p:sp>
        <p:nvSpPr>
          <p:cNvPr id="10" name="TextBox 9">
            <a:extLst>
              <a:ext uri="{FF2B5EF4-FFF2-40B4-BE49-F238E27FC236}">
                <a16:creationId xmlns:a16="http://schemas.microsoft.com/office/drawing/2014/main" id="{6E0161C6-3DC1-0A72-5065-CFB60CFA6C27}"/>
              </a:ext>
            </a:extLst>
          </p:cNvPr>
          <p:cNvSpPr txBox="1"/>
          <p:nvPr/>
        </p:nvSpPr>
        <p:spPr>
          <a:xfrm>
            <a:off x="10490670" y="6150903"/>
            <a:ext cx="1118944" cy="246220"/>
          </a:xfrm>
          <a:prstGeom prst="rect">
            <a:avLst/>
          </a:prstGeom>
          <a:noFill/>
        </p:spPr>
        <p:txBody>
          <a:bodyPr wrap="square" lIns="0" tIns="0" rIns="0" bIns="0" rtlCol="0">
            <a:spAutoFit/>
          </a:bodyPr>
          <a:lstStyle/>
          <a:p>
            <a:pPr algn="l"/>
            <a:r>
              <a:rPr lang="en-US" sz="1600">
                <a:latin typeface="+mj-lt"/>
              </a:rPr>
              <a:t>and more…</a:t>
            </a:r>
          </a:p>
        </p:txBody>
      </p:sp>
    </p:spTree>
    <p:extLst>
      <p:ext uri="{BB962C8B-B14F-4D97-AF65-F5344CB8AC3E}">
        <p14:creationId xmlns:p14="http://schemas.microsoft.com/office/powerpoint/2010/main" val="332295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Flexible </a:t>
            </a:r>
            <a:r>
              <a:rPr lang="en-US" dirty="0">
                <a:cs typeface="Segoe UI" panose="020B0502040204020203" pitchFamily="34" charset="0"/>
              </a:rPr>
              <a:t>fulfillment </a:t>
            </a:r>
            <a:r>
              <a:rPr lang="en-US" dirty="0"/>
              <a:t>in detail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526757" cy="3293209"/>
          </a:xfrm>
          <a:prstGeom prst="rect">
            <a:avLst/>
          </a:prstGeom>
          <a:noFill/>
        </p:spPr>
        <p:txBody>
          <a:bodyPr wrap="square" lIns="0" tIns="0" rIns="0" bIns="0" rtlCol="0">
            <a:spAutoFit/>
          </a:bodyPr>
          <a:lstStyle/>
          <a:p>
            <a:pPr algn="l">
              <a:spcAft>
                <a:spcPts val="600"/>
              </a:spcAft>
            </a:pPr>
            <a:r>
              <a:rPr lang="en-US">
                <a:latin typeface="+mj-lt"/>
              </a:rPr>
              <a:t>Enhanced customer experience</a:t>
            </a:r>
          </a:p>
          <a:p>
            <a:pPr marL="285750" indent="-285750" algn="l">
              <a:spcAft>
                <a:spcPts val="600"/>
              </a:spcAft>
              <a:buFont typeface="Arial" panose="020B0604020202020204" pitchFamily="34" charset="0"/>
              <a:buChar char="•"/>
            </a:pPr>
            <a:r>
              <a:rPr lang="en-US" sz="1600"/>
              <a:t>Streamline returns management and enable flexible return scenarios.</a:t>
            </a:r>
          </a:p>
          <a:p>
            <a:pPr marL="285750" indent="-285750" algn="l">
              <a:spcAft>
                <a:spcPts val="600"/>
              </a:spcAft>
              <a:buFont typeface="Arial" panose="020B0604020202020204" pitchFamily="34" charset="0"/>
              <a:buChar char="•"/>
            </a:pPr>
            <a:r>
              <a:rPr lang="en-US" sz="1600"/>
              <a:t>Use AI and anomaly detection models to identify and address fulfillment constraints and improve delivery times while reducing costs.</a:t>
            </a:r>
          </a:p>
          <a:p>
            <a:pPr marL="285750" indent="-285750" algn="l">
              <a:spcAft>
                <a:spcPts val="600"/>
              </a:spcAft>
              <a:buFont typeface="Arial" panose="020B0604020202020204" pitchFamily="34" charset="0"/>
              <a:buChar char="•"/>
            </a:pPr>
            <a:r>
              <a:rPr lang="en-US" sz="1600"/>
              <a:t>Give customers ordering flexibility, such as home delivery, curbside pickup, and in-store pickup, with connected ordering and fulfillment tools.</a:t>
            </a:r>
          </a:p>
          <a:p>
            <a:pPr marL="285750" indent="-285750" algn="l">
              <a:spcAft>
                <a:spcPts val="600"/>
              </a:spcAft>
              <a:buFont typeface="Arial" panose="020B0604020202020204" pitchFamily="34" charset="0"/>
              <a:buChar char="•"/>
            </a:pPr>
            <a:r>
              <a:rPr lang="en-US" sz="1600"/>
              <a:t>Offer real-time inventory availability and order status with AI, providing a single solution to order-fulfillment orchestration.</a:t>
            </a:r>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5" name="Picture 4" descr="Screenshot of fulfillment detail">
            <a:extLst>
              <a:ext uri="{FF2B5EF4-FFF2-40B4-BE49-F238E27FC236}">
                <a16:creationId xmlns:a16="http://schemas.microsoft.com/office/drawing/2014/main" id="{6BE6AA49-E295-DD62-CCA1-B3B85B95927E}"/>
              </a:ext>
              <a:ext uri="{C183D7F6-B498-43B3-948B-1728B52AA6E4}">
                <adec:decorative xmlns:adec="http://schemas.microsoft.com/office/drawing/2017/decorative" val="0"/>
              </a:ext>
            </a:extLst>
          </p:cNvPr>
          <p:cNvPicPr>
            <a:picLocks noChangeArrowheads="1"/>
          </p:cNvPicPr>
          <p:nvPr/>
        </p:nvPicPr>
        <p:blipFill rotWithShape="1">
          <a:blip r:embed="rId4" cstate="print">
            <a:extLst>
              <a:ext uri="{28A0092B-C50C-407E-A947-70E740481C1C}">
                <a14:useLocalDpi xmlns:a14="http://schemas.microsoft.com/office/drawing/2010/main"/>
              </a:ext>
            </a:extLst>
          </a:blip>
          <a:srcRect l="73" r="2075"/>
          <a:stretch/>
        </p:blipFill>
        <p:spPr bwMode="auto">
          <a:xfrm>
            <a:off x="7141089" y="1987028"/>
            <a:ext cx="5143421" cy="295667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201710"/>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996-55CA-DEBF-1543-1C710966097C}"/>
              </a:ext>
            </a:extLst>
          </p:cNvPr>
          <p:cNvSpPr>
            <a:spLocks noGrp="1"/>
          </p:cNvSpPr>
          <p:nvPr>
            <p:ph type="title"/>
          </p:nvPr>
        </p:nvSpPr>
        <p:spPr>
          <a:xfrm>
            <a:off x="590868" y="585788"/>
            <a:ext cx="11018520" cy="553998"/>
          </a:xfrm>
        </p:spPr>
        <p:txBody>
          <a:bodyPr/>
          <a:lstStyle/>
          <a:p>
            <a:r>
              <a:rPr lang="en-US" b="1" dirty="0">
                <a:latin typeface="Segoe UI" panose="020B0502040204020203" pitchFamily="34" charset="0"/>
                <a:cs typeface="Segoe UI" panose="020B0502040204020203" pitchFamily="34" charset="0"/>
              </a:rPr>
              <a:t>Flexible </a:t>
            </a:r>
            <a:r>
              <a:rPr lang="en-US" dirty="0">
                <a:cs typeface="Segoe UI" panose="020B0502040204020203" pitchFamily="34" charset="0"/>
              </a:rPr>
              <a:t>fulfillment, </a:t>
            </a:r>
            <a:r>
              <a:rPr lang="en-US" dirty="0"/>
              <a:t>in detail (part 2) </a:t>
            </a:r>
          </a:p>
        </p:txBody>
      </p:sp>
      <p:sp>
        <p:nvSpPr>
          <p:cNvPr id="7" name="TextBox 6">
            <a:extLst>
              <a:ext uri="{FF2B5EF4-FFF2-40B4-BE49-F238E27FC236}">
                <a16:creationId xmlns:a16="http://schemas.microsoft.com/office/drawing/2014/main" id="{09B38DC3-BA9C-77EA-82F0-3BBF01E258E0}"/>
              </a:ext>
            </a:extLst>
          </p:cNvPr>
          <p:cNvSpPr txBox="1"/>
          <p:nvPr/>
        </p:nvSpPr>
        <p:spPr>
          <a:xfrm>
            <a:off x="807541" y="1768707"/>
            <a:ext cx="5526757" cy="2477601"/>
          </a:xfrm>
          <a:prstGeom prst="rect">
            <a:avLst/>
          </a:prstGeom>
          <a:noFill/>
        </p:spPr>
        <p:txBody>
          <a:bodyPr wrap="square" lIns="0" tIns="0" rIns="0" bIns="0" rtlCol="0">
            <a:spAutoFit/>
          </a:bodyPr>
          <a:lstStyle/>
          <a:p>
            <a:pPr algn="l">
              <a:spcBef>
                <a:spcPts val="600"/>
              </a:spcBef>
              <a:spcAft>
                <a:spcPts val="600"/>
              </a:spcAft>
            </a:pPr>
            <a:r>
              <a:rPr lang="en-US">
                <a:latin typeface="+mj-lt"/>
              </a:rPr>
              <a:t>Seamless inventory management</a:t>
            </a:r>
          </a:p>
          <a:p>
            <a:pPr marL="285750" indent="-285750" algn="l">
              <a:spcAft>
                <a:spcPts val="600"/>
              </a:spcAft>
              <a:buFont typeface="Arial" panose="020B0604020202020204" pitchFamily="34" charset="0"/>
              <a:buChar char="•"/>
            </a:pPr>
            <a:r>
              <a:rPr lang="en-US" sz="1600"/>
              <a:t>Access a single global view of your inventory positions in real-time to make the right products available in the right place at the right time.</a:t>
            </a:r>
          </a:p>
          <a:p>
            <a:pPr marL="285750" indent="-285750" algn="l">
              <a:spcAft>
                <a:spcPts val="600"/>
              </a:spcAft>
              <a:buFont typeface="Arial" panose="020B0604020202020204" pitchFamily="34" charset="0"/>
              <a:buChar char="•"/>
            </a:pPr>
            <a:r>
              <a:rPr lang="en-US" sz="1600"/>
              <a:t>Track inventory across channels and make informed inventory supply decisions with advanced analytics and machine learning.</a:t>
            </a:r>
          </a:p>
          <a:p>
            <a:pPr marL="285750" indent="-285750" algn="l">
              <a:spcAft>
                <a:spcPts val="600"/>
              </a:spcAft>
              <a:buFont typeface="Arial" panose="020B0604020202020204" pitchFamily="34" charset="0"/>
              <a:buChar char="•"/>
            </a:pPr>
            <a:r>
              <a:rPr lang="en-US" sz="1600"/>
              <a:t>Utilize the Tasks app in Microsoft Teams to assign associates to stock count, allowing for real-time numbers.</a:t>
            </a:r>
          </a:p>
        </p:txBody>
      </p:sp>
      <p:pic>
        <p:nvPicPr>
          <p:cNvPr id="4" name="Picture 3" descr="Image of laptop">
            <a:extLst>
              <a:ext uri="{FF2B5EF4-FFF2-40B4-BE49-F238E27FC236}">
                <a16:creationId xmlns:a16="http://schemas.microsoft.com/office/drawing/2014/main" id="{54BCB18A-E600-0167-C32F-A28599240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374" y="1768706"/>
            <a:ext cx="6279626" cy="4005072"/>
          </a:xfrm>
          <a:prstGeom prst="rect">
            <a:avLst/>
          </a:prstGeom>
        </p:spPr>
      </p:pic>
      <p:pic>
        <p:nvPicPr>
          <p:cNvPr id="5" name="Picture 4" descr="Screenshot of flexible fulfillment detail">
            <a:extLst>
              <a:ext uri="{FF2B5EF4-FFF2-40B4-BE49-F238E27FC236}">
                <a16:creationId xmlns:a16="http://schemas.microsoft.com/office/drawing/2014/main" id="{6BE6AA49-E295-DD62-CCA1-B3B85B95927E}"/>
              </a:ext>
              <a:ext uri="{C183D7F6-B498-43B3-948B-1728B52AA6E4}">
                <adec:decorative xmlns:adec="http://schemas.microsoft.com/office/drawing/2017/decorative" val="0"/>
              </a:ext>
            </a:extLst>
          </p:cNvPr>
          <p:cNvPicPr>
            <a:picLocks noChangeArrowheads="1"/>
          </p:cNvPicPr>
          <p:nvPr/>
        </p:nvPicPr>
        <p:blipFill rotWithShape="1">
          <a:blip r:embed="rId4" cstate="print">
            <a:extLst>
              <a:ext uri="{28A0092B-C50C-407E-A947-70E740481C1C}">
                <a14:useLocalDpi xmlns:a14="http://schemas.microsoft.com/office/drawing/2010/main"/>
              </a:ext>
            </a:extLst>
          </a:blip>
          <a:srcRect l="73" r="2075"/>
          <a:stretch/>
        </p:blipFill>
        <p:spPr bwMode="auto">
          <a:xfrm>
            <a:off x="7141089" y="1987028"/>
            <a:ext cx="5143421" cy="2956678"/>
          </a:xfrm>
          <a:custGeom>
            <a:avLst/>
            <a:gdLst>
              <a:gd name="connsiteX0" fmla="*/ 0 w 4468299"/>
              <a:gd name="connsiteY0" fmla="*/ 0 h 2568586"/>
              <a:gd name="connsiteX1" fmla="*/ 4468299 w 4468299"/>
              <a:gd name="connsiteY1" fmla="*/ 0 h 2568586"/>
              <a:gd name="connsiteX2" fmla="*/ 4468299 w 4468299"/>
              <a:gd name="connsiteY2" fmla="*/ 2568586 h 2568586"/>
              <a:gd name="connsiteX3" fmla="*/ 0 w 4468299"/>
              <a:gd name="connsiteY3" fmla="*/ 2568586 h 2568586"/>
            </a:gdLst>
            <a:ahLst/>
            <a:cxnLst>
              <a:cxn ang="0">
                <a:pos x="connsiteX0" y="connsiteY0"/>
              </a:cxn>
              <a:cxn ang="0">
                <a:pos x="connsiteX1" y="connsiteY1"/>
              </a:cxn>
              <a:cxn ang="0">
                <a:pos x="connsiteX2" y="connsiteY2"/>
              </a:cxn>
              <a:cxn ang="0">
                <a:pos x="connsiteX3" y="connsiteY3"/>
              </a:cxn>
            </a:cxnLst>
            <a:rect l="l" t="t" r="r" b="b"/>
            <a:pathLst>
              <a:path w="4468299" h="2568586">
                <a:moveTo>
                  <a:pt x="0" y="0"/>
                </a:moveTo>
                <a:lnTo>
                  <a:pt x="4468299" y="0"/>
                </a:lnTo>
                <a:lnTo>
                  <a:pt x="4468299" y="2568586"/>
                </a:lnTo>
                <a:lnTo>
                  <a:pt x="0" y="256858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9475"/>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D5F7801-02A5-A7B1-DEFF-8FA4F4CF68D1}"/>
              </a:ext>
            </a:extLst>
          </p:cNvPr>
          <p:cNvSpPr>
            <a:spLocks noGrp="1"/>
          </p:cNvSpPr>
          <p:nvPr>
            <p:ph type="title"/>
          </p:nvPr>
        </p:nvSpPr>
        <p:spPr>
          <a:xfrm>
            <a:off x="380206" y="5885029"/>
            <a:ext cx="3302000" cy="369332"/>
          </a:xfrm>
        </p:spPr>
        <p:txBody>
          <a:bodyPr/>
          <a:lstStyle/>
          <a:p>
            <a:r>
              <a:rPr lang="en-US"/>
              <a:t>Northern Tools </a:t>
            </a:r>
          </a:p>
        </p:txBody>
      </p:sp>
      <p:pic>
        <p:nvPicPr>
          <p:cNvPr id="43" name="Picture Placeholder 42" descr="Photo of close up of person using tool ">
            <a:extLst>
              <a:ext uri="{FF2B5EF4-FFF2-40B4-BE49-F238E27FC236}">
                <a16:creationId xmlns:a16="http://schemas.microsoft.com/office/drawing/2014/main" id="{F7227ED9-0846-093B-17AD-2BECBE4DDD4D}"/>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t="44" b="44"/>
          <a:stretch/>
        </p:blipFill>
        <p:spPr/>
      </p:pic>
      <p:sp>
        <p:nvSpPr>
          <p:cNvPr id="12" name="Text Placeholder 11">
            <a:extLst>
              <a:ext uri="{FF2B5EF4-FFF2-40B4-BE49-F238E27FC236}">
                <a16:creationId xmlns:a16="http://schemas.microsoft.com/office/drawing/2014/main" id="{A25804A8-CA2E-23BC-7B3E-C581707818EE}"/>
              </a:ext>
            </a:extLst>
          </p:cNvPr>
          <p:cNvSpPr>
            <a:spLocks noGrp="1"/>
          </p:cNvSpPr>
          <p:nvPr>
            <p:ph type="body" sz="quarter" idx="10"/>
          </p:nvPr>
        </p:nvSpPr>
        <p:spPr>
          <a:xfrm>
            <a:off x="4614866" y="1306917"/>
            <a:ext cx="6988871" cy="926407"/>
          </a:xfrm>
        </p:spPr>
        <p:txBody>
          <a:bodyPr/>
          <a:lstStyle/>
          <a:p>
            <a:r>
              <a:rPr lang="en-US"/>
              <a:t>Working with real-time data, we use the intelligent order management capabilities of the Microsoft Supply Chain Center to offer reduced lead times and accurate pricing with a higher level of confidence”</a:t>
            </a:r>
          </a:p>
          <a:p>
            <a:r>
              <a:rPr lang="en-US" sz="1100" b="1">
                <a:latin typeface="Segoe UI" panose="020B0502040204020203" pitchFamily="34" charset="0"/>
              </a:rPr>
              <a:t>Shaun Bunch</a:t>
            </a:r>
            <a:r>
              <a:rPr lang="en-US" sz="1100"/>
              <a:t>, Senior Vice President of Supply Chain Operations, Northern Tool + Equipment</a:t>
            </a:r>
          </a:p>
        </p:txBody>
      </p:sp>
      <p:sp>
        <p:nvSpPr>
          <p:cNvPr id="13" name="Text Placeholder 12">
            <a:extLst>
              <a:ext uri="{FF2B5EF4-FFF2-40B4-BE49-F238E27FC236}">
                <a16:creationId xmlns:a16="http://schemas.microsoft.com/office/drawing/2014/main" id="{A88A39CB-EA3C-1CD4-3417-4B02541AB2F9}"/>
              </a:ext>
            </a:extLst>
          </p:cNvPr>
          <p:cNvSpPr>
            <a:spLocks noGrp="1"/>
          </p:cNvSpPr>
          <p:nvPr>
            <p:ph type="body" sz="quarter" idx="11"/>
          </p:nvPr>
        </p:nvSpPr>
        <p:spPr/>
        <p:txBody>
          <a:bodyPr/>
          <a:lstStyle/>
          <a:p>
            <a:r>
              <a:rPr lang="en-US"/>
              <a:t>Situation</a:t>
            </a:r>
          </a:p>
        </p:txBody>
      </p:sp>
      <p:sp>
        <p:nvSpPr>
          <p:cNvPr id="16" name="Text Placeholder 15">
            <a:extLst>
              <a:ext uri="{FF2B5EF4-FFF2-40B4-BE49-F238E27FC236}">
                <a16:creationId xmlns:a16="http://schemas.microsoft.com/office/drawing/2014/main" id="{D978C84E-ADF7-B72E-7B0F-08DC2F141FA2}"/>
              </a:ext>
            </a:extLst>
          </p:cNvPr>
          <p:cNvSpPr>
            <a:spLocks noGrp="1"/>
          </p:cNvSpPr>
          <p:nvPr>
            <p:ph type="body" sz="quarter" idx="14"/>
          </p:nvPr>
        </p:nvSpPr>
        <p:spPr/>
        <p:txBody>
          <a:bodyPr/>
          <a:lstStyle/>
          <a:p>
            <a:r>
              <a:rPr lang="en-US"/>
              <a:t>Hampered by a fragmented supply chain infrastructure, the company wanted to offer faster delivery and more precise delivery dates for a better customer experience. </a:t>
            </a:r>
          </a:p>
          <a:p>
            <a:endParaRPr lang="en-US" err="1"/>
          </a:p>
        </p:txBody>
      </p:sp>
      <p:sp>
        <p:nvSpPr>
          <p:cNvPr id="14" name="Text Placeholder 13">
            <a:extLst>
              <a:ext uri="{FF2B5EF4-FFF2-40B4-BE49-F238E27FC236}">
                <a16:creationId xmlns:a16="http://schemas.microsoft.com/office/drawing/2014/main" id="{19194DD5-BCFE-D400-FCD3-BBEDED308A8D}"/>
              </a:ext>
            </a:extLst>
          </p:cNvPr>
          <p:cNvSpPr>
            <a:spLocks noGrp="1"/>
          </p:cNvSpPr>
          <p:nvPr>
            <p:ph type="body" sz="quarter" idx="12"/>
          </p:nvPr>
        </p:nvSpPr>
        <p:spPr/>
        <p:txBody>
          <a:bodyPr/>
          <a:lstStyle/>
          <a:p>
            <a:r>
              <a:rPr lang="en-US"/>
              <a:t>Solution</a:t>
            </a:r>
          </a:p>
        </p:txBody>
      </p:sp>
      <p:sp>
        <p:nvSpPr>
          <p:cNvPr id="17" name="Text Placeholder 16">
            <a:extLst>
              <a:ext uri="{FF2B5EF4-FFF2-40B4-BE49-F238E27FC236}">
                <a16:creationId xmlns:a16="http://schemas.microsoft.com/office/drawing/2014/main" id="{B7722C03-0361-DF93-03B6-0449C2A2BB34}"/>
              </a:ext>
            </a:extLst>
          </p:cNvPr>
          <p:cNvSpPr>
            <a:spLocks noGrp="1"/>
          </p:cNvSpPr>
          <p:nvPr>
            <p:ph type="body" sz="quarter" idx="15"/>
          </p:nvPr>
        </p:nvSpPr>
        <p:spPr/>
        <p:txBody>
          <a:bodyPr/>
          <a:lstStyle/>
          <a:p>
            <a:r>
              <a:rPr lang="en-US"/>
              <a:t>The company is rolling out the intelligent order management capabilities of the Microsoft Supply Chain Center to provide a frictionless experience that guarantees faster, more reliable delivery times so its customers get the tools and supplies they need when they need them.</a:t>
            </a:r>
          </a:p>
          <a:p>
            <a:endParaRPr lang="en-US" err="1"/>
          </a:p>
        </p:txBody>
      </p:sp>
      <p:sp>
        <p:nvSpPr>
          <p:cNvPr id="15" name="Text Placeholder 14">
            <a:extLst>
              <a:ext uri="{FF2B5EF4-FFF2-40B4-BE49-F238E27FC236}">
                <a16:creationId xmlns:a16="http://schemas.microsoft.com/office/drawing/2014/main" id="{1953666C-00F1-8538-FDDE-0925381E424D}"/>
              </a:ext>
            </a:extLst>
          </p:cNvPr>
          <p:cNvSpPr>
            <a:spLocks noGrp="1"/>
          </p:cNvSpPr>
          <p:nvPr>
            <p:ph type="body" sz="quarter" idx="13"/>
          </p:nvPr>
        </p:nvSpPr>
        <p:spPr/>
        <p:txBody>
          <a:bodyPr/>
          <a:lstStyle/>
          <a:p>
            <a:r>
              <a:rPr lang="en-US"/>
              <a:t>Impact</a:t>
            </a:r>
          </a:p>
        </p:txBody>
      </p:sp>
      <p:sp>
        <p:nvSpPr>
          <p:cNvPr id="18" name="Text Placeholder 17">
            <a:extLst>
              <a:ext uri="{FF2B5EF4-FFF2-40B4-BE49-F238E27FC236}">
                <a16:creationId xmlns:a16="http://schemas.microsoft.com/office/drawing/2014/main" id="{D35745E6-FD8B-B889-4F7C-1594D0F0FB7D}"/>
              </a:ext>
            </a:extLst>
          </p:cNvPr>
          <p:cNvSpPr>
            <a:spLocks noGrp="1"/>
          </p:cNvSpPr>
          <p:nvPr>
            <p:ph type="body" sz="quarter" idx="16"/>
          </p:nvPr>
        </p:nvSpPr>
        <p:spPr/>
        <p:txBody>
          <a:bodyPr/>
          <a:lstStyle/>
          <a:p>
            <a:r>
              <a:rPr lang="en-US"/>
              <a:t>The company can achieve full control and optics across the entire supply chain and scale up or down as necessary, also giving their customers complete visibility into order status. </a:t>
            </a:r>
          </a:p>
          <a:p>
            <a:endParaRPr lang="en-US"/>
          </a:p>
        </p:txBody>
      </p:sp>
      <p:sp>
        <p:nvSpPr>
          <p:cNvPr id="39" name="Text Placeholder 6">
            <a:extLst>
              <a:ext uri="{FF2B5EF4-FFF2-40B4-BE49-F238E27FC236}">
                <a16:creationId xmlns:a16="http://schemas.microsoft.com/office/drawing/2014/main" id="{D778A7E6-0D7B-CE6A-9EA2-A859D3FF905A}"/>
              </a:ext>
            </a:extLst>
          </p:cNvPr>
          <p:cNvSpPr txBox="1">
            <a:spLocks/>
          </p:cNvSpPr>
          <p:nvPr/>
        </p:nvSpPr>
        <p:spPr>
          <a:xfrm>
            <a:off x="7080096" y="5693645"/>
            <a:ext cx="3780944" cy="730969"/>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000">
                <a:latin typeface="+mj-lt"/>
                <a:cs typeface="Segoe UI Semibold"/>
              </a:rPr>
              <a:t>Products and services:</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Microsoft Dynamics 365</a:t>
            </a: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fr-FR" sz="1000" b="0" i="0" u="none" strike="noStrike" kern="1200" cap="none" spc="0" normalizeH="0" baseline="0" noProof="0">
                <a:ln>
                  <a:noFill/>
                </a:ln>
                <a:effectLst/>
                <a:uLnTx/>
                <a:uFillTx/>
                <a:latin typeface="Segoe UI"/>
                <a:ea typeface="+mn-ea"/>
                <a:cs typeface="Segoe UI Semibold"/>
              </a:rPr>
              <a:t>Microsoft </a:t>
            </a:r>
            <a:r>
              <a:rPr kumimoji="0" lang="fr-FR" sz="1000" b="0" i="0" u="none" strike="noStrike" kern="1200" cap="none" spc="0" normalizeH="0" baseline="0" noProof="0" err="1">
                <a:ln>
                  <a:noFill/>
                </a:ln>
                <a:effectLst/>
                <a:uLnTx/>
                <a:uFillTx/>
                <a:latin typeface="Segoe UI"/>
                <a:ea typeface="+mn-ea"/>
                <a:cs typeface="Segoe UI Semibold"/>
              </a:rPr>
              <a:t>Supply</a:t>
            </a:r>
            <a:r>
              <a:rPr kumimoji="0" lang="fr-FR" sz="1000" b="0" i="0" u="none" strike="noStrike" kern="1200" cap="none" spc="0" normalizeH="0" baseline="0" noProof="0">
                <a:ln>
                  <a:noFill/>
                </a:ln>
                <a:effectLst/>
                <a:uLnTx/>
                <a:uFillTx/>
                <a:latin typeface="Segoe UI"/>
                <a:ea typeface="+mn-ea"/>
                <a:cs typeface="Segoe UI Semibold"/>
              </a:rPr>
              <a:t> Chain Center</a:t>
            </a:r>
            <a:endParaRPr kumimoji="0" lang="fr-FR" sz="1000" b="0" i="0" u="none" strike="noStrike" kern="1200" cap="none" spc="0" normalizeH="0" baseline="0" noProof="0">
              <a:ln>
                <a:noFill/>
              </a:ln>
              <a:effectLst/>
              <a:uLnTx/>
              <a:uFillTx/>
              <a:latin typeface="Segoe UI"/>
              <a:ea typeface="+mn-ea"/>
              <a:cs typeface="Segoe UI Semibold" panose="020B0502040204020203" pitchFamily="34" charset="0"/>
            </a:endParaRPr>
          </a:p>
          <a:p>
            <a:pPr marL="171450" marR="0" lvl="0" indent="-11430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endParaRPr kumimoji="0" lang="fr-FR" sz="1000" b="0" i="0" u="none" strike="noStrike" kern="1200" cap="none" spc="0" normalizeH="0" baseline="0" noProof="0">
              <a:ln>
                <a:noFill/>
              </a:ln>
              <a:effectLst/>
              <a:uLnTx/>
              <a:uFillTx/>
              <a:latin typeface="Segoe UI"/>
              <a:ea typeface="+mn-ea"/>
              <a:cs typeface="Segoe UI Semibold"/>
            </a:endParaRPr>
          </a:p>
        </p:txBody>
      </p:sp>
      <p:sp>
        <p:nvSpPr>
          <p:cNvPr id="40" name="Text Placeholder 5">
            <a:extLst>
              <a:ext uri="{FF2B5EF4-FFF2-40B4-BE49-F238E27FC236}">
                <a16:creationId xmlns:a16="http://schemas.microsoft.com/office/drawing/2014/main" id="{FF4AEC7F-B7DF-B235-1144-5CCB8CF8ED04}"/>
              </a:ext>
            </a:extLst>
          </p:cNvPr>
          <p:cNvSpPr txBox="1">
            <a:spLocks/>
          </p:cNvSpPr>
          <p:nvPr/>
        </p:nvSpPr>
        <p:spPr>
          <a:xfrm>
            <a:off x="4614867" y="5693645"/>
            <a:ext cx="2187715" cy="730969"/>
          </a:xfrm>
          <a:prstGeom prst="rect">
            <a:avLst/>
          </a:prstGeom>
        </p:spPr>
        <p:txBody>
          <a:bodyPr vert="horz" wrap="square" lIns="0" tIns="0" rIns="0" bIns="0" rtlCol="0" anchor="t" anchorCtr="0">
            <a:spAutoFit/>
          </a:bodyPr>
          <a:lstStyle>
            <a:lvl1pPr marL="0" indent="0" algn="l" defTabSz="914400" rtl="0" eaLnBrk="1" latinLnBrk="0" hangingPunct="1">
              <a:lnSpc>
                <a:spcPct val="40000"/>
              </a:lnSpc>
              <a:spcBef>
                <a:spcPts val="1000"/>
              </a:spcBef>
              <a:buFont typeface="Arial" panose="020B0604020202020204" pitchFamily="34" charset="0"/>
              <a:buNone/>
              <a:defRPr sz="1000" b="1" i="0" kern="1200">
                <a:solidFill>
                  <a:schemeClr val="bg1">
                    <a:lumMod val="50000"/>
                  </a:schemeClr>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tx1"/>
                </a:solidFill>
                <a:effectLst/>
                <a:uLnTx/>
                <a:uFillTx/>
                <a:latin typeface="+mj-lt"/>
                <a:ea typeface="+mn-ea"/>
                <a:cs typeface="Segoe UI Semibold"/>
              </a:rPr>
              <a:t>Customer: </a:t>
            </a:r>
            <a:r>
              <a:rPr kumimoji="0" lang="en-US" sz="1000" b="0" i="0" u="none" strike="noStrike" kern="1200" cap="none" spc="0" normalizeH="0" baseline="0" noProof="0">
                <a:ln>
                  <a:noFill/>
                </a:ln>
                <a:solidFill>
                  <a:schemeClr val="tx1"/>
                </a:solidFill>
                <a:effectLst/>
                <a:uLnTx/>
                <a:uFillTx/>
                <a:latin typeface="+mn-lt"/>
                <a:ea typeface="+mn-ea"/>
                <a:cs typeface="Segoe UI Semilight"/>
              </a:rPr>
              <a:t>Northern Tool + Equipment</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0">
                <a:solidFill>
                  <a:schemeClr val="tx1"/>
                </a:solidFill>
                <a:latin typeface="+mj-lt"/>
                <a:cs typeface="Segoe UI Semibold"/>
              </a:rPr>
              <a:t>Industry: </a:t>
            </a:r>
            <a:r>
              <a:rPr kumimoji="0" lang="en-US" sz="1000" b="0" i="0" u="none" strike="noStrike" kern="1200" cap="none" spc="0" normalizeH="0" baseline="0" noProof="0">
                <a:ln>
                  <a:noFill/>
                </a:ln>
                <a:solidFill>
                  <a:schemeClr val="tx1"/>
                </a:solidFill>
                <a:effectLst/>
                <a:uLnTx/>
                <a:uFillTx/>
                <a:latin typeface="Segoe UI"/>
                <a:ea typeface="+mn-ea"/>
                <a:cs typeface="Segoe UI Semilight"/>
              </a:rPr>
              <a:t>Retailers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0">
                <a:solidFill>
                  <a:schemeClr val="tx1"/>
                </a:solidFill>
                <a:latin typeface="+mj-lt"/>
                <a:cs typeface="Segoe UI Semibold"/>
              </a:rPr>
              <a:t>Size: </a:t>
            </a:r>
            <a:r>
              <a:rPr kumimoji="0" lang="en-US" sz="1000" b="0" i="0" u="none" strike="noStrike" kern="1200" cap="none" spc="0" normalizeH="0" baseline="0" noProof="0">
                <a:ln>
                  <a:noFill/>
                </a:ln>
                <a:solidFill>
                  <a:schemeClr val="tx1"/>
                </a:solidFill>
                <a:effectLst/>
                <a:uLnTx/>
                <a:uFillTx/>
                <a:latin typeface="Segoe UI"/>
                <a:ea typeface="+mn-ea"/>
                <a:cs typeface="Segoe UI Semilight"/>
              </a:rPr>
              <a:t>1,000-9,999 employees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0">
                <a:solidFill>
                  <a:schemeClr val="tx1"/>
                </a:solidFill>
                <a:latin typeface="+mj-lt"/>
                <a:cs typeface="Segoe UI Semibold"/>
              </a:rPr>
              <a:t>Country: </a:t>
            </a:r>
            <a:r>
              <a:rPr kumimoji="0" lang="en-US" sz="1000" b="0" i="0" u="none" strike="noStrike" kern="1200" cap="none" spc="0" normalizeH="0" baseline="0" noProof="0">
                <a:ln>
                  <a:noFill/>
                </a:ln>
                <a:solidFill>
                  <a:schemeClr val="tx1"/>
                </a:solidFill>
                <a:effectLst/>
                <a:uLnTx/>
                <a:uFillTx/>
                <a:latin typeface="Segoe UI"/>
                <a:ea typeface="+mn-ea"/>
                <a:cs typeface="Segoe UI Semilight"/>
              </a:rPr>
              <a:t>United States</a:t>
            </a:r>
          </a:p>
        </p:txBody>
      </p:sp>
      <p:pic>
        <p:nvPicPr>
          <p:cNvPr id="41" name="Picture 2" descr="Norther Tool + Equipment logo">
            <a:extLst>
              <a:ext uri="{FF2B5EF4-FFF2-40B4-BE49-F238E27FC236}">
                <a16:creationId xmlns:a16="http://schemas.microsoft.com/office/drawing/2014/main" id="{07A2A3CE-CCCC-FE96-6461-6148A73703A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81210" y="5693645"/>
            <a:ext cx="1922527" cy="593302"/>
          </a:xfrm>
          <a:prstGeom prst="rect">
            <a:avLst/>
          </a:prstGeom>
        </p:spPr>
      </p:pic>
    </p:spTree>
    <p:extLst>
      <p:ext uri="{BB962C8B-B14F-4D97-AF65-F5344CB8AC3E}">
        <p14:creationId xmlns:p14="http://schemas.microsoft.com/office/powerpoint/2010/main" val="1180643532"/>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tail unlocked logo">
            <a:extLst>
              <a:ext uri="{FF2B5EF4-FFF2-40B4-BE49-F238E27FC236}">
                <a16:creationId xmlns:a16="http://schemas.microsoft.com/office/drawing/2014/main" id="{66F34DE3-AB9E-29E5-189A-76E3870045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37831" y="5220650"/>
            <a:ext cx="1716336" cy="632899"/>
          </a:xfrm>
          <a:prstGeom prst="rect">
            <a:avLst/>
          </a:prstGeom>
        </p:spPr>
      </p:pic>
      <p:sp>
        <p:nvSpPr>
          <p:cNvPr id="13" name="TextBox 12">
            <a:extLst>
              <a:ext uri="{FF2B5EF4-FFF2-40B4-BE49-F238E27FC236}">
                <a16:creationId xmlns:a16="http://schemas.microsoft.com/office/drawing/2014/main" id="{306BD104-B6AB-C3B7-88AE-7AE0DD67362F}"/>
              </a:ext>
            </a:extLst>
          </p:cNvPr>
          <p:cNvSpPr txBox="1"/>
          <p:nvPr/>
        </p:nvSpPr>
        <p:spPr>
          <a:xfrm>
            <a:off x="2842602" y="2006479"/>
            <a:ext cx="6506796" cy="2092881"/>
          </a:xfrm>
          <a:prstGeom prst="rect">
            <a:avLst/>
          </a:prstGeom>
          <a:noFill/>
        </p:spPr>
        <p:txBody>
          <a:bodyPr wrap="square" lIns="0" tIns="0" rIns="0" bIns="0" rtlCol="0">
            <a:spAutoFit/>
          </a:bodyPr>
          <a:lstStyle/>
          <a:p>
            <a:pPr algn="ctr"/>
            <a:r>
              <a:rPr lang="en-US" sz="4000" b="1">
                <a:solidFill>
                  <a:srgbClr val="FFB900"/>
                </a:solidFill>
                <a:latin typeface="Segoe UI" panose="020B0502040204020203" pitchFamily="34" charset="0"/>
                <a:cs typeface="Segoe UI" panose="020B0502040204020203" pitchFamily="34" charset="0"/>
              </a:rPr>
              <a:t>Empower</a:t>
            </a:r>
            <a:r>
              <a:rPr lang="en-US" sz="4000" b="1">
                <a:solidFill>
                  <a:schemeClr val="bg1"/>
                </a:solidFill>
                <a:latin typeface="Segoe UI" panose="020B0502040204020203" pitchFamily="34" charset="0"/>
                <a:cs typeface="Segoe UI" panose="020B0502040204020203" pitchFamily="34" charset="0"/>
              </a:rPr>
              <a:t> the </a:t>
            </a:r>
            <a:br>
              <a:rPr lang="en-US" sz="4000" b="1">
                <a:solidFill>
                  <a:schemeClr val="bg1"/>
                </a:solidFill>
                <a:latin typeface="Segoe UI" panose="020B0502040204020203" pitchFamily="34" charset="0"/>
                <a:cs typeface="Segoe UI" panose="020B0502040204020203" pitchFamily="34" charset="0"/>
              </a:rPr>
            </a:br>
            <a:r>
              <a:rPr lang="en-US" sz="4000" b="1">
                <a:solidFill>
                  <a:schemeClr val="bg1"/>
                </a:solidFill>
                <a:latin typeface="Segoe UI" panose="020B0502040204020203" pitchFamily="34" charset="0"/>
                <a:cs typeface="Segoe UI" panose="020B0502040204020203" pitchFamily="34" charset="0"/>
              </a:rPr>
              <a:t>store associate:</a:t>
            </a:r>
            <a:br>
              <a:rPr lang="en-US" sz="4000" b="1">
                <a:solidFill>
                  <a:schemeClr val="bg1"/>
                </a:solidFill>
                <a:latin typeface="Segoe UI" panose="020B0502040204020203" pitchFamily="34" charset="0"/>
                <a:cs typeface="Segoe UI" panose="020B0502040204020203" pitchFamily="34" charset="0"/>
              </a:rPr>
            </a:br>
            <a:r>
              <a:rPr lang="en-US" sz="2800">
                <a:solidFill>
                  <a:schemeClr val="bg1"/>
                </a:solidFill>
                <a:latin typeface="Segoe UI" panose="020B0502040204020203" pitchFamily="34" charset="0"/>
                <a:cs typeface="Segoe UI" panose="020B0502040204020203" pitchFamily="34" charset="0"/>
              </a:rPr>
              <a:t>Customer scenario level BDM+TDM content and customer stories</a:t>
            </a:r>
          </a:p>
        </p:txBody>
      </p:sp>
    </p:spTree>
    <p:extLst>
      <p:ext uri="{BB962C8B-B14F-4D97-AF65-F5344CB8AC3E}">
        <p14:creationId xmlns:p14="http://schemas.microsoft.com/office/powerpoint/2010/main" val="2520333112"/>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3" descr="Image of two people preparing food smiling">
            <a:extLst>
              <a:ext uri="{FF2B5EF4-FFF2-40B4-BE49-F238E27FC236}">
                <a16:creationId xmlns:a16="http://schemas.microsoft.com/office/drawing/2014/main" id="{73EDDE0D-857A-3896-7DAB-72FE56146607}"/>
              </a:ext>
            </a:extLst>
          </p:cNvPr>
          <p:cNvPicPr>
            <a:picLocks noChangeAspect="1"/>
          </p:cNvPicPr>
          <p:nvPr/>
        </p:nvPicPr>
        <p:blipFill rotWithShape="1">
          <a:blip r:embed="rId3"/>
          <a:srcRect l="4905" t="6845" r="3686"/>
          <a:stretch/>
        </p:blipFill>
        <p:spPr>
          <a:xfrm>
            <a:off x="-1" y="0"/>
            <a:ext cx="5577031" cy="6858000"/>
          </a:xfrm>
          <a:prstGeom prst="rect">
            <a:avLst/>
          </a:prstGeom>
        </p:spPr>
      </p:pic>
      <p:grpSp>
        <p:nvGrpSpPr>
          <p:cNvPr id="29" name="Group 28">
            <a:extLst>
              <a:ext uri="{FF2B5EF4-FFF2-40B4-BE49-F238E27FC236}">
                <a16:creationId xmlns:a16="http://schemas.microsoft.com/office/drawing/2014/main" id="{970C7D45-D77B-A8ED-E8DA-D3AE9C6CD888}"/>
              </a:ext>
              <a:ext uri="{C183D7F6-B498-43B3-948B-1728B52AA6E4}">
                <adec:decorative xmlns:adec="http://schemas.microsoft.com/office/drawing/2017/decorative" val="1"/>
              </a:ext>
            </a:extLst>
          </p:cNvPr>
          <p:cNvGrpSpPr/>
          <p:nvPr/>
        </p:nvGrpSpPr>
        <p:grpSpPr>
          <a:xfrm>
            <a:off x="252570" y="4487989"/>
            <a:ext cx="5324461" cy="1652281"/>
            <a:chOff x="269823" y="4487989"/>
            <a:chExt cx="5324461" cy="1652281"/>
          </a:xfrm>
          <a:solidFill>
            <a:srgbClr val="8DC8E8"/>
          </a:solidFill>
        </p:grpSpPr>
        <p:sp>
          <p:nvSpPr>
            <p:cNvPr id="30" name="Rounded Rectangle 29">
              <a:extLst>
                <a:ext uri="{FF2B5EF4-FFF2-40B4-BE49-F238E27FC236}">
                  <a16:creationId xmlns:a16="http://schemas.microsoft.com/office/drawing/2014/main" id="{2118911D-B202-0800-5427-E3A64D199CB1}"/>
                </a:ext>
                <a:ext uri="{C183D7F6-B498-43B3-948B-1728B52AA6E4}">
                  <adec:decorative xmlns:adec="http://schemas.microsoft.com/office/drawing/2017/decorative" val="1"/>
                </a:ext>
              </a:extLst>
            </p:cNvPr>
            <p:cNvSpPr/>
            <p:nvPr/>
          </p:nvSpPr>
          <p:spPr bwMode="auto">
            <a:xfrm>
              <a:off x="269823" y="4487989"/>
              <a:ext cx="4961743" cy="1652281"/>
            </a:xfrm>
            <a:prstGeom prst="roundRect">
              <a:avLst>
                <a:gd name="adj" fmla="val 10473"/>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1" name="Rounded Rectangle 30">
              <a:extLst>
                <a:ext uri="{FF2B5EF4-FFF2-40B4-BE49-F238E27FC236}">
                  <a16:creationId xmlns:a16="http://schemas.microsoft.com/office/drawing/2014/main" id="{DE9758E7-77D2-5698-AFDF-A7E0DB86EBC0}"/>
                </a:ext>
                <a:ext uri="{C183D7F6-B498-43B3-948B-1728B52AA6E4}">
                  <adec:decorative xmlns:adec="http://schemas.microsoft.com/office/drawing/2017/decorative" val="1"/>
                </a:ext>
              </a:extLst>
            </p:cNvPr>
            <p:cNvSpPr/>
            <p:nvPr/>
          </p:nvSpPr>
          <p:spPr bwMode="auto">
            <a:xfrm>
              <a:off x="3942412" y="4487989"/>
              <a:ext cx="1651872" cy="1652281"/>
            </a:xfrm>
            <a:prstGeom prst="roundRect">
              <a:avLst>
                <a:gd name="adj" fmla="val 0"/>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7" name="Title 6">
            <a:extLst>
              <a:ext uri="{FF2B5EF4-FFF2-40B4-BE49-F238E27FC236}">
                <a16:creationId xmlns:a16="http://schemas.microsoft.com/office/drawing/2014/main" id="{7A378CA5-C95D-3455-640B-ADE2A9BFF5F8}"/>
              </a:ext>
            </a:extLst>
          </p:cNvPr>
          <p:cNvSpPr>
            <a:spLocks noGrp="1"/>
          </p:cNvSpPr>
          <p:nvPr>
            <p:ph type="title"/>
          </p:nvPr>
        </p:nvSpPr>
        <p:spPr>
          <a:xfrm>
            <a:off x="699513" y="4612584"/>
            <a:ext cx="4725118" cy="1442629"/>
          </a:xfrm>
        </p:spPr>
        <p:txBody>
          <a:bodyPr/>
          <a:lstStyle/>
          <a:p>
            <a:pPr algn="l">
              <a:lnSpc>
                <a:spcPts val="3820"/>
              </a:lnSpc>
            </a:pPr>
            <a:r>
              <a:rPr lang="en-US" b="1">
                <a:latin typeface="Segoe UI" panose="020B0502040204020203" pitchFamily="34" charset="0"/>
                <a:cs typeface="Segoe UI" panose="020B0502040204020203" pitchFamily="34" charset="0"/>
              </a:rPr>
              <a:t>Real-time store </a:t>
            </a:r>
            <a:r>
              <a:rPr lang="en-US">
                <a:latin typeface="Segoe UI" panose="020B0502040204020203" pitchFamily="34" charset="0"/>
                <a:cs typeface="Segoe UI" panose="020B0502040204020203" pitchFamily="34" charset="0"/>
              </a:rPr>
              <a:t>communications and collaboration</a:t>
            </a:r>
          </a:p>
        </p:txBody>
      </p:sp>
      <p:sp>
        <p:nvSpPr>
          <p:cNvPr id="5" name="TextBox 4">
            <a:extLst>
              <a:ext uri="{FF2B5EF4-FFF2-40B4-BE49-F238E27FC236}">
                <a16:creationId xmlns:a16="http://schemas.microsoft.com/office/drawing/2014/main" id="{CEF0FB11-E6E9-252D-EC79-9F9F300FE020}"/>
              </a:ext>
            </a:extLst>
          </p:cNvPr>
          <p:cNvSpPr txBox="1"/>
          <p:nvPr/>
        </p:nvSpPr>
        <p:spPr>
          <a:xfrm>
            <a:off x="6019799" y="795657"/>
            <a:ext cx="5486668" cy="246221"/>
          </a:xfrm>
          <a:prstGeom prst="rect">
            <a:avLst/>
          </a:prstGeom>
          <a:noFill/>
        </p:spPr>
        <p:txBody>
          <a:bodyPr wrap="square" lIns="0" tIns="0" rIns="0" bIns="0" rtlCol="0">
            <a:spAutoFit/>
          </a:bodyPr>
          <a:lstStyle/>
          <a:p>
            <a:pPr algn="l"/>
            <a:r>
              <a:rPr lang="en-US" sz="1600"/>
              <a:t>Microsoft 365 Teams for Frontline Workers | Microsoft Viva</a:t>
            </a:r>
          </a:p>
        </p:txBody>
      </p:sp>
      <p:sp>
        <p:nvSpPr>
          <p:cNvPr id="6" name="TextBox 5">
            <a:extLst>
              <a:ext uri="{FF2B5EF4-FFF2-40B4-BE49-F238E27FC236}">
                <a16:creationId xmlns:a16="http://schemas.microsoft.com/office/drawing/2014/main" id="{E3E97F0E-D12A-97C9-15D8-B233F215619D}"/>
              </a:ext>
            </a:extLst>
          </p:cNvPr>
          <p:cNvSpPr txBox="1"/>
          <p:nvPr/>
        </p:nvSpPr>
        <p:spPr>
          <a:xfrm>
            <a:off x="6019799" y="1813479"/>
            <a:ext cx="5589815" cy="3400931"/>
          </a:xfrm>
          <a:prstGeom prst="rect">
            <a:avLst/>
          </a:prstGeom>
          <a:noFill/>
        </p:spPr>
        <p:txBody>
          <a:bodyPr wrap="square" lIns="0" tIns="0" rIns="0" bIns="0" rtlCol="0">
            <a:spAutoFit/>
          </a:bodyPr>
          <a:lstStyle/>
          <a:p>
            <a:pPr algn="l">
              <a:spcAft>
                <a:spcPts val="1800"/>
              </a:spcAft>
            </a:pPr>
            <a:r>
              <a:rPr lang="en-US" sz="1600">
                <a:latin typeface="+mj-lt"/>
                <a:cs typeface="Segoe UI" panose="020B0502040204020203" pitchFamily="34" charset="0"/>
              </a:rPr>
              <a:t>Modernize communications </a:t>
            </a:r>
            <a:r>
              <a:rPr lang="en-US" sz="1600">
                <a:cs typeface="Segoe UI" panose="020B0502040204020203" pitchFamily="34" charset="0"/>
              </a:rPr>
              <a:t>and enable retail associates to reach one another quickly from front desk to back-of-house to curbside with chat, multimedia, and instant voice communication through Walkie Talkie.</a:t>
            </a:r>
          </a:p>
          <a:p>
            <a:pPr algn="l">
              <a:spcAft>
                <a:spcPts val="1800"/>
              </a:spcAft>
            </a:pPr>
            <a:r>
              <a:rPr lang="en-US" sz="1600">
                <a:latin typeface="+mj-lt"/>
                <a:cs typeface="Segoe UI" panose="020B0502040204020203" pitchFamily="34" charset="0"/>
              </a:rPr>
              <a:t>Streamline work </a:t>
            </a:r>
            <a:r>
              <a:rPr lang="en-US" sz="1600">
                <a:cs typeface="Segoe UI" panose="020B0502040204020203" pitchFamily="34" charset="0"/>
              </a:rPr>
              <a:t>with access to key information in one app with the ability to segment and tag audiences, bring attention to urgent information, and offer praise.</a:t>
            </a:r>
          </a:p>
          <a:p>
            <a:pPr algn="l">
              <a:spcAft>
                <a:spcPts val="1800"/>
              </a:spcAft>
            </a:pPr>
            <a:r>
              <a:rPr lang="en-US" sz="1600">
                <a:latin typeface="+mj-lt"/>
                <a:cs typeface="Segoe UI" panose="020B0502040204020203" pitchFamily="34" charset="0"/>
              </a:rPr>
              <a:t>Maintain an engaged, inclusive workplace, </a:t>
            </a:r>
            <a:r>
              <a:rPr lang="en-US" sz="1600">
                <a:cs typeface="Segoe UI" panose="020B0502040204020203" pitchFamily="34" charset="0"/>
              </a:rPr>
              <a:t>facilitate community building, and help ensure employees balance productivity with personal well-being.</a:t>
            </a:r>
          </a:p>
          <a:p>
            <a:pPr algn="l">
              <a:spcAft>
                <a:spcPts val="1800"/>
              </a:spcAft>
            </a:pPr>
            <a:endParaRPr lang="en-US" sz="1600">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4F905A58-5188-0504-3770-C06020C40918}"/>
              </a:ext>
              <a:ext uri="{C183D7F6-B498-43B3-948B-1728B52AA6E4}">
                <adec:decorative xmlns:adec="http://schemas.microsoft.com/office/drawing/2017/decorative" val="1"/>
              </a:ext>
            </a:extLst>
          </p:cNvPr>
          <p:cNvCxnSpPr>
            <a:cxnSpLocks/>
          </p:cNvCxnSpPr>
          <p:nvPr/>
        </p:nvCxnSpPr>
        <p:spPr>
          <a:xfrm>
            <a:off x="6019799" y="554746"/>
            <a:ext cx="5589815" cy="0"/>
          </a:xfrm>
          <a:prstGeom prst="line">
            <a:avLst/>
          </a:prstGeom>
          <a:ln w="15875">
            <a:solidFill>
              <a:srgbClr val="B9DC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064643-063D-8DE4-558B-B5E024D1E251}"/>
              </a:ext>
              <a:ext uri="{C183D7F6-B498-43B3-948B-1728B52AA6E4}">
                <adec:decorative xmlns:adec="http://schemas.microsoft.com/office/drawing/2017/decorative" val="1"/>
              </a:ext>
            </a:extLst>
          </p:cNvPr>
          <p:cNvCxnSpPr>
            <a:cxnSpLocks/>
          </p:cNvCxnSpPr>
          <p:nvPr/>
        </p:nvCxnSpPr>
        <p:spPr>
          <a:xfrm>
            <a:off x="6019799" y="1317474"/>
            <a:ext cx="5589815" cy="0"/>
          </a:xfrm>
          <a:prstGeom prst="line">
            <a:avLst/>
          </a:prstGeom>
          <a:ln w="15875">
            <a:solidFill>
              <a:srgbClr val="B9DC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1DAF6D-0104-56D8-ED56-46A5CD708824}"/>
              </a:ext>
              <a:ext uri="{C183D7F6-B498-43B3-948B-1728B52AA6E4}">
                <adec:decorative xmlns:adec="http://schemas.microsoft.com/office/drawing/2017/decorative" val="1"/>
              </a:ext>
            </a:extLst>
          </p:cNvPr>
          <p:cNvCxnSpPr>
            <a:cxnSpLocks/>
          </p:cNvCxnSpPr>
          <p:nvPr/>
        </p:nvCxnSpPr>
        <p:spPr>
          <a:xfrm>
            <a:off x="6019003" y="5942294"/>
            <a:ext cx="5524390" cy="0"/>
          </a:xfrm>
          <a:prstGeom prst="line">
            <a:avLst/>
          </a:prstGeom>
          <a:ln w="15875">
            <a:solidFill>
              <a:srgbClr val="B9DC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5050704-14AC-096F-0D93-502D231565A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4534178" y="4414803"/>
            <a:ext cx="978795" cy="1107995"/>
          </a:xfrm>
          <a:prstGeom prst="rect">
            <a:avLst/>
          </a:prstGeom>
        </p:spPr>
      </p:pic>
    </p:spTree>
    <p:extLst>
      <p:ext uri="{BB962C8B-B14F-4D97-AF65-F5344CB8AC3E}">
        <p14:creationId xmlns:p14="http://schemas.microsoft.com/office/powerpoint/2010/main" val="330025512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LREADY-CHECKED" val="TRUE"/>
</p:tagLst>
</file>

<file path=ppt/tags/tag4.xml><?xml version="1.0" encoding="utf-8"?>
<p:tagLst xmlns:a="http://schemas.openxmlformats.org/drawingml/2006/main" xmlns:r="http://schemas.openxmlformats.org/officeDocument/2006/relationships" xmlns:p="http://schemas.openxmlformats.org/presentationml/2006/main">
  <p:tag name="ALREADY-CHECKED" val="TRUE"/>
</p:tagLst>
</file>

<file path=ppt/tags/tag5.xml><?xml version="1.0" encoding="utf-8"?>
<p:tagLst xmlns:a="http://schemas.openxmlformats.org/drawingml/2006/main" xmlns:r="http://schemas.openxmlformats.org/officeDocument/2006/relationships" xmlns:p="http://schemas.openxmlformats.org/presentationml/2006/main">
  <p:tag name="ALREADY-CHECKED" val="TRUE"/>
</p:tagLst>
</file>

<file path=ppt/tags/tag6.xml><?xml version="1.0" encoding="utf-8"?>
<p:tagLst xmlns:a="http://schemas.openxmlformats.org/drawingml/2006/main" xmlns:r="http://schemas.openxmlformats.org/officeDocument/2006/relationships" xmlns:p="http://schemas.openxmlformats.org/presentationml/2006/main">
  <p:tag name="ALREADY-CHECKED" val="TRUE"/>
</p:tagLst>
</file>

<file path=ppt/tags/tag7.xml><?xml version="1.0" encoding="utf-8"?>
<p:tagLst xmlns:a="http://schemas.openxmlformats.org/drawingml/2006/main" xmlns:r="http://schemas.openxmlformats.org/officeDocument/2006/relationships" xmlns:p="http://schemas.openxmlformats.org/presentationml/2006/main">
  <p:tag name="ALREADY-CHECKED" val="TRU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dustry Leader Summit White template">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49a84c2-c220-492e-8d69-fc9d9337e01f">
      <UserInfo>
        <DisplayName>Amy Vener</DisplayName>
        <AccountId>6</AccountId>
        <AccountType/>
      </UserInfo>
      <UserInfo>
        <DisplayName>Vance Clipson</DisplayName>
        <AccountId>30</AccountId>
        <AccountType/>
      </UserInfo>
      <UserInfo>
        <DisplayName>Rama Krishna Pappu (Spur Reply LLC)</DisplayName>
        <AccountId>186</AccountId>
        <AccountType/>
      </UserInfo>
      <UserInfo>
        <DisplayName>Ally Higdon</DisplayName>
        <AccountId>37</AccountId>
        <AccountType/>
      </UserInfo>
      <UserInfo>
        <DisplayName>Cecilia Davis</DisplayName>
        <AccountId>187</AccountId>
        <AccountType/>
      </UserInfo>
      <UserInfo>
        <DisplayName>Anil Purushotham</DisplayName>
        <AccountId>148</AccountId>
        <AccountType/>
      </UserInfo>
      <UserInfo>
        <DisplayName>Hope Ashcraft</DisplayName>
        <AccountId>40</AccountId>
        <AccountType/>
      </UserInfo>
      <UserInfo>
        <DisplayName>Barb Langfitt</DisplayName>
        <AccountId>189</AccountId>
        <AccountType/>
      </UserInfo>
      <UserInfo>
        <DisplayName>Olga Lymberis</DisplayName>
        <AccountId>190</AccountId>
        <AccountType/>
      </UserInfo>
      <UserInfo>
        <DisplayName>Mike Edmonds</DisplayName>
        <AccountId>20</AccountId>
        <AccountType/>
      </UserInfo>
      <UserInfo>
        <DisplayName>Katie Dalton</DisplayName>
        <AccountId>191</AccountId>
        <AccountType/>
      </UserInfo>
      <UserInfo>
        <DisplayName>Martin Shave</DisplayName>
        <AccountId>192</AccountId>
        <AccountType/>
      </UserInfo>
      <UserInfo>
        <DisplayName>Eileen Duncan (KDDS GROUP LLC)</DisplayName>
        <AccountId>14</AccountId>
        <AccountType/>
      </UserInfo>
      <UserInfo>
        <DisplayName>Mandy Lin</DisplayName>
        <AccountId>13</AccountId>
        <AccountType/>
      </UserInfo>
      <UserInfo>
        <DisplayName>Lindsay Berg</DisplayName>
        <AccountId>169</AccountId>
        <AccountType/>
      </UserInfo>
    </SharedWithUsers>
    <lcf76f155ced4ddcb4097134ff3c332f xmlns="891fa701-effe-4fe4-abc8-ff05c8d322f3">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230e9df3-be65-4c73-a93b-d1236ebd67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4E3CC6CFA74341B4A6C349FB90A645" ma:contentTypeVersion="23" ma:contentTypeDescription="Create a new document." ma:contentTypeScope="" ma:versionID="b03155c9467b33cf0b0371c4ea11c078">
  <xsd:schema xmlns:xsd="http://www.w3.org/2001/XMLSchema" xmlns:xs="http://www.w3.org/2001/XMLSchema" xmlns:p="http://schemas.microsoft.com/office/2006/metadata/properties" xmlns:ns1="http://schemas.microsoft.com/sharepoint/v3" xmlns:ns2="891fa701-effe-4fe4-abc8-ff05c8d322f3" xmlns:ns3="549a84c2-c220-492e-8d69-fc9d9337e01f" xmlns:ns4="230e9df3-be65-4c73-a93b-d1236ebd677e" targetNamespace="http://schemas.microsoft.com/office/2006/metadata/properties" ma:root="true" ma:fieldsID="1746c55d41dad8037a72b3b40e70b210" ns1:_="" ns2:_="" ns3:_="" ns4:_="">
    <xsd:import namespace="http://schemas.microsoft.com/sharepoint/v3"/>
    <xsd:import namespace="891fa701-effe-4fe4-abc8-ff05c8d322f3"/>
    <xsd:import namespace="549a84c2-c220-492e-8d69-fc9d9337e01f"/>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4:TaxCatchAll" minOccurs="0"/>
                <xsd:element ref="ns2:MediaServiceLocation"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1fa701-effe-4fe4-abc8-ff05c8d322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DocTags" ma:index="26" nillable="true" ma:displayName="MediaServiceDocTags" ma:hidden="true" ma:internalName="MediaServiceDocTag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9a84c2-c220-492e-8d69-fc9d9337e0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9b24867-84e9-45c6-a7fc-45daccc47fbc}" ma:internalName="TaxCatchAll" ma:showField="CatchAllData" ma:web="549a84c2-c220-492e-8d69-fc9d9337e0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DDBFBA-213A-4703-AD34-00629E72BFFE}">
  <ds:schemaRefs>
    <ds:schemaRef ds:uri="549a84c2-c220-492e-8d69-fc9d9337e01f"/>
    <ds:schemaRef ds:uri="http://purl.org/dc/dcmitype/"/>
    <ds:schemaRef ds:uri="http://schemas.microsoft.com/office/infopath/2007/PartnerControls"/>
    <ds:schemaRef ds:uri="891fa701-effe-4fe4-abc8-ff05c8d322f3"/>
    <ds:schemaRef ds:uri="http://schemas.microsoft.com/office/2006/documentManagement/types"/>
    <ds:schemaRef ds:uri="http://schemas.microsoft.com/office/2006/metadata/properties"/>
    <ds:schemaRef ds:uri="http://purl.org/dc/elements/1.1/"/>
    <ds:schemaRef ds:uri="230e9df3-be65-4c73-a93b-d1236ebd677e"/>
    <ds:schemaRef ds:uri="http://schemas.openxmlformats.org/package/2006/metadata/core-properties"/>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1F5E751B-E601-4C44-821A-A2219851A2DD}">
  <ds:schemaRefs>
    <ds:schemaRef ds:uri="http://schemas.microsoft.com/sharepoint/v3/contenttype/forms"/>
  </ds:schemaRefs>
</ds:datastoreItem>
</file>

<file path=customXml/itemProps3.xml><?xml version="1.0" encoding="utf-8"?>
<ds:datastoreItem xmlns:ds="http://schemas.openxmlformats.org/officeDocument/2006/customXml" ds:itemID="{7B644020-A323-4DE7-8BE7-BDBAEE83BF62}">
  <ds:schemaRefs>
    <ds:schemaRef ds:uri="230e9df3-be65-4c73-a93b-d1236ebd677e"/>
    <ds:schemaRef ds:uri="549a84c2-c220-492e-8d69-fc9d9337e01f"/>
    <ds:schemaRef ds:uri="891fa701-effe-4fe4-abc8-ff05c8d322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82</TotalTime>
  <Words>23865</Words>
  <Application>Microsoft Office PowerPoint</Application>
  <PresentationFormat>Widescreen</PresentationFormat>
  <Paragraphs>1875</Paragraphs>
  <Slides>114</Slides>
  <Notes>114</Notes>
  <HiddenSlides>2</HiddenSlides>
  <MMClips>2</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Industry Leader Summit White template</vt:lpstr>
      <vt:lpstr>How to use this deck</vt:lpstr>
      <vt:lpstr>Legal notices</vt:lpstr>
      <vt:lpstr>Unlock productivity across your entire business with  Microsoft Cloud for Retail</vt:lpstr>
      <vt:lpstr>Discussion roadmap</vt:lpstr>
      <vt:lpstr>PowerPoint Presentation</vt:lpstr>
      <vt:lpstr>Contoso</vt:lpstr>
      <vt:lpstr>Microsoft Cloud for Retail capabilities </vt:lpstr>
      <vt:lpstr>Becoming a winner isn’t easy; staying a winner is even harder. A retailer’s actions in the next two to three years could position it for success in the next 20.”</vt:lpstr>
      <vt:lpstr>Outperform the competition.</vt:lpstr>
      <vt:lpstr>Achieve more with Microsoft Cloud for Retail</vt:lpstr>
      <vt:lpstr>Unlock productivity across your entire business</vt:lpstr>
      <vt:lpstr>How copilots help accelerate productivity </vt:lpstr>
      <vt:lpstr>Empower everyone  with AI-powered copilot digital assistants</vt:lpstr>
      <vt:lpstr>PowerPoint Presentation</vt:lpstr>
      <vt:lpstr>with Microsoft Cloud for Retail</vt:lpstr>
      <vt:lpstr>Most retailers only leverage a fraction of the data that’s available, creating silos and limiting AI’s impact.</vt:lpstr>
      <vt:lpstr>Maximize the value  of your data</vt:lpstr>
      <vt:lpstr>Walgreens empowers pharmacists with an intelligent prescription data platform on Azure</vt:lpstr>
      <vt:lpstr>with Microsoft Cloud for Retail</vt:lpstr>
      <vt:lpstr>Shoppers with a highly personalized experience were about twice as likely to add items to their baskets... AI can help retailers build intelligent and long-standing competitive advantages.”</vt:lpstr>
      <vt:lpstr>Elevate the shopping experience</vt:lpstr>
      <vt:lpstr>PowerPoint Presentation</vt:lpstr>
      <vt:lpstr>with Microsoft Cloud for Retail</vt:lpstr>
      <vt:lpstr>The early adapters who have already started to implement gen AI-powered SCM practices will likely be the same companies who will lead the charge into the unexplored possibilities of the future.” </vt:lpstr>
      <vt:lpstr>Build a real-time retail supply chain</vt:lpstr>
      <vt:lpstr>PowerPoint Presentation</vt:lpstr>
      <vt:lpstr>with Microsoft Cloud for Retail</vt:lpstr>
      <vt:lpstr>The annual productivity impact of generative AI on the [consumer and retail] sector is projected to be $400 billion to $660 billion.”</vt:lpstr>
      <vt:lpstr>Empower the  store associate</vt:lpstr>
      <vt:lpstr>Marks &amp; Spencer combines 137 years of experience with Microsoft 365 digital tools to usher in the future of retail</vt:lpstr>
      <vt:lpstr>Microsoft Cloud for Retail  AI you can trust</vt:lpstr>
      <vt:lpstr>Percentage callout</vt:lpstr>
      <vt:lpstr>AI safety</vt:lpstr>
      <vt:lpstr>Five core pillars of AI readiness</vt:lpstr>
      <vt:lpstr>Microsoft Cloud  for Retail  Accelerate time to value with industry leading partners</vt:lpstr>
      <vt:lpstr>Partner solutions extending  Microsoft Cloud for Retail</vt:lpstr>
      <vt:lpstr>Use Copilot services with confidence  </vt:lpstr>
      <vt:lpstr>Learn more. Go further. </vt:lpstr>
      <vt:lpstr>PowerPoint Presentation</vt:lpstr>
      <vt:lpstr>PowerPoint Presentation</vt:lpstr>
      <vt:lpstr>PowerPoint Presentation</vt:lpstr>
      <vt:lpstr>Manage all your retail data – in one place –  with a suite of analytics experiences</vt:lpstr>
      <vt:lpstr>Unified customer profiles</vt:lpstr>
      <vt:lpstr>Unified customer profile in detail </vt:lpstr>
      <vt:lpstr>Unified customer profile in detail (part 2) </vt:lpstr>
      <vt:lpstr>Retail channel churn model  for unified customer profile</vt:lpstr>
      <vt:lpstr>GNC Case Study</vt:lpstr>
      <vt:lpstr>Shopper and operational analytics</vt:lpstr>
      <vt:lpstr>Shopper and operations analytics in detail</vt:lpstr>
      <vt:lpstr>Shopper and operations analytics, in detail (part 2) </vt:lpstr>
      <vt:lpstr>Ahold Delhaize</vt:lpstr>
      <vt:lpstr>UK retailer, Marks and Spencer, uses Azure Synapse Analytics and Power BI to drive powerful insights</vt:lpstr>
      <vt:lpstr>Walgreens empowers pharmacists with an intelligent prescription data platform on Azure</vt:lpstr>
      <vt:lpstr>The Co-op  leverages Azure Synapse Analytics and Power BI to build a stronger community</vt:lpstr>
      <vt:lpstr>CCC Group takes a pioneering step as a truly data-driven</vt:lpstr>
      <vt:lpstr>Walgreens Boots Alliance trims in-store audit times by 75 percent with Microsoft Power Platform</vt:lpstr>
      <vt:lpstr>Retail media</vt:lpstr>
      <vt:lpstr>Retail media in detail</vt:lpstr>
      <vt:lpstr>Kroger</vt:lpstr>
      <vt:lpstr>PowerPoint Presentation</vt:lpstr>
      <vt:lpstr>PowerPoint Presentation</vt:lpstr>
      <vt:lpstr>Intelligent stores in detail</vt:lpstr>
      <vt:lpstr>PowerPoint Presentation</vt:lpstr>
      <vt:lpstr>PowerPoint Presentation</vt:lpstr>
      <vt:lpstr>Żabka Group launches autonomous Nano stores powered by AiFi and Microsoft Cloud for Retail, gains high customer ratings</vt:lpstr>
      <vt:lpstr>Enabling frictionless convenience with AI computer vision</vt:lpstr>
      <vt:lpstr>Unified commerce</vt:lpstr>
      <vt:lpstr>Unified customer profile in detail </vt:lpstr>
      <vt:lpstr>PowerPoint Presentation</vt:lpstr>
      <vt:lpstr>Gibson</vt:lpstr>
      <vt:lpstr>Colin’s till application scores a modernization story in retail digitalization</vt:lpstr>
      <vt:lpstr>Real-time personalization</vt:lpstr>
      <vt:lpstr>Real-time personalization in detail </vt:lpstr>
      <vt:lpstr>Real-time personalization in detail (part 2) </vt:lpstr>
      <vt:lpstr>Leatherman</vt:lpstr>
      <vt:lpstr>Quickly delivers new experiences for customers</vt:lpstr>
      <vt:lpstr>Digital advertising solutions</vt:lpstr>
      <vt:lpstr>Digital adverting solutions, in detail </vt:lpstr>
      <vt:lpstr>Myntra</vt:lpstr>
      <vt:lpstr>Seamless customer service</vt:lpstr>
      <vt:lpstr>Seamless customer service in detail </vt:lpstr>
      <vt:lpstr>Seamless customer service in detail (part 2)</vt:lpstr>
      <vt:lpstr>Natuzzi logo</vt:lpstr>
      <vt:lpstr>PowerPoint Presentation</vt:lpstr>
      <vt:lpstr>Demand planning and optimization</vt:lpstr>
      <vt:lpstr>Demand planning and optimization in detail </vt:lpstr>
      <vt:lpstr>Demand planning and optimization in detail (part 2) </vt:lpstr>
      <vt:lpstr>PowerPoint Presentation</vt:lpstr>
      <vt:lpstr>UK retailer, Marks and Spencer, uses Azure Synapse Analytics and Power BI to drive powerful insights</vt:lpstr>
      <vt:lpstr>Supply chain visibility</vt:lpstr>
      <vt:lpstr>Supply chain visibility in detail </vt:lpstr>
      <vt:lpstr>Supply chain visibility in detail (part 2) </vt:lpstr>
      <vt:lpstr>Michael Hill</vt:lpstr>
      <vt:lpstr>Flexible fulfillment</vt:lpstr>
      <vt:lpstr>Flexible fulfillment in detail </vt:lpstr>
      <vt:lpstr>Flexible fulfillment, in detail (part 2) </vt:lpstr>
      <vt:lpstr>Northern Tools </vt:lpstr>
      <vt:lpstr>PowerPoint Presentation</vt:lpstr>
      <vt:lpstr>Real-time store communications and collaboration</vt:lpstr>
      <vt:lpstr>Real-time store communications and collaboration in detail </vt:lpstr>
      <vt:lpstr>Marks &amp; Spencer combines 137 years of experience with Microsoft 365 digital tools to usher in the future of retail</vt:lpstr>
      <vt:lpstr>L’oreal</vt:lpstr>
      <vt:lpstr>PowerPoint Presentation</vt:lpstr>
      <vt:lpstr>PowerPoint Presentation</vt:lpstr>
      <vt:lpstr>Retail workforce management in detail </vt:lpstr>
      <vt:lpstr>PowerPoint Presentation</vt:lpstr>
      <vt:lpstr>PowerPoint Presentation</vt:lpstr>
      <vt:lpstr>M&amp;S</vt:lpstr>
      <vt:lpstr>Boots Opticians uses Microsoft Teams to keep frontline workforce seeing  20/20 for improved customer care</vt:lpstr>
      <vt:lpstr>Process automation and career development</vt:lpstr>
      <vt:lpstr>Process automation and  career development in detail</vt:lpstr>
      <vt:lpstr>Process automation and  career development in detail (part 2)</vt:lpstr>
      <vt:lpstr>METRO AG embraces  a digital future with a connected workforce to better serve customers</vt:lpstr>
      <vt:lpstr>H&amp;M Group inspires a wave of Power Platform development while maintaining strong security and governance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L100 AI Pitch Deck Template – Guidance</dc:title>
  <dc:creator>Julie Lary</dc:creator>
  <cp:lastModifiedBy>Julie Lary</cp:lastModifiedBy>
  <cp:revision>9</cp:revision>
  <dcterms:modified xsi:type="dcterms:W3CDTF">2024-02-19T11:15:48Z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Classified as Microsoft Confidential</vt:lpwstr>
  </property>
  <property fmtid="{D5CDD505-2E9C-101B-9397-08002B2CF9AE}" pid="3" name="Order">
    <vt:lpwstr>302800.000000000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ClassificationContentMarkingFooterLocations">
    <vt:lpwstr>Black Template:8\2_Black Template:6\Company Strategy Series Black template:8\1_Black Template:8</vt:lpwstr>
  </property>
  <property fmtid="{D5CDD505-2E9C-101B-9397-08002B2CF9AE}" pid="12" name="MSIP_Label_cb562966-c66d-4b83-aa77-49bdfed04c11_Enabled">
    <vt:lpwstr>true</vt:lpwstr>
  </property>
  <property fmtid="{D5CDD505-2E9C-101B-9397-08002B2CF9AE}" pid="13" name="MSIP_Label_cb562966-c66d-4b83-aa77-49bdfed04c11_SetDate">
    <vt:lpwstr>2023-08-02T15:25:12Z</vt:lpwstr>
  </property>
  <property fmtid="{D5CDD505-2E9C-101B-9397-08002B2CF9AE}" pid="14" name="MSIP_Label_cb562966-c66d-4b83-aa77-49bdfed04c11_Method">
    <vt:lpwstr>Standard</vt:lpwstr>
  </property>
  <property fmtid="{D5CDD505-2E9C-101B-9397-08002B2CF9AE}" pid="15" name="MSIP_Label_cb562966-c66d-4b83-aa77-49bdfed04c11_Name">
    <vt:lpwstr>Non-Confidential</vt:lpwstr>
  </property>
  <property fmtid="{D5CDD505-2E9C-101B-9397-08002B2CF9AE}" pid="16" name="MSIP_Label_cb562966-c66d-4b83-aa77-49bdfed04c11_SiteId">
    <vt:lpwstr>a57507b2-d296-4dca-a9ae-67b1484e02a9</vt:lpwstr>
  </property>
  <property fmtid="{D5CDD505-2E9C-101B-9397-08002B2CF9AE}" pid="17" name="MSIP_Label_cb562966-c66d-4b83-aa77-49bdfed04c11_ActionId">
    <vt:lpwstr>e4bdc0ed-acdf-4ec6-a1c6-20183d6c87ed</vt:lpwstr>
  </property>
  <property fmtid="{D5CDD505-2E9C-101B-9397-08002B2CF9AE}" pid="18" name="MSIP_Label_cb562966-c66d-4b83-aa77-49bdfed04c11_ContentBits">
    <vt:lpwstr>0</vt:lpwstr>
  </property>
  <property fmtid="{D5CDD505-2E9C-101B-9397-08002B2CF9AE}" pid="19" name="_dlc_policyId">
    <vt:lpwstr>0x01010070AB3889E58DB141A6E1281B02136174|-369733750</vt:lpwstr>
  </property>
  <property fmtid="{D5CDD505-2E9C-101B-9397-08002B2CF9AE}" pid="20"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y fmtid="{D5CDD505-2E9C-101B-9397-08002B2CF9AE}" pid="21" name="ContentTypeId">
    <vt:lpwstr>0x010100F54E3CC6CFA74341B4A6C349FB90A645</vt:lpwstr>
  </property>
  <property fmtid="{D5CDD505-2E9C-101B-9397-08002B2CF9AE}" pid="22" name="_dlc_ExpireDate">
    <vt:filetime>2023-12-07T05:19:06Z</vt:filetime>
  </property>
</Properties>
</file>